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mp4" ContentType="video/unknown"/>
  <Default Extension="tif" ContentType="image/tiff"/>
  <Default Extension="vml" ContentType="application/vnd.openxmlformats-officedocument.vmlDrawing"/>
  <Default Extension="bin" ContentType="application/vnd.openxmlformats-officedocument.presentationml.printerSettings"/>
  <Default Extension="png" ContentType="image/png"/>
  <Default Extension="docx" ContentType="application/vnd.openxmlformats-officedocument.wordprocessingml.document"/>
  <Default Extension="gif" ContentType="image/gif"/>
  <Default Extension="rels" ContentType="application/vnd.openxmlformats-package.relationships+xml"/>
  <Default Extension="mo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4" r:id="rId3"/>
  </p:sldMasterIdLst>
  <p:notesMasterIdLst>
    <p:notesMasterId r:id="rId63"/>
  </p:notesMasterIdLst>
  <p:sldIdLst>
    <p:sldId id="263" r:id="rId4"/>
    <p:sldId id="318" r:id="rId5"/>
    <p:sldId id="275" r:id="rId6"/>
    <p:sldId id="311" r:id="rId7"/>
    <p:sldId id="381" r:id="rId8"/>
    <p:sldId id="357" r:id="rId9"/>
    <p:sldId id="330" r:id="rId10"/>
    <p:sldId id="321" r:id="rId11"/>
    <p:sldId id="327" r:id="rId12"/>
    <p:sldId id="328" r:id="rId13"/>
    <p:sldId id="342" r:id="rId14"/>
    <p:sldId id="348" r:id="rId15"/>
    <p:sldId id="277" r:id="rId16"/>
    <p:sldId id="325" r:id="rId17"/>
    <p:sldId id="279" r:id="rId18"/>
    <p:sldId id="385" r:id="rId19"/>
    <p:sldId id="349" r:id="rId20"/>
    <p:sldId id="276" r:id="rId21"/>
    <p:sldId id="322" r:id="rId22"/>
    <p:sldId id="278" r:id="rId23"/>
    <p:sldId id="317" r:id="rId24"/>
    <p:sldId id="335" r:id="rId25"/>
    <p:sldId id="281" r:id="rId26"/>
    <p:sldId id="261" r:id="rId27"/>
    <p:sldId id="339" r:id="rId28"/>
    <p:sldId id="340" r:id="rId29"/>
    <p:sldId id="331" r:id="rId30"/>
    <p:sldId id="350" r:id="rId31"/>
    <p:sldId id="284" r:id="rId32"/>
    <p:sldId id="359" r:id="rId33"/>
    <p:sldId id="351" r:id="rId34"/>
    <p:sldId id="345" r:id="rId35"/>
    <p:sldId id="352" r:id="rId36"/>
    <p:sldId id="290" r:id="rId37"/>
    <p:sldId id="388" r:id="rId38"/>
    <p:sldId id="384" r:id="rId39"/>
    <p:sldId id="289" r:id="rId40"/>
    <p:sldId id="380" r:id="rId41"/>
    <p:sldId id="362" r:id="rId42"/>
    <p:sldId id="361" r:id="rId43"/>
    <p:sldId id="307" r:id="rId44"/>
    <p:sldId id="360" r:id="rId45"/>
    <p:sldId id="363" r:id="rId46"/>
    <p:sldId id="368" r:id="rId47"/>
    <p:sldId id="369" r:id="rId48"/>
    <p:sldId id="364" r:id="rId49"/>
    <p:sldId id="365" r:id="rId50"/>
    <p:sldId id="366" r:id="rId51"/>
    <p:sldId id="367" r:id="rId52"/>
    <p:sldId id="370" r:id="rId53"/>
    <p:sldId id="371" r:id="rId54"/>
    <p:sldId id="376" r:id="rId55"/>
    <p:sldId id="377" r:id="rId56"/>
    <p:sldId id="378" r:id="rId57"/>
    <p:sldId id="387" r:id="rId58"/>
    <p:sldId id="390" r:id="rId59"/>
    <p:sldId id="386" r:id="rId60"/>
    <p:sldId id="269" r:id="rId61"/>
    <p:sldId id="391"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cott Makeig" initials="S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DC2"/>
    <a:srgbClr val="FFF5D5"/>
    <a:srgbClr val="F2E8C7"/>
    <a:srgbClr val="EBEDFB"/>
    <a:srgbClr val="4D0085"/>
    <a:srgbClr val="A1917E"/>
    <a:srgbClr val="AA0004"/>
    <a:srgbClr val="ACC2E0"/>
    <a:srgbClr val="00002E"/>
    <a:srgbClr val="88A9D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331" autoAdjust="0"/>
    <p:restoredTop sz="93993" autoAdjust="0"/>
  </p:normalViewPr>
  <p:slideViewPr>
    <p:cSldViewPr snapToGrid="0" snapToObjects="1" showGuides="1">
      <p:cViewPr varScale="1">
        <p:scale>
          <a:sx n="203" d="100"/>
          <a:sy n="203" d="100"/>
        </p:scale>
        <p:origin x="-272" y="-96"/>
      </p:cViewPr>
      <p:guideLst>
        <p:guide orient="horz" pos="2497"/>
        <p:guide pos="2878"/>
      </p:guideLst>
    </p:cSldViewPr>
  </p:slideViewPr>
  <p:notesTextViewPr>
    <p:cViewPr>
      <p:scale>
        <a:sx n="100" d="100"/>
        <a:sy n="100" d="100"/>
      </p:scale>
      <p:origin x="0" y="0"/>
    </p:cViewPr>
  </p:notesTextViewPr>
  <p:sorterViewPr>
    <p:cViewPr>
      <p:scale>
        <a:sx n="63" d="100"/>
        <a:sy n="6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notesMaster" Target="notesMasters/notesMaster1.xml"/><Relationship Id="rId64" Type="http://schemas.openxmlformats.org/officeDocument/2006/relationships/printerSettings" Target="printerSettings/printerSettings1.bin"/><Relationship Id="rId65" Type="http://schemas.openxmlformats.org/officeDocument/2006/relationships/commentAuthors" Target="commentAuthors.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08-09-09T19:33:36.794" idx="1">
    <p:pos x="6024" y="663"/>
    <p:text/>
  </p:cm>
  <p:cm authorId="0" dt="2008-09-09T19:34:04.551" idx="2">
    <p:pos x="6000" y="400"/>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0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CC386C-B34C-6849-A97D-E137C264ABF2}" type="datetimeFigureOut">
              <a:rPr lang="en-US" smtClean="0"/>
              <a:t>2/18/16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AD3A71-83AC-A445-9D04-1ED36C7F7434}" type="slidenum">
              <a:rPr lang="en-US" smtClean="0"/>
              <a:t>‹#›</a:t>
            </a:fld>
            <a:endParaRPr lang="en-US"/>
          </a:p>
        </p:txBody>
      </p:sp>
    </p:spTree>
    <p:extLst>
      <p:ext uri="{BB962C8B-B14F-4D97-AF65-F5344CB8AC3E}">
        <p14:creationId xmlns:p14="http://schemas.microsoft.com/office/powerpoint/2010/main" val="23430477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89CAE4-4948-BC4B-9AC9-743D268D5D0A}" type="slidenum">
              <a:rPr lang="en-US" sz="1200">
                <a:latin typeface="Calibri" charset="0"/>
              </a:rPr>
              <a:pPr eaLnBrk="1" hangingPunct="1"/>
              <a:t>1</a:t>
            </a:fld>
            <a:endParaRPr lang="en-US" sz="1200">
              <a:latin typeface="Calibri" charset="0"/>
            </a:endParaRPr>
          </a:p>
        </p:txBody>
      </p:sp>
      <p:sp>
        <p:nvSpPr>
          <p:cNvPr id="27650" name="Rectangle 2"/>
          <p:cNvSpPr>
            <a:spLocks noGrp="1" noRot="1" noChangeAspect="1" noChangeArrowheads="1" noTextEdit="1"/>
          </p:cNvSpPr>
          <p:nvPr>
            <p:ph type="sldImg"/>
          </p:nvPr>
        </p:nvSpPr>
        <p:spPr bwMode="auto">
          <a:xfrm>
            <a:off x="1146175" y="687388"/>
            <a:ext cx="4570413"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63D960-EB91-6146-AEDF-A18F14791A26}" type="slidenum">
              <a:rPr lang="en-US" sz="1200">
                <a:latin typeface="Calibri" charset="0"/>
              </a:rPr>
              <a:pPr eaLnBrk="1" hangingPunct="1"/>
              <a:t>14</a:t>
            </a:fld>
            <a:endParaRPr lang="en-US" sz="1200">
              <a:latin typeface="Calibri" charset="0"/>
            </a:endParaRPr>
          </a:p>
        </p:txBody>
      </p:sp>
      <p:sp>
        <p:nvSpPr>
          <p:cNvPr id="5734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0983" tIns="45491" rIns="90983" bIns="45491"/>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BA7288-76E8-4443-8F45-EDA5E54C7330}" type="slidenum">
              <a:rPr lang="en-US" sz="1200">
                <a:latin typeface="Calibri" charset="0"/>
              </a:rPr>
              <a:pPr eaLnBrk="1" hangingPunct="1"/>
              <a:t>15</a:t>
            </a:fld>
            <a:endParaRPr lang="en-US" sz="1200">
              <a:latin typeface="Calibri" charset="0"/>
            </a:endParaRPr>
          </a:p>
        </p:txBody>
      </p:sp>
      <p:sp>
        <p:nvSpPr>
          <p:cNvPr id="5734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0983" tIns="45491" rIns="90983" bIns="45491"/>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C32ACC-4B9A-C242-B6D1-7AF4F73CDFA9}" type="slidenum">
              <a:rPr lang="en-US" sz="1200">
                <a:solidFill>
                  <a:prstClr val="black"/>
                </a:solidFill>
                <a:latin typeface="Calibri" charset="0"/>
              </a:rPr>
              <a:pPr eaLnBrk="1" hangingPunct="1"/>
              <a:t>16</a:t>
            </a:fld>
            <a:endParaRPr lang="en-US" sz="1200">
              <a:solidFill>
                <a:prstClr val="black"/>
              </a:solidFill>
              <a:latin typeface="Calibri" charset="0"/>
            </a:endParaRPr>
          </a:p>
        </p:txBody>
      </p:sp>
      <p:sp>
        <p:nvSpPr>
          <p:cNvPr id="6963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9635" name="Rectangle 3"/>
          <p:cNvSpPr>
            <a:spLocks noGrp="1" noChangeArrowheads="1"/>
          </p:cNvSpPr>
          <p:nvPr>
            <p:ph type="body" idx="1"/>
          </p:nvPr>
        </p:nvSpPr>
        <p:spPr bwMode="auto">
          <a:solidFill>
            <a:srgbClr val="FFFFFF"/>
          </a:solidFill>
          <a:ln>
            <a:solidFill>
              <a:srgbClr val="000000"/>
            </a:solidFill>
            <a:miter lim="800000"/>
            <a:headEnd/>
            <a:tailEnd/>
          </a:ln>
        </p:spPr>
        <p:txBody>
          <a:bodyPr lIns="89929" tIns="44964" rIns="89929" bIns="44964"/>
          <a:lstStyle/>
          <a:p>
            <a:pPr eaLnBrk="1" hangingPunct="1"/>
            <a:r>
              <a:rPr lang="en-US">
                <a:latin typeface="Arial" charset="0"/>
                <a:ea typeface="ＭＳ Ｐゴシック" charset="0"/>
                <a:cs typeface="ＭＳ Ｐゴシック" charset="0"/>
              </a:rPr>
              <a:t>One quadrillion molecular synaptic events occur in the brain every second. EEG or BOLD recordings follow macroscopic activity time courses in dozens of brain areas – yet psychologists have long been content to record on button press every few seconds as their measure of behavior. A reasonable hypothesis, I argue, is that the dimensionality / complexity of macroscopic brain dynamics (e.g. EEG and MEG) matches the dimensionality / complexity of the behavior the brain controls…. For psychophysiology, this suggests recording a much higher bandwidth of behavior (via motion sensors, psychophysiology, eye movement tracking, face video analysis, etc.) – and then modeling relationships between macroscopic brain dynamic events and behavior.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7A21BE-A015-814D-B53E-4C426C4108B5}" type="slidenum">
              <a:rPr lang="en-US" sz="1200">
                <a:latin typeface="Calibri" charset="0"/>
              </a:rPr>
              <a:pPr eaLnBrk="1" hangingPunct="1"/>
              <a:t>17</a:t>
            </a:fld>
            <a:endParaRPr lang="en-US" sz="1200">
              <a:latin typeface="Calibri" charset="0"/>
            </a:endParaRPr>
          </a:p>
        </p:txBody>
      </p:sp>
      <p:sp>
        <p:nvSpPr>
          <p:cNvPr id="6758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bwMode="auto">
          <a:solidFill>
            <a:srgbClr val="FFFFFF"/>
          </a:solidFill>
          <a:ln>
            <a:solidFill>
              <a:srgbClr val="000000"/>
            </a:solidFill>
            <a:miter lim="800000"/>
            <a:headEnd/>
            <a:tailEnd/>
          </a:ln>
        </p:spPr>
        <p:txBody>
          <a:bodyPr lIns="89940" tIns="44970" rIns="89940" bIns="44970"/>
          <a:lstStyle/>
          <a:p>
            <a:r>
              <a:rPr lang="en-US">
                <a:latin typeface="Arial" charset="0"/>
                <a:ea typeface="ＭＳ Ｐゴシック" charset="0"/>
                <a:cs typeface="Arial" charset="0"/>
              </a:rPr>
              <a:t>In this sense, EEG is a dynamically emergent phenomenon, like galaxies in the plasma of space…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2CC4AF-F986-804E-98AB-F80C8E8EACE5}" type="slidenum">
              <a:rPr lang="en-US" sz="1200">
                <a:latin typeface="Calibri" charset="0"/>
              </a:rPr>
              <a:pPr eaLnBrk="1" hangingPunct="1"/>
              <a:t>18</a:t>
            </a:fld>
            <a:endParaRPr lang="en-US" sz="1200">
              <a:latin typeface="Calibri" charset="0"/>
            </a:endParaRPr>
          </a:p>
        </p:txBody>
      </p:sp>
      <p:sp>
        <p:nvSpPr>
          <p:cNvPr id="5222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2227"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a:latin typeface="Calibri" charset="0"/>
                <a:ea typeface="ＭＳ Ｐゴシック" charset="0"/>
                <a:cs typeface="ＭＳ Ｐゴシック" charset="0"/>
              </a:rPr>
              <a:t>… or drop ripples in a pond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D57513-0281-984F-B3CD-5FC03879CC4E}" type="slidenum">
              <a:rPr lang="en-US" sz="1200">
                <a:latin typeface="Calibri" charset="0"/>
              </a:rPr>
              <a:pPr eaLnBrk="1" hangingPunct="1"/>
              <a:t>21</a:t>
            </a:fld>
            <a:endParaRPr lang="en-US" sz="1200">
              <a:latin typeface="Calibri" charset="0"/>
            </a:endParaRPr>
          </a:p>
        </p:txBody>
      </p:sp>
      <p:sp>
        <p:nvSpPr>
          <p:cNvPr id="7475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0983" tIns="45491" rIns="90983" bIns="45491"/>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sz="1400">
                <a:latin typeface="Calibri" charset="0"/>
                <a:ea typeface="ＭＳ Ｐゴシック" charset="0"/>
                <a:cs typeface="ＭＳ Ｐゴシック" charset="0"/>
              </a:rPr>
              <a:t>Partially coherent field activity across a cm-scalecortical patch (left) has a very broad, two-sided projection to the scalp (right). This simulation by Zeynep Akalin Acar was composed using her NFT toolbox.</a:t>
            </a:r>
          </a:p>
        </p:txBody>
      </p:sp>
      <p:sp>
        <p:nvSpPr>
          <p:cNvPr id="778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F56957-FE9D-1541-80BC-1FC42E1A011F}" type="slidenum">
              <a:rPr lang="en-US" sz="1200">
                <a:latin typeface="Calibri" charset="0"/>
              </a:rPr>
              <a:pPr eaLnBrk="1" hangingPunct="1"/>
              <a:t>22</a:t>
            </a:fld>
            <a:endParaRPr lang="en-US" sz="12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a:latin typeface="Calibri" charset="0"/>
                <a:ea typeface="ＭＳ Ｐゴシック" charset="0"/>
                <a:cs typeface="ＭＳ Ｐゴシック" charset="0"/>
              </a:rPr>
              <a:t>      See http://www.youtube.com/playlist?list=PLDF9D201769ADC62D</a:t>
            </a: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4642CD-2753-7340-93A5-347409A7DE70}" type="slidenum">
              <a:rPr lang="en-US" sz="1200">
                <a:latin typeface="Calibri" charset="0"/>
              </a:rPr>
              <a:pPr eaLnBrk="1" hangingPunct="1"/>
              <a:t>25</a:t>
            </a:fld>
            <a:endParaRPr lang="en-US" sz="120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7A21BE-A015-814D-B53E-4C426C4108B5}" type="slidenum">
              <a:rPr lang="en-US" sz="1200">
                <a:latin typeface="Calibri" charset="0"/>
              </a:rPr>
              <a:pPr eaLnBrk="1" hangingPunct="1"/>
              <a:t>27</a:t>
            </a:fld>
            <a:endParaRPr lang="en-US" sz="1200">
              <a:latin typeface="Calibri" charset="0"/>
            </a:endParaRPr>
          </a:p>
        </p:txBody>
      </p:sp>
      <p:sp>
        <p:nvSpPr>
          <p:cNvPr id="6758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bwMode="auto">
          <a:solidFill>
            <a:srgbClr val="FFFFFF"/>
          </a:solidFill>
          <a:ln>
            <a:solidFill>
              <a:srgbClr val="000000"/>
            </a:solidFill>
            <a:miter lim="800000"/>
            <a:headEnd/>
            <a:tailEnd/>
          </a:ln>
        </p:spPr>
        <p:txBody>
          <a:bodyPr lIns="89940" tIns="44970" rIns="89940" bIns="44970"/>
          <a:lstStyle/>
          <a:p>
            <a:r>
              <a:rPr lang="en-US">
                <a:latin typeface="Arial" charset="0"/>
                <a:ea typeface="ＭＳ Ｐゴシック" charset="0"/>
                <a:cs typeface="Arial" charset="0"/>
              </a:rPr>
              <a:t>In this sense, EEG is a dynamically emergent phenomenon, like galaxies in the plasma of space…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08AF42F9-C9FB-8247-8844-E08A4006C325}" type="slidenum">
              <a:rPr lang="en-US" sz="1200">
                <a:latin typeface="Calibri" charset="0"/>
              </a:rPr>
              <a:pPr eaLnBrk="1" hangingPunct="1">
                <a:defRPr/>
              </a:pPr>
              <a:t>28</a:t>
            </a:fld>
            <a:endParaRPr lang="en-US" sz="1200">
              <a:latin typeface="Calibri" charset="0"/>
            </a:endParaRPr>
          </a:p>
        </p:txBody>
      </p:sp>
      <p:sp>
        <p:nvSpPr>
          <p:cNvPr id="75778" name="Rectangle 2"/>
          <p:cNvSpPr>
            <a:spLocks noGrp="1" noRot="1" noChangeAspect="1" noChangeArrowheads="1" noTextEdit="1"/>
          </p:cNvSpPr>
          <p:nvPr>
            <p:ph type="sldImg"/>
          </p:nvPr>
        </p:nvSpPr>
        <p:spPr>
          <a:xfrm>
            <a:off x="1144588" y="687388"/>
            <a:ext cx="4570412" cy="3427412"/>
          </a:xfrm>
          <a:solidFill>
            <a:srgbClr val="FFFFFF"/>
          </a:solidFill>
          <a:ln/>
          <a:extLst>
            <a:ext uri="{FAA26D3D-D897-4be2-8F04-BA451C77F1D7}">
              <ma14:placeholderFlag xmlns:ma14="http://schemas.microsoft.com/office/mac/drawingml/2011/main" val="1"/>
            </a:ext>
          </a:extLst>
        </p:spPr>
      </p:sp>
      <p:sp>
        <p:nvSpPr>
          <p:cNvPr id="75779" name="Rectangle 3"/>
          <p:cNvSpPr>
            <a:spLocks noGrp="1" noChangeArrowheads="1"/>
          </p:cNvSpPr>
          <p:nvPr>
            <p:ph type="body" idx="1"/>
          </p:nvPr>
        </p:nvSpPr>
        <p:spPr>
          <a:xfrm>
            <a:off x="914400" y="4343400"/>
            <a:ext cx="5029200" cy="4113213"/>
          </a:xfrm>
          <a:solidFill>
            <a:srgbClr val="FFFFFF"/>
          </a:solidFill>
          <a:ln>
            <a:solidFill>
              <a:srgbClr val="000000"/>
            </a:solidFill>
            <a:miter lim="800000"/>
            <a:headEnd/>
            <a:tailEnd/>
          </a:ln>
        </p:spPr>
        <p:txBody>
          <a:bodyPr/>
          <a:lstStyle/>
          <a:p>
            <a:pPr algn="just" eaLnBrk="1" hangingPunct="1">
              <a:spcBef>
                <a:spcPct val="0"/>
              </a:spcBef>
              <a:defRPr/>
            </a:pPr>
            <a:r>
              <a:rPr lang="en-US" sz="1400">
                <a:cs typeface="Arial" charset="0"/>
              </a:rPr>
              <a:t>Independent Component Analysis (ICA) (right) can be used to separate N sound sources summed in recordings at N microphones, without relying on a detailed phonological model of the sounds characteristics of each source – this is so-called </a:t>
            </a:r>
            <a:r>
              <a:rPr lang="ja-JP" altLang="en-US" sz="1400">
                <a:cs typeface="Arial" charset="0"/>
              </a:rPr>
              <a:t>“</a:t>
            </a:r>
            <a:r>
              <a:rPr lang="en-US" altLang="ja-JP" sz="1400">
                <a:cs typeface="Arial" charset="0"/>
              </a:rPr>
              <a:t>blind separation.</a:t>
            </a:r>
            <a:r>
              <a:rPr lang="ja-JP" altLang="en-US" sz="1400">
                <a:cs typeface="Arial" charset="0"/>
              </a:rPr>
              <a:t>”</a:t>
            </a:r>
            <a:r>
              <a:rPr lang="en-US" altLang="ja-JP" sz="1400">
                <a:cs typeface="Arial" charset="0"/>
              </a:rPr>
              <a:t>  ICA uses the presumption that the waveforms of the individual sound sources are independent over time.</a:t>
            </a:r>
          </a:p>
          <a:p>
            <a:pPr algn="just" eaLnBrk="1" hangingPunct="1">
              <a:spcBef>
                <a:spcPct val="0"/>
              </a:spcBef>
              <a:defRPr/>
            </a:pPr>
            <a:endParaRPr lang="en-US" sz="1400">
              <a:cs typeface="Arial" charset="0"/>
            </a:endParaRPr>
          </a:p>
          <a:p>
            <a:pPr algn="just" eaLnBrk="1" hangingPunct="1">
              <a:spcBef>
                <a:spcPct val="0"/>
              </a:spcBef>
              <a:defRPr/>
            </a:pPr>
            <a:r>
              <a:rPr lang="en-US" sz="1400">
                <a:cs typeface="Arial" charset="0"/>
              </a:rPr>
              <a:t>Applied to EEG data (left), ICA assumes that the EEG is predominantly composed of a number of domains of synchronous neural (or neuroglial) activity, each of which must, by simple biophysics,  project to most of the recording scalp electrodes. If synchronous activity within these domains are predominantly independent of each other, ICA can separate the summed signals from these domains into records of their separation activities, given that the number of such domains making large contributions to the recorded signals are smaller than the number of recording sites.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7BD7DF-7DE1-D745-AF0D-A20D803A26F9}" type="slidenum">
              <a:rPr lang="en-US" sz="1200">
                <a:latin typeface="Calibri" charset="0"/>
              </a:rPr>
              <a:pPr eaLnBrk="1" hangingPunct="1"/>
              <a:t>2</a:t>
            </a:fld>
            <a:endParaRPr lang="en-US" sz="1200">
              <a:latin typeface="Calibri" charset="0"/>
            </a:endParaRPr>
          </a:p>
        </p:txBody>
      </p:sp>
      <p:sp>
        <p:nvSpPr>
          <p:cNvPr id="16386" name="Rectangle 2"/>
          <p:cNvSpPr>
            <a:spLocks noGrp="1" noRot="1" noChangeAspect="1" noChangeArrowheads="1" noTextEdit="1"/>
          </p:cNvSpPr>
          <p:nvPr>
            <p:ph type="sldImg"/>
          </p:nvPr>
        </p:nvSpPr>
        <p:spPr bwMode="auto">
          <a:xfrm>
            <a:off x="1144588" y="687388"/>
            <a:ext cx="4570412"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3"/>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Our most personal conception of our self is via experience, recognition and memory of cognitive events either involving purposeful motor actions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DF0FAD-4E68-CE46-BF67-F8C3485F82BE}" type="slidenum">
              <a:rPr lang="en-US" sz="1200">
                <a:latin typeface="Calibri" charset="0"/>
              </a:rPr>
              <a:pPr eaLnBrk="1" hangingPunct="1"/>
              <a:t>29</a:t>
            </a:fld>
            <a:endParaRPr lang="en-US" sz="1200">
              <a:latin typeface="Calibri" charset="0"/>
            </a:endParaRPr>
          </a:p>
        </p:txBody>
      </p:sp>
      <p:sp>
        <p:nvSpPr>
          <p:cNvPr id="9216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2163" name="Rectangle 3"/>
          <p:cNvSpPr>
            <a:spLocks noGrp="1" noChangeArrowheads="1"/>
          </p:cNvSpPr>
          <p:nvPr>
            <p:ph type="body" idx="1"/>
          </p:nvPr>
        </p:nvSpPr>
        <p:spPr bwMode="auto">
          <a:solidFill>
            <a:srgbClr val="FFFFFF"/>
          </a:solidFill>
          <a:ln>
            <a:solidFill>
              <a:srgbClr val="000000"/>
            </a:solidFill>
            <a:miter lim="800000"/>
            <a:headEnd/>
            <a:tailEnd/>
          </a:ln>
        </p:spPr>
        <p:txBody>
          <a:bodyPr lIns="89929" tIns="44964" rIns="89929" bIns="44964"/>
          <a:lstStyle/>
          <a:p>
            <a:pPr algn="just" eaLnBrk="1" hangingPunct="1">
              <a:spcBef>
                <a:spcPct val="0"/>
              </a:spcBef>
            </a:pPr>
            <a:r>
              <a:rPr lang="en-US" sz="1400">
                <a:latin typeface="Calibri" charset="0"/>
                <a:ea typeface="ＭＳ Ｐゴシック" charset="0"/>
                <a:cs typeface="ＭＳ Ｐゴシック" charset="0"/>
              </a:rPr>
              <a:t>The extreme weighting of cortico-cortical connections toward local (nearest-neighbor) connectivity (particularly the inhibitory cell networks), and the dominance of radial thalamocortical connections support the appearance of local field synchronies whose locally-coherent activities are largely decoupled and therefore near-independent. The signature of coherent activity across a cortical patch is a scalp projection pattern (scalp map) near-perfectly resembling the projection of an equivalent dipole source located in or beneath the center of the cortical patch. Therefore, independent component (IC) scalp maps should have this dipolar quality. Sometimes, however, two cortical patches are coupled bi-directionally by a white-matter tract (e.g. corpus callosum, etc.). In this case, simultaneous activity can arise in both patches (e.g. alpha bursts) and they will form a single IC whose scalp signature should be the sum of the projections of two equivalent dipoles.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n-US" sz="1400">
                <a:latin typeface="Arial" charset="0"/>
                <a:ea typeface="ＭＳ Ｐゴシック" charset="0"/>
                <a:cs typeface="Arial" charset="0"/>
              </a:rPr>
              <a:t>Typical component properties of four non-brain independent component processes accounting respectively for eye blinks, lateral eye movements, left post-auricular electromyographic (EMG) activity, and electrocardiographic (ECG) activity, from the 238-channel EEG recording studied in Figures 3.2 and 3.3. Upper panels show the interpolated component scalp map, activity ERP image, average ERP (below ERP image), and mean power spectrum. Lower panel shows the maximally independent activities of the four processes during a five-second period. Note the characteristic activity elements, also seen in the ERP-image representations. </a:t>
            </a:r>
            <a:endParaRPr lang="en-US" sz="1400" b="1">
              <a:latin typeface="Arial" charset="0"/>
              <a:ea typeface="ＭＳ Ｐゴシック" charset="0"/>
              <a:cs typeface="Arial" charset="0"/>
            </a:endParaRPr>
          </a:p>
          <a:p>
            <a:pPr algn="just" eaLnBrk="1" hangingPunct="1">
              <a:spcBef>
                <a:spcPct val="0"/>
              </a:spcBef>
            </a:pPr>
            <a:endParaRPr lang="en-US" sz="1400">
              <a:latin typeface="Arial" charset="0"/>
              <a:ea typeface="ＭＳ Ｐゴシック" charset="0"/>
              <a:cs typeface="Arial" charset="0"/>
            </a:endParaRPr>
          </a:p>
          <a:p>
            <a:pPr algn="just" eaLnBrk="1" hangingPunct="1">
              <a:spcBef>
                <a:spcPct val="0"/>
              </a:spcBef>
            </a:pPr>
            <a:endParaRPr lang="en-US" sz="1400">
              <a:latin typeface="Arial" charset="0"/>
              <a:ea typeface="ＭＳ Ｐゴシック" charset="0"/>
              <a:cs typeface="Arial" charset="0"/>
            </a:endParaRPr>
          </a:p>
          <a:p>
            <a:pPr algn="just" eaLnBrk="1" hangingPunct="1">
              <a:spcBef>
                <a:spcPct val="0"/>
              </a:spcBef>
            </a:pPr>
            <a:r>
              <a:rPr lang="en-US" sz="1400">
                <a:latin typeface="Arial" charset="0"/>
                <a:ea typeface="ＭＳ Ｐゴシック" charset="0"/>
                <a:cs typeface="Arial" charset="0"/>
              </a:rPr>
              <a:t>From Makeig &amp; Onton in S. Luck and E Kappenburg, Eds, </a:t>
            </a:r>
            <a:r>
              <a:rPr lang="en-US" sz="1400" i="1">
                <a:latin typeface="Arial" charset="0"/>
                <a:ea typeface="ＭＳ Ｐゴシック" charset="0"/>
                <a:cs typeface="Arial" charset="0"/>
              </a:rPr>
              <a:t>Oxford Handbook of ERP Components</a:t>
            </a:r>
            <a:r>
              <a:rPr lang="en-US" sz="1400">
                <a:latin typeface="Arial" charset="0"/>
                <a:ea typeface="ＭＳ Ｐゴシック" charset="0"/>
                <a:cs typeface="Arial" charset="0"/>
              </a:rPr>
              <a:t>, 2012.</a:t>
            </a: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816C46-45E6-C24A-83BF-768EB722D388}" type="slidenum">
              <a:rPr lang="en-US" sz="1200">
                <a:latin typeface="Calibri" charset="0"/>
              </a:rPr>
              <a:pPr eaLnBrk="1" hangingPunct="1"/>
              <a:t>30</a:t>
            </a:fld>
            <a:endParaRPr lang="en-US" sz="120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A9B4FC-E81A-B240-B022-77D1C69E4575}" type="slidenum">
              <a:rPr lang="en-US" sz="1200">
                <a:latin typeface="Calibri" charset="0"/>
              </a:rPr>
              <a:pPr eaLnBrk="1" hangingPunct="1"/>
              <a:t>32</a:t>
            </a:fld>
            <a:endParaRPr lang="en-US" sz="1200">
              <a:latin typeface="Calibri" charset="0"/>
            </a:endParaRPr>
          </a:p>
        </p:txBody>
      </p:sp>
      <p:sp>
        <p:nvSpPr>
          <p:cNvPr id="10240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2403"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sz="1400">
                <a:latin typeface="Arial" charset="0"/>
                <a:ea typeface="ＭＳ Ｐゴシック" charset="0"/>
                <a:cs typeface="Arial" charset="0"/>
              </a:rPr>
              <a:t>Cortical sources separated by ICA from the same dataset. Note the very low residual variances of the equivalent dipole models.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75B29B-5ED8-C246-9746-B347E664F325}" type="slidenum">
              <a:rPr lang="en-US" sz="1200">
                <a:latin typeface="Calibri" charset="0"/>
              </a:rPr>
              <a:pPr eaLnBrk="1" hangingPunct="1"/>
              <a:t>34</a:t>
            </a:fld>
            <a:endParaRPr lang="en-US" sz="1200">
              <a:latin typeface="Calibri" charset="0"/>
            </a:endParaRPr>
          </a:p>
        </p:txBody>
      </p:sp>
      <p:sp>
        <p:nvSpPr>
          <p:cNvPr id="11059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a:spcBef>
                <a:spcPct val="0"/>
              </a:spcBef>
            </a:pPr>
            <a:r>
              <a:rPr lang="en-US" sz="1400">
                <a:latin typeface="Arial" charset="0"/>
                <a:ea typeface="ＭＳ Ｐゴシック" charset="0"/>
                <a:cs typeface="Arial" charset="0"/>
              </a:rPr>
              <a:t>Fig. 4B of Delorme et al., </a:t>
            </a:r>
            <a:r>
              <a:rPr lang="en-US" sz="1400" i="1">
                <a:latin typeface="Arial" charset="0"/>
                <a:ea typeface="ＭＳ Ｐゴシック" charset="0"/>
                <a:cs typeface="Arial" charset="0"/>
              </a:rPr>
              <a:t>PLoS One</a:t>
            </a:r>
            <a:r>
              <a:rPr lang="en-US" sz="1400">
                <a:latin typeface="Arial" charset="0"/>
                <a:ea typeface="ＭＳ Ｐゴシック" charset="0"/>
                <a:cs typeface="Arial" charset="0"/>
              </a:rPr>
              <a:t>, 2012</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330042-EE34-E24E-9273-8151011CA967}" type="slidenum">
              <a:rPr lang="en-US" sz="1200">
                <a:latin typeface="Calibri" charset="0"/>
              </a:rPr>
              <a:pPr eaLnBrk="1" hangingPunct="1"/>
              <a:t>35</a:t>
            </a:fld>
            <a:endParaRPr lang="en-US" sz="1200">
              <a:latin typeface="Calibri" charset="0"/>
            </a:endParaRPr>
          </a:p>
        </p:txBody>
      </p:sp>
      <p:sp>
        <p:nvSpPr>
          <p:cNvPr id="11264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2643"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algn="just" eaLnBrk="1" hangingPunct="1">
              <a:spcBef>
                <a:spcPct val="0"/>
              </a:spcBef>
            </a:pPr>
            <a:r>
              <a:rPr lang="en-US" sz="1400">
                <a:latin typeface="Calibri" charset="0"/>
                <a:ea typeface="ＭＳ Ｐゴシック" charset="0"/>
                <a:cs typeface="Arial" charset="0"/>
              </a:rPr>
              <a:t>ICA decomposition example: 15 seconds from  a difficult letter twoback Continuous Performance Task. Top lanel shows 9 or 100 scalp channels decomposed (100 channels, half-hour of continuous EEG data). Bottom panel: shows 9 of 100 decomposed independent component processing (time courses and scalp maps). Note the ECG, left post-auricular EMG, two-component eyeblink subspace, frontal midline theta and left frontal theta processes, and bilateral parietal alpha-laden process…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2A056B-1444-F84F-B9F6-7390FE3D08E5}" type="slidenum">
              <a:rPr lang="en-US" sz="1200">
                <a:solidFill>
                  <a:prstClr val="black"/>
                </a:solidFill>
                <a:latin typeface="Calibri" charset="0"/>
              </a:rPr>
              <a:pPr eaLnBrk="1" hangingPunct="1"/>
              <a:t>36</a:t>
            </a:fld>
            <a:endParaRPr lang="en-US" sz="1200">
              <a:solidFill>
                <a:prstClr val="black"/>
              </a:solidFill>
              <a:latin typeface="Calibri" charset="0"/>
            </a:endParaRPr>
          </a:p>
        </p:txBody>
      </p:sp>
      <p:sp>
        <p:nvSpPr>
          <p:cNvPr id="4198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a typeface="ＭＳ Ｐゴシック" charset="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F0E58C-AEB1-C648-831A-6FF365A5EB8F}" type="slidenum">
              <a:rPr lang="en-US" sz="1200">
                <a:latin typeface="Calibri" charset="0"/>
              </a:rPr>
              <a:pPr eaLnBrk="1" hangingPunct="1"/>
              <a:t>37</a:t>
            </a:fld>
            <a:endParaRPr lang="en-US" sz="1200">
              <a:latin typeface="Calibri" charset="0"/>
            </a:endParaRPr>
          </a:p>
        </p:txBody>
      </p:sp>
      <p:sp>
        <p:nvSpPr>
          <p:cNvPr id="10547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547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0983" tIns="45491" rIns="90983" bIns="45491"/>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0F539EA6-5491-8648-BE60-71A4F9811799}" type="slidenum">
              <a:rPr lang="en-US">
                <a:cs typeface="Arial" charset="0"/>
              </a:rPr>
              <a:pPr/>
              <a:t>39</a:t>
            </a:fld>
            <a:endParaRPr lang="en-US">
              <a:cs typeface="Arial" charset="0"/>
            </a:endParaRPr>
          </a:p>
        </p:txBody>
      </p:sp>
      <p:sp>
        <p:nvSpPr>
          <p:cNvPr id="15363"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364"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Times New Roman" pitchFamily="18" charset="0"/>
                <a:ea typeface="+mn-ea"/>
                <a:cs typeface="+mn-cs"/>
              </a:rPr>
              <a:t>Mis</a:t>
            </a:r>
            <a:r>
              <a:rPr lang="en-US" sz="1200" kern="1200" dirty="0" smtClean="0">
                <a:solidFill>
                  <a:schemeClr val="tx1"/>
                </a:solidFill>
                <a:latin typeface="Times New Roman" pitchFamily="18" charset="0"/>
                <a:ea typeface="+mn-ea"/>
                <a:cs typeface="+mn-cs"/>
              </a:rPr>
              <a:t>-estimating the skull conductivity ratio as 80:1, instead of 25:1 produced large equivalent dipole localization errors of up to 31 mm</a:t>
            </a:r>
            <a:r>
              <a:rPr lang="en-US" sz="1200" kern="1200" baseline="0" dirty="0" smtClean="0">
                <a:solidFill>
                  <a:schemeClr val="tx1"/>
                </a:solidFill>
                <a:latin typeface="Times New Roman" pitchFamily="18" charset="0"/>
                <a:ea typeface="+mn-ea"/>
                <a:cs typeface="+mn-cs"/>
              </a:rPr>
              <a:t> where the equivalent dipole sources are localized more superficial. When we </a:t>
            </a:r>
            <a:r>
              <a:rPr lang="en-US" sz="1200" kern="1200" baseline="0" dirty="0" err="1" smtClean="0">
                <a:solidFill>
                  <a:schemeClr val="tx1"/>
                </a:solidFill>
                <a:latin typeface="Times New Roman" pitchFamily="18" charset="0"/>
                <a:ea typeface="+mn-ea"/>
                <a:cs typeface="+mn-cs"/>
              </a:rPr>
              <a:t>mis</a:t>
            </a:r>
            <a:r>
              <a:rPr lang="en-US" sz="1200" kern="1200" baseline="0" dirty="0" smtClean="0">
                <a:solidFill>
                  <a:schemeClr val="tx1"/>
                </a:solidFill>
                <a:latin typeface="Times New Roman" pitchFamily="18" charset="0"/>
                <a:ea typeface="+mn-ea"/>
                <a:cs typeface="+mn-cs"/>
              </a:rPr>
              <a:t>-estimated the skull to brain conductivity ratio as 15:1, </a:t>
            </a:r>
            <a:r>
              <a:rPr lang="en-US" sz="1200" kern="1200" baseline="0" dirty="0" err="1" smtClean="0">
                <a:solidFill>
                  <a:schemeClr val="tx1"/>
                </a:solidFill>
                <a:latin typeface="Times New Roman" pitchFamily="18" charset="0"/>
                <a:ea typeface="+mn-ea"/>
                <a:cs typeface="+mn-cs"/>
              </a:rPr>
              <a:t>i.e</a:t>
            </a:r>
            <a:r>
              <a:rPr lang="en-US" sz="1200" kern="1200" baseline="0" dirty="0" smtClean="0">
                <a:solidFill>
                  <a:schemeClr val="tx1"/>
                </a:solidFill>
                <a:latin typeface="Times New Roman" pitchFamily="18" charset="0"/>
                <a:ea typeface="+mn-ea"/>
                <a:cs typeface="+mn-cs"/>
              </a:rPr>
              <a:t>, assume a more conductive skull the dipoles are localized deeper.</a:t>
            </a:r>
            <a:endParaRPr lang="en-US" dirty="0"/>
          </a:p>
        </p:txBody>
      </p:sp>
      <p:sp>
        <p:nvSpPr>
          <p:cNvPr id="4" name="Slide Number Placeholder 3"/>
          <p:cNvSpPr>
            <a:spLocks noGrp="1"/>
          </p:cNvSpPr>
          <p:nvPr>
            <p:ph type="sldNum" sz="quarter" idx="10"/>
          </p:nvPr>
        </p:nvSpPr>
        <p:spPr/>
        <p:txBody>
          <a:bodyPr/>
          <a:lstStyle/>
          <a:p>
            <a:fld id="{DBE71659-3FCC-461D-92AE-2B676BDC8295}" type="slidenum">
              <a:rPr lang="en-US" smtClean="0"/>
              <a:pPr/>
              <a:t>40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sz="1200" b="1" kern="1200" dirty="0" smtClean="0">
                <a:solidFill>
                  <a:schemeClr val="tx1"/>
                </a:solidFill>
                <a:latin typeface="+mn-lt"/>
                <a:ea typeface="+mn-ea"/>
                <a:cs typeface="+mn-cs"/>
              </a:rPr>
              <a:t>Differences in cortical locations and scalp maps for functionally equivalent simulated ICs.</a:t>
            </a:r>
            <a:r>
              <a:rPr lang="en-US" sz="1200" kern="1200" dirty="0" smtClean="0">
                <a:solidFill>
                  <a:schemeClr val="tx1"/>
                </a:solidFill>
                <a:latin typeface="+mn-lt"/>
                <a:ea typeface="+mn-ea"/>
                <a:cs typeface="+mn-cs"/>
              </a:rPr>
              <a:t> (Top) The average fully inflated left cortical hemisphere computed using </a:t>
            </a:r>
            <a:r>
              <a:rPr lang="en-US" sz="1200" kern="1200" dirty="0" err="1" smtClean="0">
                <a:solidFill>
                  <a:schemeClr val="tx1"/>
                </a:solidFill>
                <a:latin typeface="+mn-lt"/>
                <a:ea typeface="+mn-ea"/>
                <a:cs typeface="+mn-cs"/>
              </a:rPr>
              <a:t>FreeSurfer</a:t>
            </a:r>
            <a:r>
              <a:rPr lang="en-US" sz="1200" kern="1200" dirty="0" smtClean="0">
                <a:solidFill>
                  <a:schemeClr val="tx1"/>
                </a:solidFill>
                <a:latin typeface="+mn-lt"/>
                <a:ea typeface="+mn-ea"/>
                <a:cs typeface="+mn-cs"/>
              </a:rPr>
              <a:t> (Dale et al., 1999; </a:t>
            </a:r>
            <a:r>
              <a:rPr lang="en-US" sz="1200" kern="1200" dirty="0" err="1" smtClean="0">
                <a:solidFill>
                  <a:schemeClr val="tx1"/>
                </a:solidFill>
                <a:latin typeface="+mn-lt"/>
                <a:ea typeface="+mn-ea"/>
                <a:cs typeface="+mn-cs"/>
              </a:rPr>
              <a:t>Fischl</a:t>
            </a:r>
            <a:r>
              <a:rPr lang="en-US" sz="1200" kern="1200" dirty="0" smtClean="0">
                <a:solidFill>
                  <a:schemeClr val="tx1"/>
                </a:solidFill>
                <a:latin typeface="+mn-lt"/>
                <a:ea typeface="+mn-ea"/>
                <a:cs typeface="+mn-cs"/>
              </a:rPr>
              <a:t> et al., 1999) from five individual subjects’ inflated and co-registered cortical surfaces after aligning the major cortical </a:t>
            </a:r>
            <a:r>
              <a:rPr lang="en-US" sz="1200" kern="1200" dirty="0" err="1" smtClean="0">
                <a:solidFill>
                  <a:schemeClr val="tx1"/>
                </a:solidFill>
                <a:latin typeface="+mn-lt"/>
                <a:ea typeface="+mn-ea"/>
                <a:cs typeface="+mn-cs"/>
              </a:rPr>
              <a:t>sulci</a:t>
            </a:r>
            <a:r>
              <a:rPr lang="en-US" sz="1200" kern="1200" dirty="0" smtClean="0">
                <a:solidFill>
                  <a:schemeClr val="tx1"/>
                </a:solidFill>
                <a:latin typeface="+mn-lt"/>
                <a:ea typeface="+mn-ea"/>
                <a:cs typeface="+mn-cs"/>
              </a:rPr>
              <a:t> (CS, central </a:t>
            </a:r>
            <a:r>
              <a:rPr lang="en-US" sz="1200" kern="1200" dirty="0" err="1" smtClean="0">
                <a:solidFill>
                  <a:schemeClr val="tx1"/>
                </a:solidFill>
                <a:latin typeface="+mn-lt"/>
                <a:ea typeface="+mn-ea"/>
                <a:cs typeface="+mn-cs"/>
              </a:rPr>
              <a:t>sulcus</a:t>
            </a:r>
            <a:r>
              <a:rPr lang="en-US" sz="1200" kern="1200" dirty="0" smtClean="0">
                <a:solidFill>
                  <a:schemeClr val="tx1"/>
                </a:solidFill>
                <a:latin typeface="+mn-lt"/>
                <a:ea typeface="+mn-ea"/>
                <a:cs typeface="+mn-cs"/>
              </a:rPr>
              <a:t>; SF, </a:t>
            </a:r>
            <a:r>
              <a:rPr lang="en-US" sz="1200" kern="1200" dirty="0" err="1" smtClean="0">
                <a:solidFill>
                  <a:schemeClr val="tx1"/>
                </a:solidFill>
                <a:latin typeface="+mn-lt"/>
                <a:ea typeface="+mn-ea"/>
                <a:cs typeface="+mn-cs"/>
              </a:rPr>
              <a:t>Sylvian</a:t>
            </a:r>
            <a:r>
              <a:rPr lang="en-US" sz="1200" kern="1200" dirty="0" smtClean="0">
                <a:solidFill>
                  <a:schemeClr val="tx1"/>
                </a:solidFill>
                <a:latin typeface="+mn-lt"/>
                <a:ea typeface="+mn-ea"/>
                <a:cs typeface="+mn-cs"/>
              </a:rPr>
              <a:t> fissure; STS, superior temporal </a:t>
            </a:r>
            <a:r>
              <a:rPr lang="en-US" sz="1200" kern="1200" dirty="0" err="1" smtClean="0">
                <a:solidFill>
                  <a:schemeClr val="tx1"/>
                </a:solidFill>
                <a:latin typeface="+mn-lt"/>
                <a:ea typeface="+mn-ea"/>
                <a:cs typeface="+mn-cs"/>
              </a:rPr>
              <a:t>sulcus</a:t>
            </a:r>
            <a:r>
              <a:rPr lang="en-US" sz="1200" kern="1200" dirty="0" smtClean="0">
                <a:solidFill>
                  <a:schemeClr val="tx1"/>
                </a:solidFill>
                <a:latin typeface="+mn-lt"/>
                <a:ea typeface="+mn-ea"/>
                <a:cs typeface="+mn-cs"/>
              </a:rPr>
              <a:t>; IPS, </a:t>
            </a:r>
            <a:r>
              <a:rPr lang="en-US" sz="1200" kern="1200" dirty="0" err="1" smtClean="0">
                <a:solidFill>
                  <a:schemeClr val="tx1"/>
                </a:solidFill>
                <a:latin typeface="+mn-lt"/>
                <a:ea typeface="+mn-ea"/>
                <a:cs typeface="+mn-cs"/>
              </a:rPr>
              <a:t>intraparietal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sulcus</a:t>
            </a:r>
            <a:r>
              <a:rPr lang="en-US" sz="1200" kern="1200" dirty="0" smtClean="0">
                <a:solidFill>
                  <a:schemeClr val="tx1"/>
                </a:solidFill>
                <a:latin typeface="+mn-lt"/>
                <a:ea typeface="+mn-ea"/>
                <a:cs typeface="+mn-cs"/>
              </a:rPr>
              <a:t>), with all </a:t>
            </a:r>
            <a:r>
              <a:rPr lang="en-US" sz="1200" kern="1200" dirty="0" err="1" smtClean="0">
                <a:solidFill>
                  <a:schemeClr val="tx1"/>
                </a:solidFill>
                <a:latin typeface="+mn-lt"/>
                <a:ea typeface="+mn-ea"/>
                <a:cs typeface="+mn-cs"/>
              </a:rPr>
              <a:t>sulci</a:t>
            </a:r>
            <a:r>
              <a:rPr lang="en-US" sz="1200" kern="1200" dirty="0" smtClean="0">
                <a:solidFill>
                  <a:schemeClr val="tx1"/>
                </a:solidFill>
                <a:latin typeface="+mn-lt"/>
                <a:ea typeface="+mn-ea"/>
                <a:cs typeface="+mn-cs"/>
              </a:rPr>
              <a:t> shown in darker grey but IPS in green (labeled using surface-based </a:t>
            </a:r>
            <a:r>
              <a:rPr lang="en-US" sz="1200" kern="1200" dirty="0" err="1" smtClean="0">
                <a:solidFill>
                  <a:schemeClr val="tx1"/>
                </a:solidFill>
                <a:latin typeface="+mn-lt"/>
                <a:ea typeface="+mn-ea"/>
                <a:cs typeface="+mn-cs"/>
              </a:rPr>
              <a:t>parcellation</a:t>
            </a:r>
            <a:r>
              <a:rPr lang="en-US" sz="1200" kern="1200" dirty="0" smtClean="0">
                <a:solidFill>
                  <a:schemeClr val="tx1"/>
                </a:solidFill>
                <a:latin typeface="+mn-lt"/>
                <a:ea typeface="+mn-ea"/>
                <a:cs typeface="+mn-cs"/>
              </a:rPr>
              <a:t> proposed by </a:t>
            </a:r>
            <a:r>
              <a:rPr lang="en-US" sz="1200" kern="1200" dirty="0" err="1" smtClean="0">
                <a:solidFill>
                  <a:schemeClr val="tx1"/>
                </a:solidFill>
                <a:latin typeface="+mn-lt"/>
                <a:ea typeface="+mn-ea"/>
                <a:cs typeface="+mn-cs"/>
              </a:rPr>
              <a:t>Desikanet</a:t>
            </a:r>
            <a:r>
              <a:rPr lang="en-US" sz="1200" kern="1200" dirty="0" smtClean="0">
                <a:solidFill>
                  <a:schemeClr val="tx1"/>
                </a:solidFill>
                <a:latin typeface="+mn-lt"/>
                <a:ea typeface="+mn-ea"/>
                <a:cs typeface="+mn-cs"/>
              </a:rPr>
              <a:t> al., 2006 and </a:t>
            </a:r>
            <a:r>
              <a:rPr lang="en-US" sz="1200" kern="1200" dirty="0" err="1" smtClean="0">
                <a:solidFill>
                  <a:schemeClr val="tx1"/>
                </a:solidFill>
                <a:latin typeface="+mn-lt"/>
                <a:ea typeface="+mn-ea"/>
                <a:cs typeface="+mn-cs"/>
              </a:rPr>
              <a:t>Destrieux</a:t>
            </a:r>
            <a:r>
              <a:rPr lang="en-US" sz="1200" kern="1200" dirty="0" smtClean="0">
                <a:solidFill>
                  <a:schemeClr val="tx1"/>
                </a:solidFill>
                <a:latin typeface="+mn-lt"/>
                <a:ea typeface="+mn-ea"/>
                <a:cs typeface="+mn-cs"/>
              </a:rPr>
              <a:t> et al., 2010). The simulated EEG source consisted of mixture of two Gaussian-tapered patches in the superior parietal </a:t>
            </a:r>
            <a:r>
              <a:rPr lang="en-US" sz="1200" kern="1200" dirty="0" err="1" smtClean="0">
                <a:solidFill>
                  <a:schemeClr val="tx1"/>
                </a:solidFill>
                <a:latin typeface="+mn-lt"/>
                <a:ea typeface="+mn-ea"/>
                <a:cs typeface="+mn-cs"/>
              </a:rPr>
              <a:t>gyrus</a:t>
            </a:r>
            <a:r>
              <a:rPr lang="en-US" sz="1200" kern="1200" dirty="0" smtClean="0">
                <a:solidFill>
                  <a:schemeClr val="tx1"/>
                </a:solidFill>
                <a:latin typeface="+mn-lt"/>
                <a:ea typeface="+mn-ea"/>
                <a:cs typeface="+mn-cs"/>
              </a:rPr>
              <a:t>. (2nd and 3rd rows) The simulated source (darker red) was back-projected to the individual hemisphere after and before alignment, respectively, with an average folding pattern (blue traces). The downward pointing arrows in this figure schematize the simulation steps. (4th row) Corresponding source areas on the non-inflated cortical surfaces, showing their spatial disparity though are allocated in the superior parietal </a:t>
            </a:r>
            <a:r>
              <a:rPr lang="en-US" sz="1200" kern="1200" dirty="0" err="1" smtClean="0">
                <a:solidFill>
                  <a:schemeClr val="tx1"/>
                </a:solidFill>
                <a:latin typeface="+mn-lt"/>
                <a:ea typeface="+mn-ea"/>
                <a:cs typeface="+mn-cs"/>
              </a:rPr>
              <a:t>gyrus</a:t>
            </a:r>
            <a:r>
              <a:rPr lang="en-US" sz="1200" kern="1200" dirty="0" smtClean="0">
                <a:solidFill>
                  <a:schemeClr val="tx1"/>
                </a:solidFill>
                <a:latin typeface="+mn-lt"/>
                <a:ea typeface="+mn-ea"/>
                <a:cs typeface="+mn-cs"/>
              </a:rPr>
              <a:t> near IPS (green). (5throw)The computed projections of these five sources to the scalp; note that slight deviations in source orientation produced significantly different scalp projections. (6throw) Equivalent current dipoles for these simulated sources fit using EEGLAB </a:t>
            </a:r>
            <a:r>
              <a:rPr lang="en-US" sz="1200" kern="1200" dirty="0" err="1" smtClean="0">
                <a:solidFill>
                  <a:schemeClr val="tx1"/>
                </a:solidFill>
                <a:latin typeface="+mn-lt"/>
                <a:ea typeface="+mn-ea"/>
                <a:cs typeface="+mn-cs"/>
              </a:rPr>
              <a:t>dipfit</a:t>
            </a:r>
            <a:r>
              <a:rPr lang="en-US" sz="1200" kern="1200" dirty="0" smtClean="0">
                <a:solidFill>
                  <a:schemeClr val="tx1"/>
                </a:solidFill>
                <a:latin typeface="+mn-lt"/>
                <a:ea typeface="+mn-ea"/>
                <a:cs typeface="+mn-cs"/>
              </a:rPr>
              <a:t>() in a template head model (Delorme and </a:t>
            </a:r>
            <a:r>
              <a:rPr lang="en-US" sz="1200" kern="1200" dirty="0" err="1" smtClean="0">
                <a:solidFill>
                  <a:schemeClr val="tx1"/>
                </a:solidFill>
                <a:latin typeface="+mn-lt"/>
                <a:ea typeface="+mn-ea"/>
                <a:cs typeface="+mn-cs"/>
              </a:rPr>
              <a:t>Makeig</a:t>
            </a:r>
            <a:r>
              <a:rPr lang="en-US" sz="1200" kern="1200" dirty="0" smtClean="0">
                <a:solidFill>
                  <a:schemeClr val="tx1"/>
                </a:solidFill>
                <a:latin typeface="+mn-lt"/>
                <a:ea typeface="+mn-ea"/>
                <a:cs typeface="+mn-cs"/>
              </a:rPr>
              <a:t>, 2004). (7th row) Results of standardized Low Resolution Brain Electromagnetic Tomography Analysis (</a:t>
            </a:r>
            <a:r>
              <a:rPr lang="en-US" sz="1200" kern="1200" dirty="0" err="1" smtClean="0">
                <a:solidFill>
                  <a:schemeClr val="tx1"/>
                </a:solidFill>
                <a:latin typeface="+mn-lt"/>
                <a:ea typeface="+mn-ea"/>
                <a:cs typeface="+mn-cs"/>
              </a:rPr>
              <a:t>sLORETA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PascualCMarqui</a:t>
            </a:r>
            <a:r>
              <a:rPr lang="en-US" sz="1200" kern="1200" dirty="0" smtClean="0">
                <a:solidFill>
                  <a:schemeClr val="tx1"/>
                </a:solidFill>
                <a:latin typeface="+mn-lt"/>
                <a:ea typeface="+mn-ea"/>
                <a:cs typeface="+mn-cs"/>
              </a:rPr>
              <a:t>, 2002) applied to each simulated source. Note inter-subject differences in scalp maps, dipole locations, and cortical source density estimates for topologically and therefore possibly functionally equivalent sources.   From Tsai et al., 2014</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1D74601-4ADB-BD41-BFCC-A1CD1B696C75}" type="slidenum">
              <a:rPr lang="en-US" smtClean="0"/>
              <a:pPr/>
              <a:t>42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980E36-C3C3-8D49-A0B5-CB69B0CACE87}" type="slidenum">
              <a:rPr lang="en-US" sz="1200">
                <a:latin typeface="Calibri" charset="0"/>
              </a:rPr>
              <a:pPr eaLnBrk="1" hangingPunct="1"/>
              <a:t>3</a:t>
            </a:fld>
            <a:endParaRPr lang="en-US" sz="1200">
              <a:latin typeface="Calibri" charset="0"/>
            </a:endParaRPr>
          </a:p>
        </p:txBody>
      </p:sp>
      <p:sp>
        <p:nvSpPr>
          <p:cNvPr id="430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Our custom software base (</a:t>
            </a:r>
            <a:r>
              <a:rPr lang="en-US" b="1">
                <a:latin typeface="Calibri" charset="0"/>
                <a:ea typeface="ＭＳ Ｐゴシック" charset="0"/>
                <a:cs typeface="ＭＳ Ｐゴシック" charset="0"/>
              </a:rPr>
              <a:t>DataRiver</a:t>
            </a:r>
            <a:r>
              <a:rPr lang="en-US">
                <a:latin typeface="Calibri" charset="0"/>
                <a:ea typeface="ＭＳ Ｐゴシック" charset="0"/>
                <a:cs typeface="ＭＳ Ｐゴシック" charset="0"/>
              </a:rPr>
              <a:t>), developed by Andrei Vankov (SCCN / UCSD),  is a set of PC-based software routines for setting up and running real-time interactive experiments that can fuse and synchronize multiple data streams (e.g., EEG, eye gaze, subject key presses, and motion capture), saving them to disk while also making them available selectively for online analysis -- the products of which can be fed back to the operating experiment control program(s).</a:t>
            </a:r>
          </a:p>
          <a:p>
            <a:pPr eaLnBrk="1" hangingPunct="1"/>
            <a:r>
              <a:rPr lang="en-US">
                <a:latin typeface="Calibri" charset="0"/>
                <a:ea typeface="ＭＳ Ｐゴシック" charset="0"/>
                <a:cs typeface="ＭＳ Ｐゴシック" charset="0"/>
              </a:rPr>
              <a:t>-- The top panel shows a software flowchart of a planned mobile brain imaging (MBI) experiment involving real time audio and/or visual feedback to the subject of their distance from unseen obstacles defined by the experiments as room </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hot</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 (or </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cold</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 spots (spheres)..</a:t>
            </a:r>
          </a:p>
          <a:p>
            <a:pPr eaLnBrk="1" hangingPunct="1"/>
            <a:r>
              <a:rPr lang="en-US">
                <a:latin typeface="Calibri" charset="0"/>
                <a:ea typeface="ＭＳ Ｐゴシック" charset="0"/>
                <a:cs typeface="ＭＳ Ｐゴシック" charset="0"/>
              </a:rPr>
              <a:t>-- The bottom panel shows an existing application of the same software framework, one we built in 2007for the DARPA NIA project. This EEG response classification works well (Bigdely Shamlo et al., submitted).</a:t>
            </a:r>
          </a:p>
          <a:p>
            <a:pPr eaLnBrk="1" hangingPunct="1"/>
            <a:r>
              <a:rPr lang="en-US">
                <a:latin typeface="Calibri" charset="0"/>
                <a:ea typeface="ＭＳ Ｐゴシック" charset="0"/>
                <a:cs typeface="ＭＳ Ｐゴシック" charset="0"/>
              </a:rPr>
              <a:t>-- Applications of this software framework to diverse experiments and systems for mocap-based and/or EEEG-based feedback and training are straightforward.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sz="800">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lvl="1" eaLnBrk="1" hangingPunct="1"/>
            <a:endParaRPr lang="en-US" sz="800">
              <a:latin typeface="Arial" charset="0"/>
              <a:ea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800">
                <a:latin typeface="Arial" charset="0"/>
                <a:ea typeface="ＭＳ Ｐゴシック" charset="0"/>
                <a:cs typeface="ＭＳ Ｐゴシック" charset="0"/>
              </a:rPr>
              <a:t>Since I will use this form of power spectrum for all the upcoming Clusters I will shortly explain what you see here. I</a:t>
            </a:r>
          </a:p>
          <a:p>
            <a:pPr lvl="1" eaLnBrk="1" hangingPunct="1"/>
            <a:r>
              <a:rPr lang="en-US" sz="800">
                <a:latin typeface="Arial" charset="0"/>
                <a:ea typeface="ＭＳ Ｐゴシック" charset="0"/>
              </a:rPr>
              <a:t>On the lefthand side you see the horizontal </a:t>
            </a:r>
          </a:p>
          <a:p>
            <a:pPr lvl="1" eaLnBrk="1" hangingPunct="1"/>
            <a:endParaRPr lang="en-US" sz="800">
              <a:latin typeface="Arial" charset="0"/>
              <a:ea typeface="ＭＳ Ｐゴシック" charset="0"/>
            </a:endParaRPr>
          </a:p>
          <a:p>
            <a:pPr lvl="1" eaLnBrk="1" hangingPunct="1"/>
            <a:endParaRPr lang="en-US" sz="800">
              <a:latin typeface="Arial" charset="0"/>
              <a:ea typeface="ＭＳ Ｐゴシック" charset="0"/>
            </a:endParaRPr>
          </a:p>
          <a:p>
            <a:pPr lvl="1" eaLnBrk="1" hangingPunct="1"/>
            <a:endParaRPr lang="en-US" sz="800">
              <a:latin typeface="Arial" charset="0"/>
              <a:ea typeface="ＭＳ Ｐゴシック" charset="0"/>
            </a:endParaRPr>
          </a:p>
          <a:p>
            <a:pPr lvl="1" eaLnBrk="1" hangingPunct="1"/>
            <a:r>
              <a:rPr lang="en-US" sz="800">
                <a:latin typeface="Arial" charset="0"/>
                <a:ea typeface="ＭＳ Ｐゴシック" charset="0"/>
              </a:rPr>
              <a:t>now differences with respect to the number of components entered into the cluster from the different strategy-groups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0A38DE-48CA-3B4F-9A34-CB62510B10E9}" type="slidenum">
              <a:rPr lang="en-US" sz="1200"/>
              <a:pPr eaLnBrk="1" hangingPunct="1"/>
              <a:t>4</a:t>
            </a:fld>
            <a:endParaRPr lang="en-US" sz="1200"/>
          </a:p>
        </p:txBody>
      </p:sp>
      <p:sp>
        <p:nvSpPr>
          <p:cNvPr id="31746" name="Rectangle 2"/>
          <p:cNvSpPr>
            <a:spLocks noGrp="1" noRot="1" noChangeAspect="1" noChangeArrowheads="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91429" tIns="45714" rIns="91429" bIns="45714"/>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027F3D-25C0-A34A-A1AC-CAE77F981B92}" type="slidenum">
              <a:rPr lang="en-US" sz="1200">
                <a:latin typeface="Calibri" charset="0"/>
              </a:rPr>
              <a:pPr eaLnBrk="1" hangingPunct="1"/>
              <a:t>5</a:t>
            </a:fld>
            <a:endParaRPr lang="en-US" sz="1200">
              <a:latin typeface="Calibri" charset="0"/>
            </a:endParaRPr>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48BFF9-5707-7E49-8A8D-5190F9FCA3BA}" type="slidenum">
              <a:rPr lang="en-US" sz="1200">
                <a:latin typeface="Calibri" charset="0"/>
              </a:rPr>
              <a:pPr eaLnBrk="1" hangingPunct="1"/>
              <a:t>6</a:t>
            </a:fld>
            <a:endParaRPr lang="en-US" sz="1200">
              <a:latin typeface="Calibri" charset="0"/>
            </a:endParaRPr>
          </a:p>
        </p:txBody>
      </p:sp>
      <p:sp>
        <p:nvSpPr>
          <p:cNvPr id="9933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933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lgn="just" eaLnBrk="1" hangingPunct="1">
              <a:spcBef>
                <a:spcPct val="0"/>
              </a:spcBef>
            </a:pPr>
            <a:r>
              <a:rPr lang="en-US" sz="1400">
                <a:latin typeface="Arial" charset="0"/>
                <a:ea typeface="ＭＳ Ｐゴシック" charset="0"/>
                <a:cs typeface="Arial" charset="0"/>
              </a:rPr>
              <a:t>Open source software built at and distributed by the Swartz Center for Computational Neuroscience, UCSD.  </a:t>
            </a:r>
          </a:p>
          <a:p>
            <a:pPr algn="just" eaLnBrk="1" hangingPunct="1">
              <a:spcBef>
                <a:spcPct val="0"/>
              </a:spcBef>
            </a:pPr>
            <a:endParaRPr lang="en-US" sz="1400">
              <a:latin typeface="Arial" charset="0"/>
              <a:ea typeface="ＭＳ Ｐゴシック" charset="0"/>
              <a:cs typeface="Arial" charset="0"/>
            </a:endParaRPr>
          </a:p>
          <a:p>
            <a:pPr algn="just" eaLnBrk="1" hangingPunct="1">
              <a:spcBef>
                <a:spcPct val="0"/>
              </a:spcBef>
            </a:pPr>
            <a:r>
              <a:rPr lang="en-US" sz="1400">
                <a:latin typeface="Arial" charset="0"/>
                <a:ea typeface="ＭＳ Ｐゴシック" charset="0"/>
                <a:cs typeface="Arial" charset="0"/>
              </a:rPr>
              <a:t>See http://sccn.ucsd.edu/eeglab</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6BA663-7CC2-8542-A3C4-D2CA21105D6F}" type="slidenum">
              <a:rPr lang="en-US" sz="1200">
                <a:latin typeface="Calibri" charset="0"/>
              </a:rPr>
              <a:pPr eaLnBrk="1" hangingPunct="1"/>
              <a:t>7</a:t>
            </a:fld>
            <a:endParaRPr lang="en-US" sz="1200">
              <a:latin typeface="Calibri" charset="0"/>
            </a:endParaRPr>
          </a:p>
        </p:txBody>
      </p:sp>
      <p:sp>
        <p:nvSpPr>
          <p:cNvPr id="655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7D8415-5D57-4149-85AD-574BA58A31E5}" type="slidenum">
              <a:rPr lang="en-US" sz="1200">
                <a:latin typeface="Calibri" charset="0"/>
              </a:rPr>
              <a:pPr eaLnBrk="1" hangingPunct="1"/>
              <a:t>9</a:t>
            </a:fld>
            <a:endParaRPr lang="en-US" sz="1200">
              <a:latin typeface="Calibri" charset="0"/>
            </a:endParaRPr>
          </a:p>
        </p:txBody>
      </p:sp>
      <p:sp>
        <p:nvSpPr>
          <p:cNvPr id="6144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144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940" tIns="44970" rIns="89940" bIns="44970"/>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1381DB7-7872-DC4D-9A5F-95F53D0FE146}" type="slidenum">
              <a:rPr lang="en-US" sz="1200">
                <a:latin typeface="Calibri" charset="0"/>
              </a:rPr>
              <a:pPr eaLnBrk="1" hangingPunct="1"/>
              <a:t>13</a:t>
            </a:fld>
            <a:endParaRPr lang="en-US" sz="1200">
              <a:latin typeface="Calibri" charset="0"/>
            </a:endParaRPr>
          </a:p>
        </p:txBody>
      </p:sp>
      <p:sp>
        <p:nvSpPr>
          <p:cNvPr id="4915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0983" tIns="45491" rIns="90983" bIns="45491"/>
          <a:lstStyle/>
          <a:p>
            <a:endParaRPr lang="en-US">
              <a:latin typeface="Calibri"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19B830-E312-F144-AFF8-FC2B653D7BAA}" type="datetimeFigureOut">
              <a:rPr lang="en-US" smtClean="0"/>
              <a:t>2/18/16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A7DC8C-9F62-284E-ACB7-017DC361DBEE}" type="slidenum">
              <a:rPr lang="en-US" smtClean="0"/>
              <a:t>‹#›</a:t>
            </a:fld>
            <a:endParaRPr lang="en-US"/>
          </a:p>
        </p:txBody>
      </p:sp>
    </p:spTree>
    <p:extLst>
      <p:ext uri="{BB962C8B-B14F-4D97-AF65-F5344CB8AC3E}">
        <p14:creationId xmlns:p14="http://schemas.microsoft.com/office/powerpoint/2010/main" val="219767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19B830-E312-F144-AFF8-FC2B653D7BAA}" type="datetimeFigureOut">
              <a:rPr lang="en-US" smtClean="0"/>
              <a:t>2/18/16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A7DC8C-9F62-284E-ACB7-017DC361DBEE}" type="slidenum">
              <a:rPr lang="en-US" smtClean="0"/>
              <a:t>‹#›</a:t>
            </a:fld>
            <a:endParaRPr lang="en-US"/>
          </a:p>
        </p:txBody>
      </p:sp>
    </p:spTree>
    <p:extLst>
      <p:ext uri="{BB962C8B-B14F-4D97-AF65-F5344CB8AC3E}">
        <p14:creationId xmlns:p14="http://schemas.microsoft.com/office/powerpoint/2010/main" val="66266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19B830-E312-F144-AFF8-FC2B653D7BAA}" type="datetimeFigureOut">
              <a:rPr lang="en-US" smtClean="0"/>
              <a:t>2/18/16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A7DC8C-9F62-284E-ACB7-017DC361DBEE}" type="slidenum">
              <a:rPr lang="en-US" smtClean="0"/>
              <a:t>‹#›</a:t>
            </a:fld>
            <a:endParaRPr lang="en-US"/>
          </a:p>
        </p:txBody>
      </p:sp>
    </p:spTree>
    <p:extLst>
      <p:ext uri="{BB962C8B-B14F-4D97-AF65-F5344CB8AC3E}">
        <p14:creationId xmlns:p14="http://schemas.microsoft.com/office/powerpoint/2010/main" val="4251593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45" bIns="137145" anchor="b">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6"/>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578" tIns="137145" rIns="274292" bIns="137145" rtlCol="0">
            <a:normAutofit/>
          </a:bodyPr>
          <a:lstStyle>
            <a:lvl1pPr marL="0" indent="0" algn="l" defTabSz="914305" rtl="0" eaLnBrk="1" latinLnBrk="0" hangingPunct="1">
              <a:spcBef>
                <a:spcPts val="300"/>
              </a:spcBef>
              <a:buNone/>
              <a:defRPr sz="1600" kern="1200">
                <a:solidFill>
                  <a:schemeClr val="tx1">
                    <a:lumMod val="65000"/>
                    <a:lumOff val="35000"/>
                  </a:schemeClr>
                </a:solidFill>
                <a:latin typeface="+mn-lt"/>
                <a:ea typeface="+mn-ea"/>
                <a:cs typeface="+mn-cs"/>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8"/>
          <p:cNvSpPr>
            <a:spLocks noGrp="1"/>
          </p:cNvSpPr>
          <p:nvPr>
            <p:ph type="pic" sz="quarter" idx="13"/>
          </p:nvPr>
        </p:nvSpPr>
        <p:spPr>
          <a:xfrm>
            <a:off x="927100" y="1129554"/>
            <a:ext cx="3986784" cy="2980944"/>
          </a:xfrm>
        </p:spPr>
        <p:txBody>
          <a:bodyPr>
            <a:normAutofit/>
          </a:bodyPr>
          <a:lstStyle>
            <a:lvl1pPr marL="0" indent="0">
              <a:buNone/>
              <a:defRPr sz="1800"/>
            </a:lvl1pPr>
          </a:lstStyle>
          <a:p>
            <a:pPr lvl="0"/>
            <a:r>
              <a:rPr lang="en-US" noProof="0" smtClean="0"/>
              <a:t>Drag picture to placeholder or click icon to add</a:t>
            </a:r>
            <a:endParaRPr noProof="0"/>
          </a:p>
        </p:txBody>
      </p:sp>
      <p:sp>
        <p:nvSpPr>
          <p:cNvPr id="7" name="Picture Placeholder 8"/>
          <p:cNvSpPr>
            <a:spLocks noGrp="1"/>
          </p:cNvSpPr>
          <p:nvPr>
            <p:ph type="pic" sz="quarter" idx="14"/>
          </p:nvPr>
        </p:nvSpPr>
        <p:spPr>
          <a:xfrm>
            <a:off x="4928617" y="1129554"/>
            <a:ext cx="3986784" cy="2980944"/>
          </a:xfrm>
        </p:spPr>
        <p:txBody>
          <a:bodyPr>
            <a:normAutofit/>
          </a:bodyPr>
          <a:lstStyle>
            <a:lvl1pPr marL="0" indent="0">
              <a:buNone/>
              <a:defRPr sz="1800"/>
            </a:lvl1pPr>
          </a:lstStyle>
          <a:p>
            <a:pPr lvl="0"/>
            <a:r>
              <a:rPr lang="en-US" noProof="0" smtClean="0"/>
              <a:t>Drag picture to placeholder or click icon to add</a:t>
            </a:r>
            <a:endParaRPr noProof="0"/>
          </a:p>
        </p:txBody>
      </p:sp>
      <p:sp>
        <p:nvSpPr>
          <p:cNvPr id="6" name="Date Placeholder 3"/>
          <p:cNvSpPr>
            <a:spLocks noGrp="1"/>
          </p:cNvSpPr>
          <p:nvPr>
            <p:ph type="dt" sz="half" idx="15"/>
          </p:nvPr>
        </p:nvSpPr>
        <p:spPr>
          <a:xfrm>
            <a:off x="6580188" y="188913"/>
            <a:ext cx="2133600" cy="365125"/>
          </a:xfrm>
        </p:spPr>
        <p:txBody>
          <a:bodyPr/>
          <a:lstStyle>
            <a:lvl1pPr>
              <a:defRPr/>
            </a:lvl1pPr>
          </a:lstStyle>
          <a:p>
            <a:pPr>
              <a:defRPr/>
            </a:pPr>
            <a:fld id="{7D290233-0DD1-4A80-BB1E-9ADC3556DBB6}" type="datetimeFigureOut">
              <a:rPr lang="en-US"/>
              <a:pPr>
                <a:defRPr/>
              </a:pPr>
              <a:t>2/18/16</a:t>
            </a:fld>
            <a:endParaRPr lang="en-US"/>
          </a:p>
        </p:txBody>
      </p:sp>
      <p:sp>
        <p:nvSpPr>
          <p:cNvPr id="8" name="Footer Placeholder 4"/>
          <p:cNvSpPr>
            <a:spLocks noGrp="1"/>
          </p:cNvSpPr>
          <p:nvPr>
            <p:ph type="ftr" sz="quarter" idx="16"/>
          </p:nvPr>
        </p:nvSpPr>
        <p:spPr/>
        <p:txBody>
          <a:bodyPr/>
          <a:lstStyle>
            <a:lvl1pPr>
              <a:defRPr/>
            </a:lvl1pPr>
          </a:lstStyle>
          <a:p>
            <a:pPr>
              <a:defRPr/>
            </a:pPr>
            <a:endParaRPr lang="en-US"/>
          </a:p>
        </p:txBody>
      </p:sp>
    </p:spTree>
    <p:extLst>
      <p:ext uri="{BB962C8B-B14F-4D97-AF65-F5344CB8AC3E}">
        <p14:creationId xmlns:p14="http://schemas.microsoft.com/office/powerpoint/2010/main" val="1504380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486EFF3-6139-AF4E-95BE-471D4377DE75}" type="datetime1">
              <a:rPr lang="en-US"/>
              <a:pPr>
                <a:defRPr/>
              </a:pPr>
              <a:t>2/18/16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3F6A4BE-4A23-3D45-966D-5D4AF3B99EDE}" type="slidenum">
              <a:rPr lang="en-US"/>
              <a:pPr>
                <a:defRPr/>
              </a:pPr>
              <a:t>‹#›</a:t>
            </a:fld>
            <a:endParaRPr lang="en-US"/>
          </a:p>
        </p:txBody>
      </p:sp>
    </p:spTree>
    <p:extLst>
      <p:ext uri="{BB962C8B-B14F-4D97-AF65-F5344CB8AC3E}">
        <p14:creationId xmlns:p14="http://schemas.microsoft.com/office/powerpoint/2010/main" val="2705307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0D7D741-F980-7D4B-B0F7-A9E23C2E493F}" type="datetime1">
              <a:rPr lang="en-US"/>
              <a:pPr>
                <a:defRPr/>
              </a:pPr>
              <a:t>2/18/16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D5011EF-02E5-7348-8E21-B473AA13E052}" type="slidenum">
              <a:rPr lang="en-US"/>
              <a:pPr>
                <a:defRPr/>
              </a:pPr>
              <a:t>‹#›</a:t>
            </a:fld>
            <a:endParaRPr lang="en-US"/>
          </a:p>
        </p:txBody>
      </p:sp>
    </p:spTree>
    <p:extLst>
      <p:ext uri="{BB962C8B-B14F-4D97-AF65-F5344CB8AC3E}">
        <p14:creationId xmlns:p14="http://schemas.microsoft.com/office/powerpoint/2010/main" val="310673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5706F4-D859-8D4D-9B9B-BA8097AE96DD}" type="datetime1">
              <a:rPr lang="en-US"/>
              <a:pPr>
                <a:defRPr/>
              </a:pPr>
              <a:t>2/18/16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BA3E2D3-7147-0D40-828D-5127166DAFDE}" type="slidenum">
              <a:rPr lang="en-US"/>
              <a:pPr>
                <a:defRPr/>
              </a:pPr>
              <a:t>‹#›</a:t>
            </a:fld>
            <a:endParaRPr lang="en-US"/>
          </a:p>
        </p:txBody>
      </p:sp>
    </p:spTree>
    <p:extLst>
      <p:ext uri="{BB962C8B-B14F-4D97-AF65-F5344CB8AC3E}">
        <p14:creationId xmlns:p14="http://schemas.microsoft.com/office/powerpoint/2010/main" val="3264387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AAFFA13-E028-B947-B606-8C5B919D3CCB}" type="datetime1">
              <a:rPr lang="en-US"/>
              <a:pPr>
                <a:defRPr/>
              </a:pPr>
              <a:t>2/18/16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0746351-8428-E14B-867B-D5C61FCE7F71}" type="slidenum">
              <a:rPr lang="en-US"/>
              <a:pPr>
                <a:defRPr/>
              </a:pPr>
              <a:t>‹#›</a:t>
            </a:fld>
            <a:endParaRPr lang="en-US"/>
          </a:p>
        </p:txBody>
      </p:sp>
    </p:spTree>
    <p:extLst>
      <p:ext uri="{BB962C8B-B14F-4D97-AF65-F5344CB8AC3E}">
        <p14:creationId xmlns:p14="http://schemas.microsoft.com/office/powerpoint/2010/main" val="962902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3A2A98D-DDD5-194A-8E51-A82EC8E34585}" type="datetime1">
              <a:rPr lang="en-US"/>
              <a:pPr>
                <a:defRPr/>
              </a:pPr>
              <a:t>2/18/16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6ACDE32-5C41-8340-BA83-534F081EC068}" type="slidenum">
              <a:rPr lang="en-US"/>
              <a:pPr>
                <a:defRPr/>
              </a:pPr>
              <a:t>‹#›</a:t>
            </a:fld>
            <a:endParaRPr lang="en-US"/>
          </a:p>
        </p:txBody>
      </p:sp>
    </p:spTree>
    <p:extLst>
      <p:ext uri="{BB962C8B-B14F-4D97-AF65-F5344CB8AC3E}">
        <p14:creationId xmlns:p14="http://schemas.microsoft.com/office/powerpoint/2010/main" val="2122308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81E4877-87C4-1F45-8A25-3EDE6042FFE9}" type="datetime1">
              <a:rPr lang="en-US"/>
              <a:pPr>
                <a:defRPr/>
              </a:pPr>
              <a:t>2/18/16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AD15B56D-0D32-B748-94A9-3C5F231C3FF1}" type="slidenum">
              <a:rPr lang="en-US"/>
              <a:pPr>
                <a:defRPr/>
              </a:pPr>
              <a:t>‹#›</a:t>
            </a:fld>
            <a:endParaRPr lang="en-US"/>
          </a:p>
        </p:txBody>
      </p:sp>
    </p:spTree>
    <p:extLst>
      <p:ext uri="{BB962C8B-B14F-4D97-AF65-F5344CB8AC3E}">
        <p14:creationId xmlns:p14="http://schemas.microsoft.com/office/powerpoint/2010/main" val="3926830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2F5614D-EAAC-3741-9438-4440935DEC45}" type="datetime1">
              <a:rPr lang="en-US"/>
              <a:pPr>
                <a:defRPr/>
              </a:pPr>
              <a:t>2/18/16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FD18DA80-482D-4146-A1EF-04D5B24DC475}" type="slidenum">
              <a:rPr lang="en-US"/>
              <a:pPr>
                <a:defRPr/>
              </a:pPr>
              <a:t>‹#›</a:t>
            </a:fld>
            <a:endParaRPr lang="en-US"/>
          </a:p>
        </p:txBody>
      </p:sp>
    </p:spTree>
    <p:extLst>
      <p:ext uri="{BB962C8B-B14F-4D97-AF65-F5344CB8AC3E}">
        <p14:creationId xmlns:p14="http://schemas.microsoft.com/office/powerpoint/2010/main" val="3541384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19B830-E312-F144-AFF8-FC2B653D7BAA}" type="datetimeFigureOut">
              <a:rPr lang="en-US" smtClean="0"/>
              <a:t>2/18/16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A7DC8C-9F62-284E-ACB7-017DC361DBEE}" type="slidenum">
              <a:rPr lang="en-US" smtClean="0"/>
              <a:t>‹#›</a:t>
            </a:fld>
            <a:endParaRPr lang="en-US"/>
          </a:p>
        </p:txBody>
      </p:sp>
    </p:spTree>
    <p:extLst>
      <p:ext uri="{BB962C8B-B14F-4D97-AF65-F5344CB8AC3E}">
        <p14:creationId xmlns:p14="http://schemas.microsoft.com/office/powerpoint/2010/main" val="4241570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A3ADE79-AC6E-6F44-BDAC-336BDCA7BE10}" type="datetime1">
              <a:rPr lang="en-US"/>
              <a:pPr>
                <a:defRPr/>
              </a:pPr>
              <a:t>2/18/16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147E789-BF03-1943-8438-ABDDF67D69A7}" type="slidenum">
              <a:rPr lang="en-US"/>
              <a:pPr>
                <a:defRPr/>
              </a:pPr>
              <a:t>‹#›</a:t>
            </a:fld>
            <a:endParaRPr lang="en-US"/>
          </a:p>
        </p:txBody>
      </p:sp>
    </p:spTree>
    <p:extLst>
      <p:ext uri="{BB962C8B-B14F-4D97-AF65-F5344CB8AC3E}">
        <p14:creationId xmlns:p14="http://schemas.microsoft.com/office/powerpoint/2010/main" val="3457848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E52EC15-E8E0-394E-8153-83C4268D0F35}" type="datetime1">
              <a:rPr lang="en-US"/>
              <a:pPr>
                <a:defRPr/>
              </a:pPr>
              <a:t>2/18/16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130181A-E965-904E-9A84-678CC324F9A1}" type="slidenum">
              <a:rPr lang="en-US"/>
              <a:pPr>
                <a:defRPr/>
              </a:pPr>
              <a:t>‹#›</a:t>
            </a:fld>
            <a:endParaRPr lang="en-US"/>
          </a:p>
        </p:txBody>
      </p:sp>
    </p:spTree>
    <p:extLst>
      <p:ext uri="{BB962C8B-B14F-4D97-AF65-F5344CB8AC3E}">
        <p14:creationId xmlns:p14="http://schemas.microsoft.com/office/powerpoint/2010/main" val="889256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86D8809-9D63-0449-A74A-BB5999ACE9E3}" type="datetime1">
              <a:rPr lang="en-US"/>
              <a:pPr>
                <a:defRPr/>
              </a:pPr>
              <a:t>2/18/16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F88ADDC-3956-DA40-A7B1-0A8F0B0BAEC1}" type="slidenum">
              <a:rPr lang="en-US"/>
              <a:pPr>
                <a:defRPr/>
              </a:pPr>
              <a:t>‹#›</a:t>
            </a:fld>
            <a:endParaRPr lang="en-US"/>
          </a:p>
        </p:txBody>
      </p:sp>
    </p:spTree>
    <p:extLst>
      <p:ext uri="{BB962C8B-B14F-4D97-AF65-F5344CB8AC3E}">
        <p14:creationId xmlns:p14="http://schemas.microsoft.com/office/powerpoint/2010/main" val="467463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AB21435-247F-BD4D-8724-DBE73B9F4809}" type="datetime1">
              <a:rPr lang="en-US"/>
              <a:pPr>
                <a:defRPr/>
              </a:pPr>
              <a:t>2/18/16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FDCCC70-B29A-3B48-8F03-9C090BCEBF3E}" type="slidenum">
              <a:rPr lang="en-US"/>
              <a:pPr>
                <a:defRPr/>
              </a:pPr>
              <a:t>‹#›</a:t>
            </a:fld>
            <a:endParaRPr lang="en-US"/>
          </a:p>
        </p:txBody>
      </p:sp>
    </p:spTree>
    <p:extLst>
      <p:ext uri="{BB962C8B-B14F-4D97-AF65-F5344CB8AC3E}">
        <p14:creationId xmlns:p14="http://schemas.microsoft.com/office/powerpoint/2010/main" val="3664504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45" bIns="137145" anchor="b">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6"/>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578" tIns="137145" rIns="274292" bIns="137145" rtlCol="0">
            <a:normAutofit/>
          </a:bodyPr>
          <a:lstStyle>
            <a:lvl1pPr marL="0" indent="0" algn="l" defTabSz="914305" rtl="0" eaLnBrk="1" latinLnBrk="0" hangingPunct="1">
              <a:spcBef>
                <a:spcPts val="300"/>
              </a:spcBef>
              <a:buNone/>
              <a:defRPr sz="1600" kern="1200">
                <a:solidFill>
                  <a:schemeClr val="tx1">
                    <a:lumMod val="65000"/>
                    <a:lumOff val="35000"/>
                  </a:schemeClr>
                </a:solidFill>
                <a:latin typeface="+mn-lt"/>
                <a:ea typeface="+mn-ea"/>
                <a:cs typeface="+mn-cs"/>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8"/>
          <p:cNvSpPr>
            <a:spLocks noGrp="1"/>
          </p:cNvSpPr>
          <p:nvPr>
            <p:ph type="pic" sz="quarter" idx="13"/>
          </p:nvPr>
        </p:nvSpPr>
        <p:spPr>
          <a:xfrm>
            <a:off x="927100" y="1129554"/>
            <a:ext cx="3986784" cy="2980944"/>
          </a:xfrm>
        </p:spPr>
        <p:txBody>
          <a:bodyPr>
            <a:normAutofit/>
          </a:bodyPr>
          <a:lstStyle>
            <a:lvl1pPr marL="0" indent="0">
              <a:buNone/>
              <a:defRPr sz="1800"/>
            </a:lvl1pPr>
          </a:lstStyle>
          <a:p>
            <a:pPr lvl="0"/>
            <a:r>
              <a:rPr lang="en-US" noProof="0" smtClean="0"/>
              <a:t>Drag picture to placeholder or click icon to add</a:t>
            </a:r>
            <a:endParaRPr noProof="0"/>
          </a:p>
        </p:txBody>
      </p:sp>
      <p:sp>
        <p:nvSpPr>
          <p:cNvPr id="7" name="Picture Placeholder 8"/>
          <p:cNvSpPr>
            <a:spLocks noGrp="1"/>
          </p:cNvSpPr>
          <p:nvPr>
            <p:ph type="pic" sz="quarter" idx="14"/>
          </p:nvPr>
        </p:nvSpPr>
        <p:spPr>
          <a:xfrm>
            <a:off x="4928617" y="1129554"/>
            <a:ext cx="3986784" cy="2980944"/>
          </a:xfrm>
        </p:spPr>
        <p:txBody>
          <a:bodyPr>
            <a:normAutofit/>
          </a:bodyPr>
          <a:lstStyle>
            <a:lvl1pPr marL="0" indent="0">
              <a:buNone/>
              <a:defRPr sz="1800"/>
            </a:lvl1pPr>
          </a:lstStyle>
          <a:p>
            <a:pPr lvl="0"/>
            <a:r>
              <a:rPr lang="en-US" noProof="0" smtClean="0"/>
              <a:t>Drag picture to placeholder or click icon to add</a:t>
            </a:r>
            <a:endParaRPr noProof="0"/>
          </a:p>
        </p:txBody>
      </p:sp>
      <p:sp>
        <p:nvSpPr>
          <p:cNvPr id="6" name="Date Placeholder 3"/>
          <p:cNvSpPr>
            <a:spLocks noGrp="1"/>
          </p:cNvSpPr>
          <p:nvPr>
            <p:ph type="dt" sz="half" idx="15"/>
          </p:nvPr>
        </p:nvSpPr>
        <p:spPr>
          <a:xfrm>
            <a:off x="6580188" y="188913"/>
            <a:ext cx="2133600" cy="365125"/>
          </a:xfrm>
        </p:spPr>
        <p:txBody>
          <a:bodyPr/>
          <a:lstStyle>
            <a:lvl1pPr>
              <a:defRPr/>
            </a:lvl1pPr>
          </a:lstStyle>
          <a:p>
            <a:pPr>
              <a:defRPr/>
            </a:pPr>
            <a:fld id="{7D290233-0DD1-4A80-BB1E-9ADC3556DBB6}" type="datetimeFigureOut">
              <a:rPr lang="en-US"/>
              <a:pPr>
                <a:defRPr/>
              </a:pPr>
              <a:t>2/18/16</a:t>
            </a:fld>
            <a:endParaRPr lang="en-US"/>
          </a:p>
        </p:txBody>
      </p:sp>
      <p:sp>
        <p:nvSpPr>
          <p:cNvPr id="8" name="Footer Placeholder 4"/>
          <p:cNvSpPr>
            <a:spLocks noGrp="1"/>
          </p:cNvSpPr>
          <p:nvPr>
            <p:ph type="ftr" sz="quarter" idx="16"/>
          </p:nvPr>
        </p:nvSpPr>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12116369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19B830-E312-F144-AFF8-FC2B653D7BAA}" type="datetimeFigureOut">
              <a:rPr lang="en-US" smtClean="0">
                <a:solidFill>
                  <a:prstClr val="black">
                    <a:tint val="75000"/>
                  </a:prstClr>
                </a:solidFill>
                <a:latin typeface="Calibri"/>
              </a:rPr>
              <a:pPr/>
              <a:t>2/18/16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FA7DC8C-9F62-284E-ACB7-017DC361DB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7676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19B830-E312-F144-AFF8-FC2B653D7BAA}" type="datetimeFigureOut">
              <a:rPr lang="en-US" smtClean="0">
                <a:solidFill>
                  <a:prstClr val="black">
                    <a:tint val="75000"/>
                  </a:prstClr>
                </a:solidFill>
                <a:latin typeface="Calibri"/>
              </a:rPr>
              <a:pPr/>
              <a:t>2/18/16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FA7DC8C-9F62-284E-ACB7-017DC361DB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1570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19B830-E312-F144-AFF8-FC2B653D7BAA}" type="datetimeFigureOut">
              <a:rPr lang="en-US" smtClean="0">
                <a:solidFill>
                  <a:prstClr val="black">
                    <a:tint val="75000"/>
                  </a:prstClr>
                </a:solidFill>
                <a:latin typeface="Calibri"/>
              </a:rPr>
              <a:pPr/>
              <a:t>2/18/16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FA7DC8C-9F62-284E-ACB7-017DC361DB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2059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19B830-E312-F144-AFF8-FC2B653D7BAA}" type="datetimeFigureOut">
              <a:rPr lang="en-US" smtClean="0">
                <a:solidFill>
                  <a:prstClr val="black">
                    <a:tint val="75000"/>
                  </a:prstClr>
                </a:solidFill>
                <a:latin typeface="Calibri"/>
              </a:rPr>
              <a:pPr/>
              <a:t>2/18/16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FA7DC8C-9F62-284E-ACB7-017DC361DB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0597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19B830-E312-F144-AFF8-FC2B653D7BAA}" type="datetimeFigureOut">
              <a:rPr lang="en-US" smtClean="0">
                <a:solidFill>
                  <a:prstClr val="black">
                    <a:tint val="75000"/>
                  </a:prstClr>
                </a:solidFill>
                <a:latin typeface="Calibri"/>
              </a:rPr>
              <a:pPr/>
              <a:t>2/18/16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FA7DC8C-9F62-284E-ACB7-017DC361DB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94721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19B830-E312-F144-AFF8-FC2B653D7BAA}" type="datetimeFigureOut">
              <a:rPr lang="en-US" smtClean="0"/>
              <a:t>2/18/16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A7DC8C-9F62-284E-ACB7-017DC361DBEE}" type="slidenum">
              <a:rPr lang="en-US" smtClean="0"/>
              <a:t>‹#›</a:t>
            </a:fld>
            <a:endParaRPr lang="en-US"/>
          </a:p>
        </p:txBody>
      </p:sp>
    </p:spTree>
    <p:extLst>
      <p:ext uri="{BB962C8B-B14F-4D97-AF65-F5344CB8AC3E}">
        <p14:creationId xmlns:p14="http://schemas.microsoft.com/office/powerpoint/2010/main" val="34020592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19B830-E312-F144-AFF8-FC2B653D7BAA}" type="datetimeFigureOut">
              <a:rPr lang="en-US" smtClean="0">
                <a:solidFill>
                  <a:prstClr val="black">
                    <a:tint val="75000"/>
                  </a:prstClr>
                </a:solidFill>
                <a:latin typeface="Calibri"/>
              </a:rPr>
              <a:pPr/>
              <a:t>2/18/16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FA7DC8C-9F62-284E-ACB7-017DC361DB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5119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9B830-E312-F144-AFF8-FC2B653D7BAA}" type="datetimeFigureOut">
              <a:rPr lang="en-US" smtClean="0">
                <a:solidFill>
                  <a:prstClr val="black">
                    <a:tint val="75000"/>
                  </a:prstClr>
                </a:solidFill>
                <a:latin typeface="Calibri"/>
              </a:rPr>
              <a:pPr/>
              <a:t>2/18/16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FA7DC8C-9F62-284E-ACB7-017DC361DB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86816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19B830-E312-F144-AFF8-FC2B653D7BAA}" type="datetimeFigureOut">
              <a:rPr lang="en-US" smtClean="0">
                <a:solidFill>
                  <a:prstClr val="black">
                    <a:tint val="75000"/>
                  </a:prstClr>
                </a:solidFill>
                <a:latin typeface="Calibri"/>
              </a:rPr>
              <a:pPr/>
              <a:t>2/18/16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FA7DC8C-9F62-284E-ACB7-017DC361DB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99471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19B830-E312-F144-AFF8-FC2B653D7BAA}" type="datetimeFigureOut">
              <a:rPr lang="en-US" smtClean="0">
                <a:solidFill>
                  <a:prstClr val="black">
                    <a:tint val="75000"/>
                  </a:prstClr>
                </a:solidFill>
                <a:latin typeface="Calibri"/>
              </a:rPr>
              <a:pPr/>
              <a:t>2/18/16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FA7DC8C-9F62-284E-ACB7-017DC361DB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74742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19B830-E312-F144-AFF8-FC2B653D7BAA}" type="datetimeFigureOut">
              <a:rPr lang="en-US" smtClean="0">
                <a:solidFill>
                  <a:prstClr val="black">
                    <a:tint val="75000"/>
                  </a:prstClr>
                </a:solidFill>
                <a:latin typeface="Calibri"/>
              </a:rPr>
              <a:pPr/>
              <a:t>2/18/16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FA7DC8C-9F62-284E-ACB7-017DC361DB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26688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19B830-E312-F144-AFF8-FC2B653D7BAA}" type="datetimeFigureOut">
              <a:rPr lang="en-US" smtClean="0">
                <a:solidFill>
                  <a:prstClr val="black">
                    <a:tint val="75000"/>
                  </a:prstClr>
                </a:solidFill>
                <a:latin typeface="Calibri"/>
              </a:rPr>
              <a:pPr/>
              <a:t>2/18/16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FA7DC8C-9F62-284E-ACB7-017DC361DB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15936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45" bIns="137145" anchor="b">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6"/>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578" tIns="137145" rIns="274292" bIns="137145" rtlCol="0">
            <a:normAutofit/>
          </a:bodyPr>
          <a:lstStyle>
            <a:lvl1pPr marL="0" indent="0" algn="l" defTabSz="914305" rtl="0" eaLnBrk="1" latinLnBrk="0" hangingPunct="1">
              <a:spcBef>
                <a:spcPts val="300"/>
              </a:spcBef>
              <a:buNone/>
              <a:defRPr sz="1600" kern="1200">
                <a:solidFill>
                  <a:schemeClr val="tx1">
                    <a:lumMod val="65000"/>
                    <a:lumOff val="35000"/>
                  </a:schemeClr>
                </a:solidFill>
                <a:latin typeface="+mn-lt"/>
                <a:ea typeface="+mn-ea"/>
                <a:cs typeface="+mn-cs"/>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8"/>
          <p:cNvSpPr>
            <a:spLocks noGrp="1"/>
          </p:cNvSpPr>
          <p:nvPr>
            <p:ph type="pic" sz="quarter" idx="13"/>
          </p:nvPr>
        </p:nvSpPr>
        <p:spPr>
          <a:xfrm>
            <a:off x="927100" y="1129554"/>
            <a:ext cx="3986784" cy="2980944"/>
          </a:xfrm>
        </p:spPr>
        <p:txBody>
          <a:bodyPr>
            <a:normAutofit/>
          </a:bodyPr>
          <a:lstStyle>
            <a:lvl1pPr marL="0" indent="0">
              <a:buNone/>
              <a:defRPr sz="1800"/>
            </a:lvl1pPr>
          </a:lstStyle>
          <a:p>
            <a:pPr lvl="0"/>
            <a:r>
              <a:rPr lang="en-US" noProof="0" smtClean="0"/>
              <a:t>Drag picture to placeholder or click icon to add</a:t>
            </a:r>
            <a:endParaRPr noProof="0"/>
          </a:p>
        </p:txBody>
      </p:sp>
      <p:sp>
        <p:nvSpPr>
          <p:cNvPr id="7" name="Picture Placeholder 8"/>
          <p:cNvSpPr>
            <a:spLocks noGrp="1"/>
          </p:cNvSpPr>
          <p:nvPr>
            <p:ph type="pic" sz="quarter" idx="14"/>
          </p:nvPr>
        </p:nvSpPr>
        <p:spPr>
          <a:xfrm>
            <a:off x="4928617" y="1129554"/>
            <a:ext cx="3986784" cy="2980944"/>
          </a:xfrm>
        </p:spPr>
        <p:txBody>
          <a:bodyPr>
            <a:normAutofit/>
          </a:bodyPr>
          <a:lstStyle>
            <a:lvl1pPr marL="0" indent="0">
              <a:buNone/>
              <a:defRPr sz="1800"/>
            </a:lvl1pPr>
          </a:lstStyle>
          <a:p>
            <a:pPr lvl="0"/>
            <a:r>
              <a:rPr lang="en-US" noProof="0" smtClean="0"/>
              <a:t>Drag picture to placeholder or click icon to add</a:t>
            </a:r>
            <a:endParaRPr noProof="0"/>
          </a:p>
        </p:txBody>
      </p:sp>
      <p:sp>
        <p:nvSpPr>
          <p:cNvPr id="6" name="Date Placeholder 3"/>
          <p:cNvSpPr>
            <a:spLocks noGrp="1"/>
          </p:cNvSpPr>
          <p:nvPr>
            <p:ph type="dt" sz="half" idx="15"/>
          </p:nvPr>
        </p:nvSpPr>
        <p:spPr>
          <a:xfrm>
            <a:off x="6580188" y="188913"/>
            <a:ext cx="2133600" cy="365125"/>
          </a:xfrm>
        </p:spPr>
        <p:txBody>
          <a:bodyPr/>
          <a:lstStyle>
            <a:lvl1pPr>
              <a:defRPr/>
            </a:lvl1pPr>
          </a:lstStyle>
          <a:p>
            <a:pPr>
              <a:defRPr/>
            </a:pPr>
            <a:fld id="{7D290233-0DD1-4A80-BB1E-9ADC3556DBB6}" type="datetimeFigureOut">
              <a:rPr lang="en-US">
                <a:solidFill>
                  <a:prstClr val="black">
                    <a:tint val="75000"/>
                  </a:prstClr>
                </a:solidFill>
                <a:latin typeface="Calibri"/>
              </a:rPr>
              <a:pPr>
                <a:defRPr/>
              </a:pPr>
              <a:t>2/18/16</a:t>
            </a:fld>
            <a:endParaRPr lang="en-US">
              <a:solidFill>
                <a:prstClr val="black">
                  <a:tint val="75000"/>
                </a:prstClr>
              </a:solidFill>
              <a:latin typeface="Calibri"/>
            </a:endParaRPr>
          </a:p>
        </p:txBody>
      </p:sp>
      <p:sp>
        <p:nvSpPr>
          <p:cNvPr id="8" name="Footer Placeholder 4"/>
          <p:cNvSpPr>
            <a:spLocks noGrp="1"/>
          </p:cNvSpPr>
          <p:nvPr>
            <p:ph type="ftr" sz="quarter" idx="16"/>
          </p:nvPr>
        </p:nvSpPr>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1504380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19B830-E312-F144-AFF8-FC2B653D7BAA}" type="datetimeFigureOut">
              <a:rPr lang="en-US" smtClean="0"/>
              <a:t>2/18/16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A7DC8C-9F62-284E-ACB7-017DC361DBEE}" type="slidenum">
              <a:rPr lang="en-US" smtClean="0"/>
              <a:t>‹#›</a:t>
            </a:fld>
            <a:endParaRPr lang="en-US"/>
          </a:p>
        </p:txBody>
      </p:sp>
    </p:spTree>
    <p:extLst>
      <p:ext uri="{BB962C8B-B14F-4D97-AF65-F5344CB8AC3E}">
        <p14:creationId xmlns:p14="http://schemas.microsoft.com/office/powerpoint/2010/main" val="250059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19B830-E312-F144-AFF8-FC2B653D7BAA}" type="datetimeFigureOut">
              <a:rPr lang="en-US" smtClean="0"/>
              <a:t>2/18/16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A7DC8C-9F62-284E-ACB7-017DC361DBEE}" type="slidenum">
              <a:rPr lang="en-US" smtClean="0"/>
              <a:t>‹#›</a:t>
            </a:fld>
            <a:endParaRPr lang="en-US"/>
          </a:p>
        </p:txBody>
      </p:sp>
    </p:spTree>
    <p:extLst>
      <p:ext uri="{BB962C8B-B14F-4D97-AF65-F5344CB8AC3E}">
        <p14:creationId xmlns:p14="http://schemas.microsoft.com/office/powerpoint/2010/main" val="1694721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19B830-E312-F144-AFF8-FC2B653D7BAA}" type="datetimeFigureOut">
              <a:rPr lang="en-US" smtClean="0"/>
              <a:t>2/18/16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A7DC8C-9F62-284E-ACB7-017DC361DBEE}" type="slidenum">
              <a:rPr lang="en-US" smtClean="0"/>
              <a:t>‹#›</a:t>
            </a:fld>
            <a:endParaRPr lang="en-US"/>
          </a:p>
        </p:txBody>
      </p:sp>
    </p:spTree>
    <p:extLst>
      <p:ext uri="{BB962C8B-B14F-4D97-AF65-F5344CB8AC3E}">
        <p14:creationId xmlns:p14="http://schemas.microsoft.com/office/powerpoint/2010/main" val="2315119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9B830-E312-F144-AFF8-FC2B653D7BAA}" type="datetimeFigureOut">
              <a:rPr lang="en-US" smtClean="0"/>
              <a:t>2/18/16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A7DC8C-9F62-284E-ACB7-017DC361DBEE}" type="slidenum">
              <a:rPr lang="en-US" smtClean="0"/>
              <a:t>‹#›</a:t>
            </a:fld>
            <a:endParaRPr lang="en-US"/>
          </a:p>
        </p:txBody>
      </p:sp>
    </p:spTree>
    <p:extLst>
      <p:ext uri="{BB962C8B-B14F-4D97-AF65-F5344CB8AC3E}">
        <p14:creationId xmlns:p14="http://schemas.microsoft.com/office/powerpoint/2010/main" val="70868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19B830-E312-F144-AFF8-FC2B653D7BAA}" type="datetimeFigureOut">
              <a:rPr lang="en-US" smtClean="0"/>
              <a:t>2/18/16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A7DC8C-9F62-284E-ACB7-017DC361DBEE}" type="slidenum">
              <a:rPr lang="en-US" smtClean="0"/>
              <a:t>‹#›</a:t>
            </a:fld>
            <a:endParaRPr lang="en-US"/>
          </a:p>
        </p:txBody>
      </p:sp>
    </p:spTree>
    <p:extLst>
      <p:ext uri="{BB962C8B-B14F-4D97-AF65-F5344CB8AC3E}">
        <p14:creationId xmlns:p14="http://schemas.microsoft.com/office/powerpoint/2010/main" val="2499471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19B830-E312-F144-AFF8-FC2B653D7BAA}" type="datetimeFigureOut">
              <a:rPr lang="en-US" smtClean="0"/>
              <a:t>2/18/16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A7DC8C-9F62-284E-ACB7-017DC361DBEE}" type="slidenum">
              <a:rPr lang="en-US" smtClean="0"/>
              <a:t>‹#›</a:t>
            </a:fld>
            <a:endParaRPr lang="en-US"/>
          </a:p>
        </p:txBody>
      </p:sp>
    </p:spTree>
    <p:extLst>
      <p:ext uri="{BB962C8B-B14F-4D97-AF65-F5344CB8AC3E}">
        <p14:creationId xmlns:p14="http://schemas.microsoft.com/office/powerpoint/2010/main" val="35074742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9B830-E312-F144-AFF8-FC2B653D7BAA}" type="datetimeFigureOut">
              <a:rPr lang="en-US" smtClean="0"/>
              <a:t>2/18/16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A7DC8C-9F62-284E-ACB7-017DC361DBEE}" type="slidenum">
              <a:rPr lang="en-US" smtClean="0"/>
              <a:t>‹#›</a:t>
            </a:fld>
            <a:endParaRPr lang="en-US"/>
          </a:p>
        </p:txBody>
      </p:sp>
    </p:spTree>
    <p:extLst>
      <p:ext uri="{BB962C8B-B14F-4D97-AF65-F5344CB8AC3E}">
        <p14:creationId xmlns:p14="http://schemas.microsoft.com/office/powerpoint/2010/main" val="2168139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defRPr/>
            </a:pPr>
            <a:fld id="{4C87636B-179A-064A-8007-8AB15CEF55B0}" type="datetime1">
              <a:rPr lang="en-US">
                <a:ea typeface="ＭＳ Ｐゴシック" charset="0"/>
                <a:cs typeface="ＭＳ Ｐゴシック" charset="0"/>
              </a:rPr>
              <a:pPr fontAlgn="base">
                <a:spcBef>
                  <a:spcPct val="0"/>
                </a:spcBef>
                <a:spcAft>
                  <a:spcPct val="0"/>
                </a:spcAft>
                <a:defRPr/>
              </a:pPr>
              <a:t>2/18/16</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defRPr/>
            </a:pPr>
            <a:fld id="{D045B9E7-A1D5-014E-850C-9C91A73AA23B}"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9B830-E312-F144-AFF8-FC2B653D7BAA}" type="datetimeFigureOut">
              <a:rPr lang="en-US" smtClean="0">
                <a:solidFill>
                  <a:prstClr val="black">
                    <a:tint val="75000"/>
                  </a:prstClr>
                </a:solidFill>
                <a:latin typeface="Calibri"/>
              </a:rPr>
              <a:pPr/>
              <a:t>2/18/16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A7DC8C-9F62-284E-ACB7-017DC361DB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681394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xml"/><Relationship Id="rId3"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7.png"/><Relationship Id="rId5" Type="http://schemas.openxmlformats.org/officeDocument/2006/relationships/image" Target="../media/image29.jpeg"/><Relationship Id="rId1" Type="http://schemas.microsoft.com/office/2007/relationships/media" Target="../media/media1.mov"/><Relationship Id="rId2" Type="http://schemas.openxmlformats.org/officeDocument/2006/relationships/video" Target="../media/media1.mov"/></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8.png"/><Relationship Id="rId1" Type="http://schemas.microsoft.com/office/2007/relationships/media" Target="../media/media2.mp4"/><Relationship Id="rId2" Type="http://schemas.openxmlformats.org/officeDocument/2006/relationships/video" Target="../media/media2.mp4"/></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7.xml"/><Relationship Id="rId5" Type="http://schemas.openxmlformats.org/officeDocument/2006/relationships/image" Target="../media/image39.png"/><Relationship Id="rId1" Type="http://schemas.microsoft.com/office/2007/relationships/media" Target="file://localhost/Users/smakeig/Dropbox/Powerpoint/Movies/Zeynep_30SrcSimEEG10.avi" TargetMode="External"/><Relationship Id="rId2" Type="http://schemas.openxmlformats.org/officeDocument/2006/relationships/video" Target="file://localhost/Users/smakeig/Dropbox/Powerpoint/Movies/Zeynep_30SrcSimEEG10.avi"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0.png"/><Relationship Id="rId1" Type="http://schemas.microsoft.com/office/2007/relationships/media" Target="file://localhost/Users/smakeig/Dropbox/Powerpoint/Movies/Zeynep_EEG_WWO_artifacts11.avi" TargetMode="External"/><Relationship Id="rId2" Type="http://schemas.openxmlformats.org/officeDocument/2006/relationships/video" Target="file://localhost/Users/smakeig/Dropbox/Powerpoint/Movies/Zeynep_EEG_WWO_artifacts11.avi"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emf"/><Relationship Id="rId5" Type="http://schemas.openxmlformats.org/officeDocument/2006/relationships/image" Target="../media/image43.emf"/><Relationship Id="rId6" Type="http://schemas.openxmlformats.org/officeDocument/2006/relationships/image" Target="../media/image44.emf"/><Relationship Id="rId7" Type="http://schemas.openxmlformats.org/officeDocument/2006/relationships/image" Target="../media/image45.jpeg"/><Relationship Id="rId8" Type="http://schemas.openxmlformats.org/officeDocument/2006/relationships/image" Target="../media/image46.png"/><Relationship Id="rId9"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11" Type="http://schemas.openxmlformats.org/officeDocument/2006/relationships/image" Target="../media/image58.jpeg"/><Relationship Id="rId12" Type="http://schemas.openxmlformats.org/officeDocument/2006/relationships/image" Target="../media/image59.jpeg"/><Relationship Id="rId1" Type="http://schemas.openxmlformats.org/officeDocument/2006/relationships/slideLayout" Target="../slideLayouts/slideLayout7.xml"/><Relationship Id="rId2" Type="http://schemas.openxmlformats.org/officeDocument/2006/relationships/image" Target="../media/image49.jpeg"/><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7" Type="http://schemas.openxmlformats.org/officeDocument/2006/relationships/image" Target="../media/image54.jpeg"/><Relationship Id="rId8" Type="http://schemas.openxmlformats.org/officeDocument/2006/relationships/image" Target="../media/image55.jpeg"/><Relationship Id="rId9" Type="http://schemas.openxmlformats.org/officeDocument/2006/relationships/image" Target="../media/image56.jpeg"/><Relationship Id="rId10" Type="http://schemas.openxmlformats.org/officeDocument/2006/relationships/image" Target="../media/image5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6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6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7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emf"/><Relationship Id="rId3" Type="http://schemas.openxmlformats.org/officeDocument/2006/relationships/image" Target="../media/image72.emf"/></Relationships>
</file>

<file path=ppt/slides/_rels/slide39.xml.rels><?xml version="1.0" encoding="UTF-8" standalone="yes"?>
<Relationships xmlns="http://schemas.openxmlformats.org/package/2006/relationships"><Relationship Id="rId11" Type="http://schemas.openxmlformats.org/officeDocument/2006/relationships/image" Target="../media/image81.jpeg"/><Relationship Id="rId12" Type="http://schemas.openxmlformats.org/officeDocument/2006/relationships/image" Target="../media/image82.png"/><Relationship Id="rId13"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8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emf"/><Relationship Id="rId3"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gif"/><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1.png"/><Relationship Id="rId1" Type="http://schemas.microsoft.com/office/2007/relationships/media" Target="file://localhost/Users/scott/Movies/iMovie%20Events.localized/New%20Event/TunnelDemo_4.avi" TargetMode="External"/><Relationship Id="rId2" Type="http://schemas.openxmlformats.org/officeDocument/2006/relationships/video" Target="file://localhost/Users/scott/Movies/iMovie%20Events.localized/New%20Event/TunnelDemo_4.avi"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0.png"/><Relationship Id="rId6"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5.png"/><Relationship Id="rId5"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6.png"/><Relationship Id="rId3"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tif"/><Relationship Id="rId3" Type="http://schemas.openxmlformats.org/officeDocument/2006/relationships/image" Target="../media/image98.tif"/></Relationships>
</file>

<file path=ppt/slides/_rels/slide51.xml.rels><?xml version="1.0" encoding="UTF-8" standalone="yes"?>
<Relationships xmlns="http://schemas.openxmlformats.org/package/2006/relationships"><Relationship Id="rId3" Type="http://schemas.openxmlformats.org/officeDocument/2006/relationships/image" Target="../media/image98.tif"/><Relationship Id="rId4" Type="http://schemas.openxmlformats.org/officeDocument/2006/relationships/image" Target="../media/image99.tif"/><Relationship Id="rId1" Type="http://schemas.openxmlformats.org/officeDocument/2006/relationships/slideLayout" Target="../slideLayouts/slideLayout2.xml"/><Relationship Id="rId2" Type="http://schemas.openxmlformats.org/officeDocument/2006/relationships/image" Target="../media/image97.t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tif"/></Relationships>
</file>

<file path=ppt/slides/_rels/slide53.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0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102.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86.emf"/><Relationship Id="rId7"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image" Target="../media/image10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 Id="rId3" Type="http://schemas.openxmlformats.org/officeDocument/2006/relationships/image" Target="../media/image2.jpe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jpeg"/><Relationship Id="rId8" Type="http://schemas.openxmlformats.org/officeDocument/2006/relationships/image" Target="../media/image115.jpeg"/><Relationship Id="rId9"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image" Target="../media/image110.jpeg"/></Relationships>
</file>

<file path=ppt/slides/_rels/slide6.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jpeg"/><Relationship Id="rId4" Type="http://schemas.openxmlformats.org/officeDocument/2006/relationships/image" Target="../media/image10.jpe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5"/>
          <p:cNvSpPr txBox="1">
            <a:spLocks noChangeArrowheads="1"/>
          </p:cNvSpPr>
          <p:nvPr/>
        </p:nvSpPr>
        <p:spPr bwMode="auto">
          <a:xfrm>
            <a:off x="0" y="-76200"/>
            <a:ext cx="9144000" cy="6986588"/>
          </a:xfrm>
          <a:prstGeom prst="rect">
            <a:avLst/>
          </a:prstGeom>
          <a:solidFill>
            <a:srgbClr val="FFFFFF">
              <a:alpha val="5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3" eaLnBrk="1" hangingPunct="1">
              <a:spcBef>
                <a:spcPct val="50000"/>
              </a:spcBef>
              <a:buFontTx/>
              <a:buChar char="•"/>
            </a:pPr>
            <a:endParaRPr lang="en-US" sz="2800" b="1">
              <a:solidFill>
                <a:schemeClr val="accent2"/>
              </a:solidFill>
            </a:endParaRPr>
          </a:p>
          <a:p>
            <a:pPr lvl="3" eaLnBrk="1" hangingPunct="1">
              <a:spcBef>
                <a:spcPct val="50000"/>
              </a:spcBef>
              <a:buFontTx/>
              <a:buChar char="•"/>
            </a:pPr>
            <a:endParaRPr lang="en-US" sz="2800" b="1">
              <a:solidFill>
                <a:schemeClr val="accent2"/>
              </a:solidFill>
            </a:endParaRPr>
          </a:p>
          <a:p>
            <a:pPr lvl="3" eaLnBrk="1" hangingPunct="1">
              <a:spcBef>
                <a:spcPct val="50000"/>
              </a:spcBef>
              <a:buFontTx/>
              <a:buChar char="•"/>
            </a:pPr>
            <a:endParaRPr lang="en-US" sz="2800" b="1">
              <a:solidFill>
                <a:schemeClr val="accent2"/>
              </a:solidFill>
            </a:endParaRPr>
          </a:p>
          <a:p>
            <a:pPr lvl="3" eaLnBrk="1" hangingPunct="1">
              <a:spcBef>
                <a:spcPct val="50000"/>
              </a:spcBef>
              <a:buFontTx/>
              <a:buChar char="•"/>
            </a:pPr>
            <a:endParaRPr lang="en-US" sz="2800" b="1">
              <a:solidFill>
                <a:schemeClr val="accent2"/>
              </a:solidFill>
            </a:endParaRPr>
          </a:p>
          <a:p>
            <a:pPr lvl="3" eaLnBrk="1" hangingPunct="1">
              <a:spcBef>
                <a:spcPct val="50000"/>
              </a:spcBef>
              <a:buFontTx/>
              <a:buChar char="•"/>
            </a:pPr>
            <a:endParaRPr lang="en-US" sz="2800" b="1">
              <a:solidFill>
                <a:schemeClr val="accent2"/>
              </a:solidFill>
            </a:endParaRPr>
          </a:p>
          <a:p>
            <a:pPr lvl="3" eaLnBrk="1" hangingPunct="1">
              <a:spcBef>
                <a:spcPct val="50000"/>
              </a:spcBef>
              <a:buFontTx/>
              <a:buChar char="•"/>
            </a:pPr>
            <a:endParaRPr lang="en-US" sz="2800" b="1">
              <a:solidFill>
                <a:schemeClr val="accent2"/>
              </a:solidFill>
            </a:endParaRPr>
          </a:p>
          <a:p>
            <a:pPr lvl="3" eaLnBrk="1" hangingPunct="1">
              <a:spcBef>
                <a:spcPct val="50000"/>
              </a:spcBef>
            </a:pPr>
            <a:endParaRPr lang="en-US" sz="2800" b="1">
              <a:solidFill>
                <a:schemeClr val="accent2"/>
              </a:solidFill>
            </a:endParaRPr>
          </a:p>
          <a:p>
            <a:pPr lvl="3" eaLnBrk="1" hangingPunct="1">
              <a:spcBef>
                <a:spcPct val="50000"/>
              </a:spcBef>
              <a:buFontTx/>
              <a:buChar char="•"/>
            </a:pPr>
            <a:endParaRPr lang="en-US" sz="2800" b="1">
              <a:solidFill>
                <a:schemeClr val="accent2"/>
              </a:solidFill>
            </a:endParaRPr>
          </a:p>
          <a:p>
            <a:pPr lvl="3" eaLnBrk="1" hangingPunct="1">
              <a:spcBef>
                <a:spcPct val="50000"/>
              </a:spcBef>
            </a:pPr>
            <a:endParaRPr lang="en-US" sz="2800" b="1">
              <a:solidFill>
                <a:schemeClr val="accent2"/>
              </a:solidFill>
            </a:endParaRPr>
          </a:p>
          <a:p>
            <a:pPr lvl="3" eaLnBrk="1" hangingPunct="1">
              <a:spcBef>
                <a:spcPct val="50000"/>
              </a:spcBef>
            </a:pPr>
            <a:endParaRPr lang="en-US" sz="2800" b="1">
              <a:solidFill>
                <a:schemeClr val="accent2"/>
              </a:solidFill>
            </a:endParaRPr>
          </a:p>
          <a:p>
            <a:pPr lvl="3" eaLnBrk="1" hangingPunct="1">
              <a:spcBef>
                <a:spcPct val="50000"/>
              </a:spcBef>
            </a:pPr>
            <a:endParaRPr lang="en-US" sz="2800" b="1">
              <a:solidFill>
                <a:schemeClr val="accent2"/>
              </a:solidFill>
            </a:endParaRPr>
          </a:p>
        </p:txBody>
      </p:sp>
      <p:pic>
        <p:nvPicPr>
          <p:cNvPr id="14339" name="Picture 9" descr="HalDavis.jpg"/>
          <p:cNvPicPr>
            <a:picLocks noChangeAspect="1"/>
          </p:cNvPicPr>
          <p:nvPr/>
        </p:nvPicPr>
        <p:blipFill>
          <a:blip r:embed="rId3" cstate="screen">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28625" y="0"/>
            <a:ext cx="8283575" cy="6858000"/>
          </a:xfrm>
          <a:prstGeom prst="rect">
            <a:avLst/>
          </a:prstGeom>
          <a:noFill/>
          <a:ln>
            <a:noFill/>
          </a:ln>
          <a:extLst/>
        </p:spPr>
      </p:pic>
      <p:sp>
        <p:nvSpPr>
          <p:cNvPr id="26628" name="Rectangle 5"/>
          <p:cNvSpPr>
            <a:spLocks noGrp="1" noChangeArrowheads="1"/>
          </p:cNvSpPr>
          <p:nvPr>
            <p:ph type="ctrTitle"/>
          </p:nvPr>
        </p:nvSpPr>
        <p:spPr>
          <a:xfrm>
            <a:off x="2143125" y="726184"/>
            <a:ext cx="4879975" cy="5524500"/>
          </a:xfrm>
          <a:solidFill>
            <a:schemeClr val="bg1">
              <a:alpha val="43137"/>
            </a:schemeClr>
          </a:solidFill>
        </p:spPr>
        <p:txBody>
          <a:bodyPr/>
          <a:lstStyle/>
          <a:p>
            <a:pPr eaLnBrk="1" hangingPunct="1">
              <a:lnSpc>
                <a:spcPct val="120000"/>
              </a:lnSpc>
              <a:spcAft>
                <a:spcPts val="1200"/>
              </a:spcAft>
            </a:pPr>
            <a:r>
              <a:rPr lang="en-US" sz="2600" dirty="0">
                <a:solidFill>
                  <a:srgbClr val="000090"/>
                </a:solidFill>
                <a:latin typeface="Calibri" charset="0"/>
                <a:ea typeface="ＭＳ Ｐゴシック" charset="0"/>
                <a:cs typeface="ＭＳ Ｐゴシック" charset="0"/>
              </a:rPr>
              <a:t/>
            </a:r>
            <a:br>
              <a:rPr lang="en-US" sz="2600" dirty="0">
                <a:solidFill>
                  <a:srgbClr val="000090"/>
                </a:solidFill>
                <a:latin typeface="Calibri" charset="0"/>
                <a:ea typeface="ＭＳ Ｐゴシック" charset="0"/>
                <a:cs typeface="ＭＳ Ｐゴシック" charset="0"/>
              </a:rPr>
            </a:br>
            <a:r>
              <a:rPr lang="en-US" sz="2600" dirty="0">
                <a:solidFill>
                  <a:srgbClr val="000090"/>
                </a:solidFill>
                <a:latin typeface="Calibri" charset="0"/>
                <a:ea typeface="ＭＳ Ｐゴシック" charset="0"/>
                <a:cs typeface="ＭＳ Ｐゴシック" charset="0"/>
              </a:rPr>
              <a:t/>
            </a:r>
            <a:br>
              <a:rPr lang="en-US" sz="2600" dirty="0">
                <a:solidFill>
                  <a:srgbClr val="000090"/>
                </a:solidFill>
                <a:latin typeface="Calibri" charset="0"/>
                <a:ea typeface="ＭＳ Ｐゴシック" charset="0"/>
                <a:cs typeface="ＭＳ Ｐゴシック" charset="0"/>
              </a:rPr>
            </a:br>
            <a:r>
              <a:rPr lang="en-US" sz="2600" dirty="0">
                <a:solidFill>
                  <a:srgbClr val="000090"/>
                </a:solidFill>
                <a:latin typeface="Calibri" charset="0"/>
                <a:ea typeface="ＭＳ Ｐゴシック" charset="0"/>
                <a:cs typeface="ＭＳ Ｐゴシック" charset="0"/>
              </a:rPr>
              <a:t/>
            </a:r>
            <a:br>
              <a:rPr lang="en-US" sz="2600" dirty="0">
                <a:solidFill>
                  <a:srgbClr val="000090"/>
                </a:solidFill>
                <a:latin typeface="Calibri" charset="0"/>
                <a:ea typeface="ＭＳ Ｐゴシック" charset="0"/>
                <a:cs typeface="ＭＳ Ｐゴシック" charset="0"/>
              </a:rPr>
            </a:br>
            <a:r>
              <a:rPr lang="en-US" sz="2600" dirty="0">
                <a:solidFill>
                  <a:srgbClr val="000090"/>
                </a:solidFill>
                <a:latin typeface="Calibri" charset="0"/>
                <a:ea typeface="ＭＳ Ｐゴシック" charset="0"/>
                <a:cs typeface="ＭＳ Ｐゴシック" charset="0"/>
              </a:rPr>
              <a:t/>
            </a:r>
            <a:br>
              <a:rPr lang="en-US" sz="2600" dirty="0">
                <a:solidFill>
                  <a:srgbClr val="000090"/>
                </a:solidFill>
                <a:latin typeface="Calibri" charset="0"/>
                <a:ea typeface="ＭＳ Ｐゴシック" charset="0"/>
                <a:cs typeface="ＭＳ Ｐゴシック" charset="0"/>
              </a:rPr>
            </a:br>
            <a:r>
              <a:rPr lang="en-US" sz="2600" dirty="0" smtClean="0">
                <a:solidFill>
                  <a:srgbClr val="000090"/>
                </a:solidFill>
                <a:latin typeface="Calibri" charset="0"/>
                <a:ea typeface="ＭＳ Ｐゴシック" charset="0"/>
                <a:cs typeface="ＭＳ Ｐゴシック" charset="0"/>
              </a:rPr>
              <a:t/>
            </a:r>
            <a:br>
              <a:rPr lang="en-US" sz="2600" dirty="0" smtClean="0">
                <a:solidFill>
                  <a:srgbClr val="000090"/>
                </a:solidFill>
                <a:latin typeface="Calibri" charset="0"/>
                <a:ea typeface="ＭＳ Ｐゴシック" charset="0"/>
                <a:cs typeface="ＭＳ Ｐゴシック" charset="0"/>
              </a:rPr>
            </a:br>
            <a:r>
              <a:rPr lang="en-US" sz="2600" dirty="0">
                <a:solidFill>
                  <a:srgbClr val="000090"/>
                </a:solidFill>
                <a:latin typeface="Calibri" charset="0"/>
                <a:ea typeface="ＭＳ Ｐゴシック" charset="0"/>
                <a:cs typeface="ＭＳ Ｐゴシック" charset="0"/>
              </a:rPr>
              <a:t/>
            </a:r>
            <a:br>
              <a:rPr lang="en-US" sz="2600" dirty="0">
                <a:solidFill>
                  <a:srgbClr val="000090"/>
                </a:solidFill>
                <a:latin typeface="Calibri" charset="0"/>
                <a:ea typeface="ＭＳ Ｐゴシック" charset="0"/>
                <a:cs typeface="ＭＳ Ｐゴシック" charset="0"/>
              </a:rPr>
            </a:br>
            <a:r>
              <a:rPr lang="en-US" sz="2600" dirty="0">
                <a:solidFill>
                  <a:srgbClr val="000090"/>
                </a:solidFill>
                <a:latin typeface="Calibri" charset="0"/>
                <a:ea typeface="ＭＳ Ｐゴシック" charset="0"/>
                <a:cs typeface="ＭＳ Ｐゴシック" charset="0"/>
              </a:rPr>
              <a:t/>
            </a:r>
            <a:br>
              <a:rPr lang="en-US" sz="2600" dirty="0">
                <a:solidFill>
                  <a:srgbClr val="000090"/>
                </a:solidFill>
                <a:latin typeface="Calibri" charset="0"/>
                <a:ea typeface="ＭＳ Ｐゴシック" charset="0"/>
                <a:cs typeface="ＭＳ Ｐゴシック" charset="0"/>
              </a:rPr>
            </a:br>
            <a:r>
              <a:rPr lang="en-US" sz="2600" dirty="0">
                <a:solidFill>
                  <a:srgbClr val="000090"/>
                </a:solidFill>
                <a:latin typeface="Calibri" charset="0"/>
                <a:ea typeface="ＭＳ Ｐゴシック" charset="0"/>
                <a:cs typeface="ＭＳ Ｐゴシック" charset="0"/>
              </a:rPr>
              <a:t/>
            </a:r>
            <a:br>
              <a:rPr lang="en-US" sz="2600" dirty="0">
                <a:solidFill>
                  <a:srgbClr val="000090"/>
                </a:solidFill>
                <a:latin typeface="Calibri" charset="0"/>
                <a:ea typeface="ＭＳ Ｐゴシック" charset="0"/>
                <a:cs typeface="ＭＳ Ｐゴシック" charset="0"/>
              </a:rPr>
            </a:br>
            <a:r>
              <a:rPr lang="en-US" sz="2600" dirty="0">
                <a:solidFill>
                  <a:srgbClr val="000090"/>
                </a:solidFill>
                <a:latin typeface="Calibri" charset="0"/>
                <a:ea typeface="ＭＳ Ｐゴシック" charset="0"/>
                <a:cs typeface="ＭＳ Ｐゴシック" charset="0"/>
              </a:rPr>
              <a:t/>
            </a:r>
            <a:br>
              <a:rPr lang="en-US" sz="2600" dirty="0">
                <a:solidFill>
                  <a:srgbClr val="000090"/>
                </a:solidFill>
                <a:latin typeface="Calibri" charset="0"/>
                <a:ea typeface="ＭＳ Ｐゴシック" charset="0"/>
                <a:cs typeface="ＭＳ Ｐゴシック" charset="0"/>
              </a:rPr>
            </a:br>
            <a:endParaRPr lang="en-US" sz="2600" dirty="0">
              <a:solidFill>
                <a:srgbClr val="000090"/>
              </a:solidFill>
              <a:latin typeface="Calibri" charset="0"/>
              <a:ea typeface="ＭＳ Ｐゴシック" charset="0"/>
              <a:cs typeface="ＭＳ Ｐゴシック" charset="0"/>
            </a:endParaRPr>
          </a:p>
        </p:txBody>
      </p:sp>
      <p:sp>
        <p:nvSpPr>
          <p:cNvPr id="26630" name="Line 7"/>
          <p:cNvSpPr>
            <a:spLocks noChangeShapeType="1"/>
          </p:cNvSpPr>
          <p:nvPr/>
        </p:nvSpPr>
        <p:spPr bwMode="auto">
          <a:xfrm>
            <a:off x="3538538" y="1923062"/>
            <a:ext cx="1828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endParaRPr lang="en-US"/>
          </a:p>
        </p:txBody>
      </p:sp>
      <p:pic>
        <p:nvPicPr>
          <p:cNvPr id="26631" name="Picture 9" descr="SCC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545" y="336430"/>
            <a:ext cx="1012540" cy="997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17065" y="1247983"/>
            <a:ext cx="7319644" cy="1446550"/>
          </a:xfrm>
          <a:prstGeom prst="rect">
            <a:avLst/>
          </a:prstGeom>
          <a:noFill/>
        </p:spPr>
        <p:txBody>
          <a:bodyPr wrap="square" rtlCol="0">
            <a:spAutoFit/>
          </a:bodyPr>
          <a:lstStyle/>
          <a:p>
            <a:pPr algn="ctr"/>
            <a:r>
              <a:rPr lang="en-US" sz="4400" b="1" dirty="0" smtClean="0">
                <a:solidFill>
                  <a:srgbClr val="000090"/>
                </a:solidFill>
              </a:rPr>
              <a:t>High-resolution </a:t>
            </a:r>
            <a:r>
              <a:rPr lang="en-US" sz="4400" b="1" dirty="0" err="1" smtClean="0">
                <a:solidFill>
                  <a:srgbClr val="000090"/>
                </a:solidFill>
              </a:rPr>
              <a:t>electrocortical</a:t>
            </a:r>
            <a:r>
              <a:rPr lang="en-US" sz="4400" b="1" dirty="0" smtClean="0">
                <a:solidFill>
                  <a:srgbClr val="000090"/>
                </a:solidFill>
              </a:rPr>
              <a:t> source imaging</a:t>
            </a:r>
            <a:endParaRPr lang="en-US" sz="3200" b="1" dirty="0">
              <a:solidFill>
                <a:srgbClr val="000090"/>
              </a:solidFill>
            </a:endParaRPr>
          </a:p>
        </p:txBody>
      </p:sp>
      <p:sp>
        <p:nvSpPr>
          <p:cNvPr id="5" name="TextBox 4"/>
          <p:cNvSpPr txBox="1"/>
          <p:nvPr/>
        </p:nvSpPr>
        <p:spPr>
          <a:xfrm>
            <a:off x="996960" y="3068211"/>
            <a:ext cx="7137117" cy="2923877"/>
          </a:xfrm>
          <a:prstGeom prst="rect">
            <a:avLst/>
          </a:prstGeom>
          <a:noFill/>
        </p:spPr>
        <p:txBody>
          <a:bodyPr wrap="square" rtlCol="0">
            <a:spAutoFit/>
          </a:bodyPr>
          <a:lstStyle/>
          <a:p>
            <a:pPr algn="ctr"/>
            <a:r>
              <a:rPr lang="en-US" sz="2400" b="1" dirty="0" smtClean="0">
                <a:solidFill>
                  <a:srgbClr val="000090"/>
                </a:solidFill>
              </a:rPr>
              <a:t>Scott Makeig</a:t>
            </a:r>
          </a:p>
          <a:p>
            <a:pPr algn="ctr"/>
            <a:r>
              <a:rPr lang="en-US" sz="2000" dirty="0" smtClean="0">
                <a:solidFill>
                  <a:srgbClr val="000090"/>
                </a:solidFill>
              </a:rPr>
              <a:t>Swartz Center for Computational Neuroscience</a:t>
            </a:r>
          </a:p>
          <a:p>
            <a:pPr algn="ctr"/>
            <a:r>
              <a:rPr lang="en-US" sz="2000" dirty="0" smtClean="0">
                <a:solidFill>
                  <a:srgbClr val="000090"/>
                </a:solidFill>
              </a:rPr>
              <a:t>University of California San Diego</a:t>
            </a:r>
          </a:p>
          <a:p>
            <a:pPr algn="ctr"/>
            <a:endParaRPr lang="en-US" sz="2000" dirty="0">
              <a:solidFill>
                <a:srgbClr val="000090"/>
              </a:solidFill>
            </a:endParaRPr>
          </a:p>
          <a:p>
            <a:pPr algn="ctr"/>
            <a:endParaRPr lang="en-US" sz="2000" dirty="0" smtClean="0">
              <a:solidFill>
                <a:srgbClr val="000090"/>
              </a:solidFill>
            </a:endParaRPr>
          </a:p>
          <a:p>
            <a:pPr algn="ctr"/>
            <a:endParaRPr lang="en-US" sz="2000" dirty="0" smtClean="0">
              <a:solidFill>
                <a:srgbClr val="000090"/>
              </a:solidFill>
            </a:endParaRPr>
          </a:p>
          <a:p>
            <a:pPr algn="ctr"/>
            <a:r>
              <a:rPr lang="en-US" sz="2000" dirty="0" smtClean="0">
                <a:solidFill>
                  <a:srgbClr val="000090"/>
                </a:solidFill>
              </a:rPr>
              <a:t>Electrophysiology Workshop</a:t>
            </a:r>
          </a:p>
          <a:p>
            <a:pPr algn="ctr"/>
            <a:r>
              <a:rPr lang="en-US" sz="2000" dirty="0" smtClean="0">
                <a:solidFill>
                  <a:srgbClr val="000090"/>
                </a:solidFill>
              </a:rPr>
              <a:t>University of Sheffield, UK</a:t>
            </a:r>
          </a:p>
          <a:p>
            <a:pPr algn="ctr"/>
            <a:r>
              <a:rPr lang="en-US" sz="2000" dirty="0" smtClean="0">
                <a:solidFill>
                  <a:srgbClr val="000090"/>
                </a:solidFill>
              </a:rPr>
              <a:t>September 1, 2015</a:t>
            </a:r>
            <a:endParaRPr lang="en-US" sz="2000" dirty="0">
              <a:solidFill>
                <a:srgbClr val="000090"/>
              </a:solidFill>
            </a:endParaRPr>
          </a:p>
        </p:txBody>
      </p:sp>
    </p:spTree>
    <p:extLst>
      <p:ext uri="{BB962C8B-B14F-4D97-AF65-F5344CB8AC3E}">
        <p14:creationId xmlns:p14="http://schemas.microsoft.com/office/powerpoint/2010/main" val="160718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3"/>
          <p:cNvPicPr>
            <a:picLocks noChangeAspect="1"/>
          </p:cNvPicPr>
          <p:nvPr/>
        </p:nvPicPr>
        <p:blipFill rotWithShape="1">
          <a:blip r:embed="rId2">
            <a:extLst>
              <a:ext uri="{28A0092B-C50C-407E-A947-70E740481C1C}">
                <a14:useLocalDpi xmlns:a14="http://schemas.microsoft.com/office/drawing/2010/main" val="0"/>
              </a:ext>
            </a:extLst>
          </a:blip>
          <a:srcRect t="4710" r="59879" b="47585"/>
          <a:stretch/>
        </p:blipFill>
        <p:spPr bwMode="auto">
          <a:xfrm>
            <a:off x="1805148" y="1924165"/>
            <a:ext cx="5562600" cy="241809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1" name="Oval 11"/>
          <p:cNvSpPr>
            <a:spLocks noChangeArrowheads="1"/>
          </p:cNvSpPr>
          <p:nvPr/>
        </p:nvSpPr>
        <p:spPr bwMode="auto">
          <a:xfrm>
            <a:off x="6608923" y="2107667"/>
            <a:ext cx="298450" cy="2359026"/>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62471" name="TextBox 9"/>
          <p:cNvSpPr txBox="1">
            <a:spLocks noChangeArrowheads="1"/>
          </p:cNvSpPr>
          <p:nvPr/>
        </p:nvSpPr>
        <p:spPr bwMode="auto">
          <a:xfrm>
            <a:off x="0" y="6542088"/>
            <a:ext cx="268144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00" dirty="0" smtClean="0"/>
              <a:t>From E</a:t>
            </a:r>
            <a:r>
              <a:rPr lang="en-US" sz="1300" dirty="0"/>
              <a:t>. </a:t>
            </a:r>
            <a:r>
              <a:rPr lang="en-US" sz="1300" dirty="0" err="1"/>
              <a:t>Halgren</a:t>
            </a:r>
            <a:r>
              <a:rPr lang="en-US" sz="1300" dirty="0"/>
              <a:t>  et al., 2015</a:t>
            </a:r>
          </a:p>
        </p:txBody>
      </p:sp>
      <p:cxnSp>
        <p:nvCxnSpPr>
          <p:cNvPr id="3" name="Straight Arrow Connector 2"/>
          <p:cNvCxnSpPr/>
          <p:nvPr/>
        </p:nvCxnSpPr>
        <p:spPr>
          <a:xfrm>
            <a:off x="2028391" y="2802934"/>
            <a:ext cx="256584" cy="474624"/>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284975" y="2802934"/>
            <a:ext cx="186923" cy="474624"/>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471898" y="2802934"/>
            <a:ext cx="209550" cy="552509"/>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681448" y="2650593"/>
            <a:ext cx="71438" cy="70485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2752886" y="2695043"/>
            <a:ext cx="152400" cy="66040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2905286" y="2650593"/>
            <a:ext cx="379412" cy="70485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284698" y="2650593"/>
            <a:ext cx="234950" cy="70485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3519648" y="2650593"/>
            <a:ext cx="247650" cy="626965"/>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3767298" y="2650593"/>
            <a:ext cx="107950" cy="78105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3875248" y="2695043"/>
            <a:ext cx="152400" cy="73660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4027648" y="2802934"/>
            <a:ext cx="323850" cy="679509"/>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351498" y="2593444"/>
            <a:ext cx="254000" cy="838199"/>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4605498" y="2650593"/>
            <a:ext cx="247650" cy="70485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4853148" y="2593445"/>
            <a:ext cx="254000" cy="761998"/>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5107148" y="2650593"/>
            <a:ext cx="203200" cy="78105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V="1">
            <a:off x="5310348" y="2650593"/>
            <a:ext cx="152400" cy="78105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62748" y="2650593"/>
            <a:ext cx="311150" cy="70485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5773898" y="2650593"/>
            <a:ext cx="266700" cy="70485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6040598" y="2695043"/>
            <a:ext cx="152400" cy="73660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6192998" y="2593444"/>
            <a:ext cx="311150" cy="838199"/>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1291981" y="3142796"/>
            <a:ext cx="513167" cy="378131"/>
          </a:xfrm>
          <a:prstGeom prst="rect">
            <a:avLst/>
          </a:prstGeom>
          <a:noFill/>
        </p:spPr>
        <p:txBody>
          <a:bodyPr wrap="square" rtlCol="0">
            <a:spAutoFit/>
          </a:bodyPr>
          <a:lstStyle/>
          <a:p>
            <a:pPr algn="ctr"/>
            <a:r>
              <a:rPr lang="en-US" b="1" dirty="0" smtClean="0">
                <a:solidFill>
                  <a:srgbClr val="000090"/>
                </a:solidFill>
              </a:rPr>
              <a:t>IV</a:t>
            </a:r>
            <a:endParaRPr lang="en-US" b="1" dirty="0">
              <a:solidFill>
                <a:srgbClr val="000090"/>
              </a:solidFill>
            </a:endParaRPr>
          </a:p>
        </p:txBody>
      </p:sp>
      <p:sp>
        <p:nvSpPr>
          <p:cNvPr id="70" name="TextBox 69"/>
          <p:cNvSpPr txBox="1"/>
          <p:nvPr/>
        </p:nvSpPr>
        <p:spPr>
          <a:xfrm>
            <a:off x="1291981" y="2455056"/>
            <a:ext cx="513167" cy="378131"/>
          </a:xfrm>
          <a:prstGeom prst="rect">
            <a:avLst/>
          </a:prstGeom>
          <a:noFill/>
        </p:spPr>
        <p:txBody>
          <a:bodyPr wrap="square" rtlCol="0">
            <a:spAutoFit/>
          </a:bodyPr>
          <a:lstStyle/>
          <a:p>
            <a:pPr algn="ctr"/>
            <a:r>
              <a:rPr lang="en-US" b="1" dirty="0" smtClean="0">
                <a:solidFill>
                  <a:srgbClr val="000090"/>
                </a:solidFill>
              </a:rPr>
              <a:t>I</a:t>
            </a:r>
            <a:endParaRPr lang="en-US" b="1" dirty="0">
              <a:solidFill>
                <a:srgbClr val="000090"/>
              </a:solidFill>
            </a:endParaRPr>
          </a:p>
        </p:txBody>
      </p:sp>
      <p:sp>
        <p:nvSpPr>
          <p:cNvPr id="68" name="TextBox 67"/>
          <p:cNvSpPr txBox="1"/>
          <p:nvPr/>
        </p:nvSpPr>
        <p:spPr>
          <a:xfrm>
            <a:off x="843222" y="158610"/>
            <a:ext cx="7260448" cy="523220"/>
          </a:xfrm>
          <a:prstGeom prst="rect">
            <a:avLst/>
          </a:prstGeom>
          <a:noFill/>
        </p:spPr>
        <p:txBody>
          <a:bodyPr wrap="square" rtlCol="0">
            <a:spAutoFit/>
          </a:bodyPr>
          <a:lstStyle/>
          <a:p>
            <a:pPr algn="ctr"/>
            <a:r>
              <a:rPr lang="en-US" sz="2800" b="1" dirty="0" smtClean="0">
                <a:solidFill>
                  <a:srgbClr val="AA0004"/>
                </a:solidFill>
              </a:rPr>
              <a:t>In Cortex:  Up  ≠  Down   </a:t>
            </a:r>
            <a:r>
              <a:rPr lang="en-US" sz="2800" b="1" dirty="0">
                <a:solidFill>
                  <a:srgbClr val="AA0004"/>
                </a:solidFill>
              </a:rPr>
              <a:t>/</a:t>
            </a:r>
            <a:r>
              <a:rPr lang="en-US" sz="2800" b="1" dirty="0" smtClean="0">
                <a:solidFill>
                  <a:srgbClr val="AA0004"/>
                </a:solidFill>
              </a:rPr>
              <a:t>   +</a:t>
            </a:r>
            <a:r>
              <a:rPr lang="en-US" sz="2800" b="1" dirty="0" err="1" smtClean="0">
                <a:solidFill>
                  <a:srgbClr val="AA0004"/>
                </a:solidFill>
              </a:rPr>
              <a:t>μV</a:t>
            </a:r>
            <a:r>
              <a:rPr lang="en-US" sz="2800" b="1" dirty="0" smtClean="0">
                <a:solidFill>
                  <a:srgbClr val="AA0004"/>
                </a:solidFill>
              </a:rPr>
              <a:t>   </a:t>
            </a:r>
            <a:r>
              <a:rPr lang="en-US" sz="2800" b="1" dirty="0">
                <a:solidFill>
                  <a:srgbClr val="AA0004"/>
                </a:solidFill>
              </a:rPr>
              <a:t>≠  -</a:t>
            </a:r>
            <a:r>
              <a:rPr lang="en-US" sz="2800" b="1" dirty="0" err="1">
                <a:solidFill>
                  <a:srgbClr val="AA0004"/>
                </a:solidFill>
              </a:rPr>
              <a:t>μV</a:t>
            </a:r>
            <a:endParaRPr lang="en-US" sz="2800" b="1" dirty="0">
              <a:solidFill>
                <a:srgbClr val="AA0004"/>
              </a:solidFill>
            </a:endParaRPr>
          </a:p>
        </p:txBody>
      </p:sp>
      <p:sp>
        <p:nvSpPr>
          <p:cNvPr id="69" name="TextBox 68"/>
          <p:cNvSpPr txBox="1"/>
          <p:nvPr/>
        </p:nvSpPr>
        <p:spPr>
          <a:xfrm>
            <a:off x="1758986" y="1257111"/>
            <a:ext cx="4039803" cy="461665"/>
          </a:xfrm>
          <a:prstGeom prst="rect">
            <a:avLst/>
          </a:prstGeom>
          <a:noFill/>
        </p:spPr>
        <p:txBody>
          <a:bodyPr wrap="square" rtlCol="0">
            <a:spAutoFit/>
          </a:bodyPr>
          <a:lstStyle/>
          <a:p>
            <a:pPr algn="ctr"/>
            <a:r>
              <a:rPr lang="en-US" sz="2400" b="1" dirty="0" smtClean="0">
                <a:solidFill>
                  <a:srgbClr val="000090"/>
                </a:solidFill>
              </a:rPr>
              <a:t>Cortical surface        Up</a:t>
            </a:r>
            <a:endParaRPr lang="en-US" sz="2400" b="1" dirty="0">
              <a:solidFill>
                <a:srgbClr val="000090"/>
              </a:solidFill>
            </a:endParaRPr>
          </a:p>
        </p:txBody>
      </p:sp>
      <p:sp>
        <p:nvSpPr>
          <p:cNvPr id="73" name="TextBox 72"/>
          <p:cNvSpPr txBox="1"/>
          <p:nvPr/>
        </p:nvSpPr>
        <p:spPr>
          <a:xfrm>
            <a:off x="2821165" y="4791366"/>
            <a:ext cx="3055505" cy="461665"/>
          </a:xfrm>
          <a:prstGeom prst="rect">
            <a:avLst/>
          </a:prstGeom>
          <a:noFill/>
        </p:spPr>
        <p:txBody>
          <a:bodyPr wrap="square" rtlCol="0">
            <a:spAutoFit/>
          </a:bodyPr>
          <a:lstStyle/>
          <a:p>
            <a:pPr algn="ctr"/>
            <a:r>
              <a:rPr lang="en-US" sz="2400" b="1" dirty="0" smtClean="0">
                <a:solidFill>
                  <a:srgbClr val="000090"/>
                </a:solidFill>
              </a:rPr>
              <a:t>Thalamus        Down</a:t>
            </a:r>
            <a:endParaRPr lang="en-US" sz="2400" b="1" dirty="0">
              <a:solidFill>
                <a:srgbClr val="000090"/>
              </a:solidFill>
            </a:endParaRPr>
          </a:p>
        </p:txBody>
      </p:sp>
      <p:sp>
        <p:nvSpPr>
          <p:cNvPr id="71" name="Up Arrow 70"/>
          <p:cNvSpPr/>
          <p:nvPr/>
        </p:nvSpPr>
        <p:spPr>
          <a:xfrm>
            <a:off x="4442620" y="1180147"/>
            <a:ext cx="254000" cy="513107"/>
          </a:xfrm>
          <a:prstGeom prst="upArrow">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90"/>
              </a:solidFill>
            </a:endParaRPr>
          </a:p>
        </p:txBody>
      </p:sp>
      <p:sp>
        <p:nvSpPr>
          <p:cNvPr id="76" name="Up Arrow 75"/>
          <p:cNvSpPr/>
          <p:nvPr/>
        </p:nvSpPr>
        <p:spPr>
          <a:xfrm flipV="1">
            <a:off x="4452869" y="4855376"/>
            <a:ext cx="254000" cy="513107"/>
          </a:xfrm>
          <a:prstGeom prst="upArrow">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90"/>
              </a:solidFill>
            </a:endParaRPr>
          </a:p>
        </p:txBody>
      </p:sp>
      <p:sp>
        <p:nvSpPr>
          <p:cNvPr id="72" name="TextBox 71"/>
          <p:cNvSpPr txBox="1"/>
          <p:nvPr/>
        </p:nvSpPr>
        <p:spPr>
          <a:xfrm>
            <a:off x="3916315" y="4066583"/>
            <a:ext cx="1611089" cy="400110"/>
          </a:xfrm>
          <a:prstGeom prst="rect">
            <a:avLst/>
          </a:prstGeom>
          <a:noFill/>
        </p:spPr>
        <p:txBody>
          <a:bodyPr wrap="square" rtlCol="0">
            <a:spAutoFit/>
          </a:bodyPr>
          <a:lstStyle/>
          <a:p>
            <a:r>
              <a:rPr lang="en-US" sz="2000" b="1" dirty="0" smtClean="0">
                <a:solidFill>
                  <a:srgbClr val="000090"/>
                </a:solidFill>
              </a:rPr>
              <a:t>Time (</a:t>
            </a:r>
            <a:r>
              <a:rPr lang="en-US" sz="2000" b="1" dirty="0" err="1" smtClean="0">
                <a:solidFill>
                  <a:srgbClr val="000090"/>
                </a:solidFill>
              </a:rPr>
              <a:t>ms</a:t>
            </a:r>
            <a:r>
              <a:rPr lang="en-US" sz="2000" b="1" dirty="0" smtClean="0">
                <a:solidFill>
                  <a:srgbClr val="000090"/>
                </a:solidFill>
              </a:rPr>
              <a:t>) </a:t>
            </a:r>
            <a:r>
              <a:rPr lang="en-US" sz="2000" b="1" dirty="0" smtClean="0">
                <a:solidFill>
                  <a:srgbClr val="000090"/>
                </a:solidFill>
                <a:sym typeface="Wingdings"/>
              </a:rPr>
              <a:t></a:t>
            </a:r>
            <a:endParaRPr lang="en-US" sz="2000" b="1" dirty="0">
              <a:solidFill>
                <a:srgbClr val="000090"/>
              </a:solidFill>
            </a:endParaRPr>
          </a:p>
        </p:txBody>
      </p:sp>
      <p:sp>
        <p:nvSpPr>
          <p:cNvPr id="78" name="TextBox 77"/>
          <p:cNvSpPr txBox="1"/>
          <p:nvPr/>
        </p:nvSpPr>
        <p:spPr>
          <a:xfrm rot="5400000">
            <a:off x="528252" y="2917085"/>
            <a:ext cx="1204322" cy="400110"/>
          </a:xfrm>
          <a:prstGeom prst="rect">
            <a:avLst/>
          </a:prstGeom>
          <a:noFill/>
        </p:spPr>
        <p:txBody>
          <a:bodyPr wrap="square" rtlCol="0">
            <a:spAutoFit/>
          </a:bodyPr>
          <a:lstStyle/>
          <a:p>
            <a:r>
              <a:rPr lang="en-US" sz="2000" b="1" dirty="0" smtClean="0">
                <a:solidFill>
                  <a:srgbClr val="000090"/>
                </a:solidFill>
              </a:rPr>
              <a:t>Layer </a:t>
            </a:r>
            <a:r>
              <a:rPr lang="en-US" sz="2000" b="1" dirty="0" smtClean="0">
                <a:solidFill>
                  <a:srgbClr val="000090"/>
                </a:solidFill>
                <a:sym typeface="Wingdings"/>
              </a:rPr>
              <a:t></a:t>
            </a:r>
            <a:endParaRPr lang="en-US" sz="2000" b="1" dirty="0">
              <a:solidFill>
                <a:srgbClr val="000090"/>
              </a:solidFill>
            </a:endParaRPr>
          </a:p>
        </p:txBody>
      </p:sp>
      <p:sp>
        <p:nvSpPr>
          <p:cNvPr id="34" name="Text Box 25"/>
          <p:cNvSpPr txBox="1">
            <a:spLocks noChangeArrowheads="1"/>
          </p:cNvSpPr>
          <p:nvPr/>
        </p:nvSpPr>
        <p:spPr bwMode="auto">
          <a:xfrm>
            <a:off x="7433931" y="6539277"/>
            <a:ext cx="1676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125000"/>
              </a:lnSpc>
              <a:spcBef>
                <a:spcPct val="25000"/>
              </a:spcBef>
            </a:pPr>
            <a:r>
              <a:rPr lang="en-US" sz="1200" dirty="0" smtClean="0">
                <a:solidFill>
                  <a:srgbClr val="000090"/>
                </a:solidFill>
                <a:latin typeface="Calibri" charset="0"/>
              </a:rPr>
              <a:t>S. Makeig, 2015</a:t>
            </a:r>
            <a:endParaRPr lang="en-US" sz="1200" dirty="0">
              <a:solidFill>
                <a:srgbClr val="000090"/>
              </a:solidFill>
              <a:latin typeface="Calibri"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strVal val="4*#ppt_w"/>
                                          </p:val>
                                        </p:tav>
                                        <p:tav tm="100000">
                                          <p:val>
                                            <p:strVal val="#ppt_w"/>
                                          </p:val>
                                        </p:tav>
                                      </p:tavLst>
                                    </p:anim>
                                    <p:anim calcmode="lin" valueType="num">
                                      <p:cBhvr>
                                        <p:cTn id="14" dur="500" fill="hold"/>
                                        <p:tgtEl>
                                          <p:spTgt spid="11"/>
                                        </p:tgtEl>
                                        <p:attrNameLst>
                                          <p:attrName>ppt_h</p:attrName>
                                        </p:attrNameLst>
                                      </p:cBhvr>
                                      <p:tavLst>
                                        <p:tav tm="0">
                                          <p:val>
                                            <p:strVal val="4*#ppt_h"/>
                                          </p:val>
                                        </p:tav>
                                        <p:tav tm="100000">
                                          <p:val>
                                            <p:strVal val="#ppt_h"/>
                                          </p:val>
                                        </p:tav>
                                      </p:tavLst>
                                    </p:anim>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wipe(up)">
                                      <p:cBhvr>
                                        <p:cTn id="19" dur="500"/>
                                        <p:tgtEl>
                                          <p:spTgt spid="7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wipe(left)">
                                      <p:cBhvr>
                                        <p:cTn id="24" dur="500"/>
                                        <p:tgtEl>
                                          <p:spTgt spid="72"/>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272" fill="hold" grpId="0" nodeType="clickEffect">
                                  <p:stCondLst>
                                    <p:cond delay="0"/>
                                  </p:stCondLst>
                                  <p:childTnLst>
                                    <p:set>
                                      <p:cBhvr>
                                        <p:cTn id="28" dur="1" fill="hold">
                                          <p:stCondLst>
                                            <p:cond delay="0"/>
                                          </p:stCondLst>
                                        </p:cTn>
                                        <p:tgtEl>
                                          <p:spTgt spid="69"/>
                                        </p:tgtEl>
                                        <p:attrNameLst>
                                          <p:attrName>style.visibility</p:attrName>
                                        </p:attrNameLst>
                                      </p:cBhvr>
                                      <p:to>
                                        <p:strVal val="visible"/>
                                      </p:to>
                                    </p:set>
                                    <p:anim calcmode="lin" valueType="num">
                                      <p:cBhvr>
                                        <p:cTn id="29" dur="500" fill="hold"/>
                                        <p:tgtEl>
                                          <p:spTgt spid="69"/>
                                        </p:tgtEl>
                                        <p:attrNameLst>
                                          <p:attrName>ppt_w</p:attrName>
                                        </p:attrNameLst>
                                      </p:cBhvr>
                                      <p:tavLst>
                                        <p:tav tm="0">
                                          <p:val>
                                            <p:strVal val="2/3*#ppt_w"/>
                                          </p:val>
                                        </p:tav>
                                        <p:tav tm="100000">
                                          <p:val>
                                            <p:strVal val="#ppt_w"/>
                                          </p:val>
                                        </p:tav>
                                      </p:tavLst>
                                    </p:anim>
                                    <p:anim calcmode="lin" valueType="num">
                                      <p:cBhvr>
                                        <p:cTn id="30" dur="500" fill="hold"/>
                                        <p:tgtEl>
                                          <p:spTgt spid="69"/>
                                        </p:tgtEl>
                                        <p:attrNameLst>
                                          <p:attrName>ppt_h</p:attrName>
                                        </p:attrNameLst>
                                      </p:cBhvr>
                                      <p:tavLst>
                                        <p:tav tm="0">
                                          <p:val>
                                            <p:strVal val="2/3*#ppt_h"/>
                                          </p:val>
                                        </p:tav>
                                        <p:tav tm="100000">
                                          <p:val>
                                            <p:strVal val="#ppt_h"/>
                                          </p:val>
                                        </p:tav>
                                      </p:tavLst>
                                    </p:anim>
                                  </p:childTnLst>
                                </p:cTn>
                              </p:par>
                              <p:par>
                                <p:cTn id="31" presetID="22" presetClass="entr" presetSubtype="4" fill="hold" grpId="0" nodeType="with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wipe(down)">
                                      <p:cBhvr>
                                        <p:cTn id="33" dur="500"/>
                                        <p:tgtEl>
                                          <p:spTgt spid="7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wipe(up)">
                                      <p:cBhvr>
                                        <p:cTn id="38" dur="500"/>
                                        <p:tgtEl>
                                          <p:spTgt spid="73"/>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wipe(up)">
                                      <p:cBhvr>
                                        <p:cTn id="41" dur="500"/>
                                        <p:tgtEl>
                                          <p:spTgt spid="7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up)">
                                      <p:cBhvr>
                                        <p:cTn id="46" dur="500"/>
                                        <p:tgtEl>
                                          <p:spTgt spid="3"/>
                                        </p:tgtEl>
                                      </p:cBhvr>
                                    </p:animEffect>
                                  </p:childTnLst>
                                </p:cTn>
                              </p:par>
                            </p:childTnLst>
                          </p:cTn>
                        </p:par>
                        <p:par>
                          <p:cTn id="47" fill="hold">
                            <p:stCondLst>
                              <p:cond delay="500"/>
                            </p:stCondLst>
                            <p:childTnLst>
                              <p:par>
                                <p:cTn id="48" presetID="22" presetClass="entr" presetSubtype="4"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childTnLst>
                          </p:cTn>
                        </p:par>
                        <p:par>
                          <p:cTn id="51" fill="hold">
                            <p:stCondLst>
                              <p:cond delay="1000"/>
                            </p:stCondLst>
                            <p:childTnLst>
                              <p:par>
                                <p:cTn id="52" presetID="22" presetClass="entr" presetSubtype="1"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up)">
                                      <p:cBhvr>
                                        <p:cTn id="54" dur="500"/>
                                        <p:tgtEl>
                                          <p:spTgt spid="15"/>
                                        </p:tgtEl>
                                      </p:cBhvr>
                                    </p:animEffect>
                                  </p:childTnLst>
                                </p:cTn>
                              </p:par>
                            </p:childTnLst>
                          </p:cTn>
                        </p:par>
                        <p:par>
                          <p:cTn id="55" fill="hold">
                            <p:stCondLst>
                              <p:cond delay="1500"/>
                            </p:stCondLst>
                            <p:childTnLst>
                              <p:par>
                                <p:cTn id="56" presetID="22" presetClass="entr" presetSubtype="4" fill="hold"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down)">
                                      <p:cBhvr>
                                        <p:cTn id="58" dur="500"/>
                                        <p:tgtEl>
                                          <p:spTgt spid="18"/>
                                        </p:tgtEl>
                                      </p:cBhvr>
                                    </p:animEffect>
                                  </p:childTnLst>
                                </p:cTn>
                              </p:par>
                            </p:childTnLst>
                          </p:cTn>
                        </p:par>
                        <p:par>
                          <p:cTn id="59" fill="hold">
                            <p:stCondLst>
                              <p:cond delay="2000"/>
                            </p:stCondLst>
                            <p:childTnLst>
                              <p:par>
                                <p:cTn id="60" presetID="22" presetClass="entr" presetSubtype="1"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up)">
                                      <p:cBhvr>
                                        <p:cTn id="62" dur="500"/>
                                        <p:tgtEl>
                                          <p:spTgt spid="21"/>
                                        </p:tgtEl>
                                      </p:cBhvr>
                                    </p:animEffect>
                                  </p:childTnLst>
                                </p:cTn>
                              </p:par>
                            </p:childTnLst>
                          </p:cTn>
                        </p:par>
                        <p:par>
                          <p:cTn id="63" fill="hold">
                            <p:stCondLst>
                              <p:cond delay="25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500"/>
                                        <p:tgtEl>
                                          <p:spTgt spid="24"/>
                                        </p:tgtEl>
                                      </p:cBhvr>
                                    </p:animEffect>
                                  </p:childTnLst>
                                </p:cTn>
                              </p:par>
                            </p:childTnLst>
                          </p:cTn>
                        </p:par>
                        <p:par>
                          <p:cTn id="67" fill="hold">
                            <p:stCondLst>
                              <p:cond delay="3000"/>
                            </p:stCondLst>
                            <p:childTnLst>
                              <p:par>
                                <p:cTn id="68" presetID="22" presetClass="entr" presetSubtype="1" fill="hold" nodeType="after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up)">
                                      <p:cBhvr>
                                        <p:cTn id="70" dur="500"/>
                                        <p:tgtEl>
                                          <p:spTgt spid="27"/>
                                        </p:tgtEl>
                                      </p:cBhvr>
                                    </p:animEffect>
                                  </p:childTnLst>
                                </p:cTn>
                              </p:par>
                            </p:childTnLst>
                          </p:cTn>
                        </p:par>
                        <p:par>
                          <p:cTn id="71" fill="hold">
                            <p:stCondLst>
                              <p:cond delay="3500"/>
                            </p:stCondLst>
                            <p:childTnLst>
                              <p:par>
                                <p:cTn id="72" presetID="22" presetClass="entr" presetSubtype="4" fill="hold"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down)">
                                      <p:cBhvr>
                                        <p:cTn id="74" dur="500"/>
                                        <p:tgtEl>
                                          <p:spTgt spid="30"/>
                                        </p:tgtEl>
                                      </p:cBhvr>
                                    </p:animEffect>
                                  </p:childTnLst>
                                </p:cTn>
                              </p:par>
                            </p:childTnLst>
                          </p:cTn>
                        </p:par>
                        <p:par>
                          <p:cTn id="75" fill="hold">
                            <p:stCondLst>
                              <p:cond delay="4000"/>
                            </p:stCondLst>
                            <p:childTnLst>
                              <p:par>
                                <p:cTn id="76" presetID="22" presetClass="entr" presetSubtype="1" fill="hold" nodeType="after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wipe(up)">
                                      <p:cBhvr>
                                        <p:cTn id="78" dur="500"/>
                                        <p:tgtEl>
                                          <p:spTgt spid="33"/>
                                        </p:tgtEl>
                                      </p:cBhvr>
                                    </p:animEffect>
                                  </p:childTnLst>
                                </p:cTn>
                              </p:par>
                            </p:childTnLst>
                          </p:cTn>
                        </p:par>
                        <p:par>
                          <p:cTn id="79" fill="hold">
                            <p:stCondLst>
                              <p:cond delay="4500"/>
                            </p:stCondLst>
                            <p:childTnLst>
                              <p:par>
                                <p:cTn id="80" presetID="22" presetClass="entr" presetSubtype="4" fill="hold" nodeType="after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down)">
                                      <p:cBhvr>
                                        <p:cTn id="82" dur="500"/>
                                        <p:tgtEl>
                                          <p:spTgt spid="36"/>
                                        </p:tgtEl>
                                      </p:cBhvr>
                                    </p:animEffect>
                                  </p:childTnLst>
                                </p:cTn>
                              </p:par>
                            </p:childTnLst>
                          </p:cTn>
                        </p:par>
                        <p:par>
                          <p:cTn id="83" fill="hold">
                            <p:stCondLst>
                              <p:cond delay="5000"/>
                            </p:stCondLst>
                            <p:childTnLst>
                              <p:par>
                                <p:cTn id="84" presetID="22" presetClass="entr" presetSubtype="1" fill="hold" nodeType="after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wipe(up)">
                                      <p:cBhvr>
                                        <p:cTn id="86" dur="500"/>
                                        <p:tgtEl>
                                          <p:spTgt spid="39"/>
                                        </p:tgtEl>
                                      </p:cBhvr>
                                    </p:animEffect>
                                  </p:childTnLst>
                                </p:cTn>
                              </p:par>
                            </p:childTnLst>
                          </p:cTn>
                        </p:par>
                        <p:par>
                          <p:cTn id="87" fill="hold">
                            <p:stCondLst>
                              <p:cond delay="5500"/>
                            </p:stCondLst>
                            <p:childTnLst>
                              <p:par>
                                <p:cTn id="88" presetID="22" presetClass="entr" presetSubtype="4" fill="hold" nodeType="after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wipe(down)">
                                      <p:cBhvr>
                                        <p:cTn id="90" dur="500"/>
                                        <p:tgtEl>
                                          <p:spTgt spid="42"/>
                                        </p:tgtEl>
                                      </p:cBhvr>
                                    </p:animEffect>
                                  </p:childTnLst>
                                </p:cTn>
                              </p:par>
                            </p:childTnLst>
                          </p:cTn>
                        </p:par>
                        <p:par>
                          <p:cTn id="91" fill="hold">
                            <p:stCondLst>
                              <p:cond delay="6000"/>
                            </p:stCondLst>
                            <p:childTnLst>
                              <p:par>
                                <p:cTn id="92" presetID="22" presetClass="entr" presetSubtype="1" fill="hold" nodeType="after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wipe(up)">
                                      <p:cBhvr>
                                        <p:cTn id="94" dur="500"/>
                                        <p:tgtEl>
                                          <p:spTgt spid="45"/>
                                        </p:tgtEl>
                                      </p:cBhvr>
                                    </p:animEffect>
                                  </p:childTnLst>
                                </p:cTn>
                              </p:par>
                            </p:childTnLst>
                          </p:cTn>
                        </p:par>
                        <p:par>
                          <p:cTn id="95" fill="hold">
                            <p:stCondLst>
                              <p:cond delay="6500"/>
                            </p:stCondLst>
                            <p:childTnLst>
                              <p:par>
                                <p:cTn id="96" presetID="22" presetClass="entr" presetSubtype="4" fill="hold" nodeType="after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wipe(down)">
                                      <p:cBhvr>
                                        <p:cTn id="98" dur="500"/>
                                        <p:tgtEl>
                                          <p:spTgt spid="48"/>
                                        </p:tgtEl>
                                      </p:cBhvr>
                                    </p:animEffect>
                                  </p:childTnLst>
                                </p:cTn>
                              </p:par>
                            </p:childTnLst>
                          </p:cTn>
                        </p:par>
                        <p:par>
                          <p:cTn id="99" fill="hold">
                            <p:stCondLst>
                              <p:cond delay="7000"/>
                            </p:stCondLst>
                            <p:childTnLst>
                              <p:par>
                                <p:cTn id="100" presetID="22" presetClass="entr" presetSubtype="1" fill="hold" nodeType="after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wipe(up)">
                                      <p:cBhvr>
                                        <p:cTn id="102" dur="500"/>
                                        <p:tgtEl>
                                          <p:spTgt spid="51"/>
                                        </p:tgtEl>
                                      </p:cBhvr>
                                    </p:animEffect>
                                  </p:childTnLst>
                                </p:cTn>
                              </p:par>
                            </p:childTnLst>
                          </p:cTn>
                        </p:par>
                        <p:par>
                          <p:cTn id="103" fill="hold">
                            <p:stCondLst>
                              <p:cond delay="7500"/>
                            </p:stCondLst>
                            <p:childTnLst>
                              <p:par>
                                <p:cTn id="104" presetID="22" presetClass="entr" presetSubtype="4" fill="hold" nodeType="afterEffect">
                                  <p:stCondLst>
                                    <p:cond delay="0"/>
                                  </p:stCondLst>
                                  <p:childTnLst>
                                    <p:set>
                                      <p:cBhvr>
                                        <p:cTn id="105" dur="1" fill="hold">
                                          <p:stCondLst>
                                            <p:cond delay="0"/>
                                          </p:stCondLst>
                                        </p:cTn>
                                        <p:tgtEl>
                                          <p:spTgt spid="54"/>
                                        </p:tgtEl>
                                        <p:attrNameLst>
                                          <p:attrName>style.visibility</p:attrName>
                                        </p:attrNameLst>
                                      </p:cBhvr>
                                      <p:to>
                                        <p:strVal val="visible"/>
                                      </p:to>
                                    </p:set>
                                    <p:animEffect transition="in" filter="wipe(down)">
                                      <p:cBhvr>
                                        <p:cTn id="106" dur="500"/>
                                        <p:tgtEl>
                                          <p:spTgt spid="54"/>
                                        </p:tgtEl>
                                      </p:cBhvr>
                                    </p:animEffect>
                                  </p:childTnLst>
                                </p:cTn>
                              </p:par>
                            </p:childTnLst>
                          </p:cTn>
                        </p:par>
                        <p:par>
                          <p:cTn id="107" fill="hold">
                            <p:stCondLst>
                              <p:cond delay="8000"/>
                            </p:stCondLst>
                            <p:childTnLst>
                              <p:par>
                                <p:cTn id="108" presetID="22" presetClass="entr" presetSubtype="1" fill="hold" nodeType="afterEffect">
                                  <p:stCondLst>
                                    <p:cond delay="0"/>
                                  </p:stCondLst>
                                  <p:childTnLst>
                                    <p:set>
                                      <p:cBhvr>
                                        <p:cTn id="109" dur="1" fill="hold">
                                          <p:stCondLst>
                                            <p:cond delay="0"/>
                                          </p:stCondLst>
                                        </p:cTn>
                                        <p:tgtEl>
                                          <p:spTgt spid="57"/>
                                        </p:tgtEl>
                                        <p:attrNameLst>
                                          <p:attrName>style.visibility</p:attrName>
                                        </p:attrNameLst>
                                      </p:cBhvr>
                                      <p:to>
                                        <p:strVal val="visible"/>
                                      </p:to>
                                    </p:set>
                                    <p:animEffect transition="in" filter="wipe(up)">
                                      <p:cBhvr>
                                        <p:cTn id="110" dur="500"/>
                                        <p:tgtEl>
                                          <p:spTgt spid="57"/>
                                        </p:tgtEl>
                                      </p:cBhvr>
                                    </p:animEffect>
                                  </p:childTnLst>
                                </p:cTn>
                              </p:par>
                            </p:childTnLst>
                          </p:cTn>
                        </p:par>
                        <p:par>
                          <p:cTn id="111" fill="hold">
                            <p:stCondLst>
                              <p:cond delay="8500"/>
                            </p:stCondLst>
                            <p:childTnLst>
                              <p:par>
                                <p:cTn id="112" presetID="22" presetClass="entr" presetSubtype="4" fill="hold" nodeType="afterEffect">
                                  <p:stCondLst>
                                    <p:cond delay="0"/>
                                  </p:stCondLst>
                                  <p:childTnLst>
                                    <p:set>
                                      <p:cBhvr>
                                        <p:cTn id="113" dur="1" fill="hold">
                                          <p:stCondLst>
                                            <p:cond delay="0"/>
                                          </p:stCondLst>
                                        </p:cTn>
                                        <p:tgtEl>
                                          <p:spTgt spid="60"/>
                                        </p:tgtEl>
                                        <p:attrNameLst>
                                          <p:attrName>style.visibility</p:attrName>
                                        </p:attrNameLst>
                                      </p:cBhvr>
                                      <p:to>
                                        <p:strVal val="visible"/>
                                      </p:to>
                                    </p:set>
                                    <p:animEffect transition="in" filter="wipe(down)">
                                      <p:cBhvr>
                                        <p:cTn id="114" dur="500"/>
                                        <p:tgtEl>
                                          <p:spTgt spid="60"/>
                                        </p:tgtEl>
                                      </p:cBhvr>
                                    </p:animEffect>
                                  </p:childTnLst>
                                </p:cTn>
                              </p:par>
                            </p:childTnLst>
                          </p:cTn>
                        </p:par>
                        <p:par>
                          <p:cTn id="115" fill="hold">
                            <p:stCondLst>
                              <p:cond delay="9000"/>
                            </p:stCondLst>
                            <p:childTnLst>
                              <p:par>
                                <p:cTn id="116" presetID="22" presetClass="entr" presetSubtype="1" fill="hold" nodeType="afterEffect">
                                  <p:stCondLst>
                                    <p:cond delay="0"/>
                                  </p:stCondLst>
                                  <p:childTnLst>
                                    <p:set>
                                      <p:cBhvr>
                                        <p:cTn id="117" dur="1" fill="hold">
                                          <p:stCondLst>
                                            <p:cond delay="0"/>
                                          </p:stCondLst>
                                        </p:cTn>
                                        <p:tgtEl>
                                          <p:spTgt spid="63"/>
                                        </p:tgtEl>
                                        <p:attrNameLst>
                                          <p:attrName>style.visibility</p:attrName>
                                        </p:attrNameLst>
                                      </p:cBhvr>
                                      <p:to>
                                        <p:strVal val="visible"/>
                                      </p:to>
                                    </p:set>
                                    <p:animEffect transition="in" filter="wipe(up)">
                                      <p:cBhvr>
                                        <p:cTn id="118" dur="500"/>
                                        <p:tgtEl>
                                          <p:spTgt spid="63"/>
                                        </p:tgtEl>
                                      </p:cBhvr>
                                    </p:animEffect>
                                  </p:childTnLst>
                                </p:cTn>
                              </p:par>
                            </p:childTnLst>
                          </p:cTn>
                        </p:par>
                        <p:par>
                          <p:cTn id="119" fill="hold">
                            <p:stCondLst>
                              <p:cond delay="9500"/>
                            </p:stCondLst>
                            <p:childTnLst>
                              <p:par>
                                <p:cTn id="120" presetID="22" presetClass="entr" presetSubtype="4" fill="hold" nodeType="afterEffect">
                                  <p:stCondLst>
                                    <p:cond delay="0"/>
                                  </p:stCondLst>
                                  <p:childTnLst>
                                    <p:set>
                                      <p:cBhvr>
                                        <p:cTn id="121" dur="1" fill="hold">
                                          <p:stCondLst>
                                            <p:cond delay="0"/>
                                          </p:stCondLst>
                                        </p:cTn>
                                        <p:tgtEl>
                                          <p:spTgt spid="66"/>
                                        </p:tgtEl>
                                        <p:attrNameLst>
                                          <p:attrName>style.visibility</p:attrName>
                                        </p:attrNameLst>
                                      </p:cBhvr>
                                      <p:to>
                                        <p:strVal val="visible"/>
                                      </p:to>
                                    </p:set>
                                    <p:animEffect transition="in" filter="wipe(down)">
                                      <p:cBhvr>
                                        <p:cTn id="12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8" grpId="0"/>
      <p:bldP spid="69" grpId="0"/>
      <p:bldP spid="73" grpId="0"/>
      <p:bldP spid="71" grpId="0" animBg="1"/>
      <p:bldP spid="76" grpId="0" animBg="1"/>
      <p:bldP spid="72" grpId="0"/>
      <p:bldP spid="7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l="40315" r="29628"/>
          <a:stretch>
            <a:fillRect/>
          </a:stretch>
        </p:blipFill>
        <p:spPr bwMode="auto">
          <a:xfrm>
            <a:off x="2051844" y="195238"/>
            <a:ext cx="5033962" cy="61229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2932278" y="774137"/>
            <a:ext cx="4058082" cy="9235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077502" y="5272177"/>
            <a:ext cx="4058082" cy="1020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471" name="TextBox 9"/>
          <p:cNvSpPr txBox="1">
            <a:spLocks noChangeArrowheads="1"/>
          </p:cNvSpPr>
          <p:nvPr/>
        </p:nvSpPr>
        <p:spPr bwMode="auto">
          <a:xfrm>
            <a:off x="-6256" y="6579624"/>
            <a:ext cx="25469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rgbClr val="000090"/>
                </a:solidFill>
              </a:rPr>
              <a:t>f</a:t>
            </a:r>
            <a:r>
              <a:rPr lang="en-US" sz="1200" dirty="0" smtClean="0">
                <a:solidFill>
                  <a:srgbClr val="000090"/>
                </a:solidFill>
              </a:rPr>
              <a:t>rom E</a:t>
            </a:r>
            <a:r>
              <a:rPr lang="en-US" sz="1200" dirty="0">
                <a:solidFill>
                  <a:srgbClr val="000090"/>
                </a:solidFill>
              </a:rPr>
              <a:t>. </a:t>
            </a:r>
            <a:r>
              <a:rPr lang="en-US" sz="1200" dirty="0" err="1">
                <a:solidFill>
                  <a:srgbClr val="000090"/>
                </a:solidFill>
              </a:rPr>
              <a:t>Halgren</a:t>
            </a:r>
            <a:r>
              <a:rPr lang="en-US" sz="1200" dirty="0">
                <a:solidFill>
                  <a:srgbClr val="000090"/>
                </a:solidFill>
              </a:rPr>
              <a:t>  et al., 2015</a:t>
            </a:r>
          </a:p>
        </p:txBody>
      </p:sp>
      <p:sp>
        <p:nvSpPr>
          <p:cNvPr id="14" name="TextBox 13"/>
          <p:cNvSpPr txBox="1"/>
          <p:nvPr/>
        </p:nvSpPr>
        <p:spPr>
          <a:xfrm>
            <a:off x="4095749" y="1469047"/>
            <a:ext cx="1706281" cy="1015663"/>
          </a:xfrm>
          <a:prstGeom prst="rect">
            <a:avLst/>
          </a:prstGeom>
          <a:noFill/>
        </p:spPr>
        <p:txBody>
          <a:bodyPr wrap="square" rtlCol="0">
            <a:spAutoFit/>
          </a:bodyPr>
          <a:lstStyle/>
          <a:p>
            <a:pPr algn="ctr"/>
            <a:r>
              <a:rPr lang="en-US" sz="2400" b="1" dirty="0" smtClean="0">
                <a:solidFill>
                  <a:srgbClr val="FF6600"/>
                </a:solidFill>
              </a:rPr>
              <a:t>Surface</a:t>
            </a:r>
          </a:p>
          <a:p>
            <a:pPr algn="ctr"/>
            <a:r>
              <a:rPr lang="en-US" sz="3600" b="1" dirty="0" smtClean="0">
                <a:solidFill>
                  <a:srgbClr val="FF6600"/>
                </a:solidFill>
              </a:rPr>
              <a:t>P</a:t>
            </a:r>
            <a:endParaRPr lang="en-US" sz="3600" b="1" dirty="0">
              <a:solidFill>
                <a:srgbClr val="FF6600"/>
              </a:solidFill>
            </a:endParaRPr>
          </a:p>
        </p:txBody>
      </p:sp>
      <p:sp>
        <p:nvSpPr>
          <p:cNvPr id="12" name="TextBox 11"/>
          <p:cNvSpPr txBox="1"/>
          <p:nvPr/>
        </p:nvSpPr>
        <p:spPr>
          <a:xfrm>
            <a:off x="1586949" y="1510601"/>
            <a:ext cx="1706281" cy="1015663"/>
          </a:xfrm>
          <a:prstGeom prst="rect">
            <a:avLst/>
          </a:prstGeom>
          <a:noFill/>
        </p:spPr>
        <p:txBody>
          <a:bodyPr wrap="square" rtlCol="0">
            <a:spAutoFit/>
          </a:bodyPr>
          <a:lstStyle/>
          <a:p>
            <a:pPr algn="ctr"/>
            <a:r>
              <a:rPr lang="en-US" sz="2400" b="1" dirty="0" smtClean="0">
                <a:solidFill>
                  <a:srgbClr val="000090"/>
                </a:solidFill>
              </a:rPr>
              <a:t>Surface</a:t>
            </a:r>
          </a:p>
          <a:p>
            <a:pPr algn="ctr"/>
            <a:r>
              <a:rPr lang="en-US" sz="3600" b="1" dirty="0">
                <a:solidFill>
                  <a:srgbClr val="000090"/>
                </a:solidFill>
              </a:rPr>
              <a:t>N</a:t>
            </a:r>
          </a:p>
        </p:txBody>
      </p:sp>
      <p:sp>
        <p:nvSpPr>
          <p:cNvPr id="16" name="TextBox 9"/>
          <p:cNvSpPr txBox="1">
            <a:spLocks noChangeArrowheads="1"/>
          </p:cNvSpPr>
          <p:nvPr/>
        </p:nvSpPr>
        <p:spPr bwMode="auto">
          <a:xfrm>
            <a:off x="5093186" y="5746051"/>
            <a:ext cx="156326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300" dirty="0" smtClean="0"/>
              <a:t>T. Elbert, ~1990</a:t>
            </a:r>
            <a:endParaRPr lang="en-US" sz="1300" dirty="0"/>
          </a:p>
        </p:txBody>
      </p:sp>
      <p:sp>
        <p:nvSpPr>
          <p:cNvPr id="9" name="Text Box 25"/>
          <p:cNvSpPr txBox="1">
            <a:spLocks noChangeArrowheads="1"/>
          </p:cNvSpPr>
          <p:nvPr/>
        </p:nvSpPr>
        <p:spPr bwMode="auto">
          <a:xfrm>
            <a:off x="7433931" y="6539277"/>
            <a:ext cx="1676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125000"/>
              </a:lnSpc>
              <a:spcBef>
                <a:spcPct val="25000"/>
              </a:spcBef>
            </a:pPr>
            <a:r>
              <a:rPr lang="en-US" sz="1200" dirty="0" smtClean="0">
                <a:solidFill>
                  <a:srgbClr val="000090"/>
                </a:solidFill>
                <a:latin typeface="Calibri" charset="0"/>
              </a:rPr>
              <a:t>S. Makeig, 2015</a:t>
            </a:r>
            <a:endParaRPr lang="en-US" sz="1200" dirty="0">
              <a:solidFill>
                <a:srgbClr val="000090"/>
              </a:solidFill>
              <a:latin typeface="Calibri" charset="0"/>
            </a:endParaRPr>
          </a:p>
        </p:txBody>
      </p:sp>
    </p:spTree>
    <p:extLst>
      <p:ext uri="{BB962C8B-B14F-4D97-AF65-F5344CB8AC3E}">
        <p14:creationId xmlns:p14="http://schemas.microsoft.com/office/powerpoint/2010/main" val="13292673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P spid="14" grpId="0"/>
      <p:bldP spid="12"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031563" y="768988"/>
            <a:ext cx="4058082" cy="9235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188377" y="5272177"/>
            <a:ext cx="4058082" cy="1020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471" name="TextBox 9"/>
          <p:cNvSpPr txBox="1">
            <a:spLocks noChangeArrowheads="1"/>
          </p:cNvSpPr>
          <p:nvPr/>
        </p:nvSpPr>
        <p:spPr bwMode="auto">
          <a:xfrm>
            <a:off x="0" y="6542088"/>
            <a:ext cx="252744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00" dirty="0"/>
              <a:t>f</a:t>
            </a:r>
            <a:r>
              <a:rPr lang="en-US" sz="1300" dirty="0" smtClean="0"/>
              <a:t>rom E</a:t>
            </a:r>
            <a:r>
              <a:rPr lang="en-US" sz="1300" dirty="0"/>
              <a:t>. </a:t>
            </a:r>
            <a:r>
              <a:rPr lang="en-US" sz="1300" dirty="0" err="1"/>
              <a:t>Halgren</a:t>
            </a:r>
            <a:r>
              <a:rPr lang="en-US" sz="1300" dirty="0"/>
              <a:t>  et al., 2015</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l="70461"/>
          <a:stretch>
            <a:fillRect/>
          </a:stretch>
        </p:blipFill>
        <p:spPr bwMode="auto">
          <a:xfrm>
            <a:off x="2098456" y="426724"/>
            <a:ext cx="4953000" cy="612933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6021" y="1371003"/>
            <a:ext cx="1706281" cy="1015663"/>
          </a:xfrm>
          <a:prstGeom prst="rect">
            <a:avLst/>
          </a:prstGeom>
          <a:noFill/>
        </p:spPr>
        <p:txBody>
          <a:bodyPr wrap="square" rtlCol="0">
            <a:spAutoFit/>
          </a:bodyPr>
          <a:lstStyle/>
          <a:p>
            <a:pPr algn="ctr"/>
            <a:r>
              <a:rPr lang="en-US" sz="2400" b="1" dirty="0" smtClean="0">
                <a:solidFill>
                  <a:srgbClr val="000090"/>
                </a:solidFill>
              </a:rPr>
              <a:t>Surface</a:t>
            </a:r>
          </a:p>
          <a:p>
            <a:pPr algn="ctr"/>
            <a:r>
              <a:rPr lang="en-US" sz="3600" b="1" dirty="0">
                <a:solidFill>
                  <a:srgbClr val="000090"/>
                </a:solidFill>
              </a:rPr>
              <a:t>N</a:t>
            </a:r>
          </a:p>
        </p:txBody>
      </p:sp>
      <p:sp>
        <p:nvSpPr>
          <p:cNvPr id="10" name="TextBox 9"/>
          <p:cNvSpPr txBox="1"/>
          <p:nvPr/>
        </p:nvSpPr>
        <p:spPr>
          <a:xfrm>
            <a:off x="5566427" y="1371003"/>
            <a:ext cx="1706281" cy="1015663"/>
          </a:xfrm>
          <a:prstGeom prst="rect">
            <a:avLst/>
          </a:prstGeom>
          <a:noFill/>
        </p:spPr>
        <p:txBody>
          <a:bodyPr wrap="square" rtlCol="0">
            <a:spAutoFit/>
          </a:bodyPr>
          <a:lstStyle/>
          <a:p>
            <a:pPr algn="ctr"/>
            <a:r>
              <a:rPr lang="en-US" sz="2400" b="1" dirty="0" smtClean="0">
                <a:solidFill>
                  <a:srgbClr val="FF6600"/>
                </a:solidFill>
              </a:rPr>
              <a:t>Surface</a:t>
            </a:r>
          </a:p>
          <a:p>
            <a:pPr algn="ctr"/>
            <a:r>
              <a:rPr lang="en-US" sz="3600" b="1" dirty="0" smtClean="0">
                <a:solidFill>
                  <a:srgbClr val="FF6600"/>
                </a:solidFill>
              </a:rPr>
              <a:t>P</a:t>
            </a:r>
            <a:endParaRPr lang="en-US" sz="3600" b="1" dirty="0">
              <a:solidFill>
                <a:srgbClr val="FF6600"/>
              </a:solidFill>
            </a:endParaRPr>
          </a:p>
        </p:txBody>
      </p:sp>
      <p:sp>
        <p:nvSpPr>
          <p:cNvPr id="13" name="Oval 11"/>
          <p:cNvSpPr>
            <a:spLocks noChangeArrowheads="1"/>
          </p:cNvSpPr>
          <p:nvPr/>
        </p:nvSpPr>
        <p:spPr bwMode="auto">
          <a:xfrm>
            <a:off x="1755243" y="4599989"/>
            <a:ext cx="1676400" cy="428464"/>
          </a:xfrm>
          <a:prstGeom prst="ellipse">
            <a:avLst/>
          </a:prstGeom>
          <a:noFill/>
          <a:ln w="57150">
            <a:solidFill>
              <a:srgbClr val="00009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7" name="Oval 11"/>
          <p:cNvSpPr>
            <a:spLocks noChangeArrowheads="1"/>
          </p:cNvSpPr>
          <p:nvPr/>
        </p:nvSpPr>
        <p:spPr bwMode="auto">
          <a:xfrm>
            <a:off x="6018125" y="4548677"/>
            <a:ext cx="1478817" cy="576462"/>
          </a:xfrm>
          <a:prstGeom prst="ellipse">
            <a:avLst/>
          </a:prstGeom>
          <a:noFill/>
          <a:ln w="5715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8" name="TextBox 9"/>
          <p:cNvSpPr txBox="1">
            <a:spLocks noChangeArrowheads="1"/>
          </p:cNvSpPr>
          <p:nvPr/>
        </p:nvSpPr>
        <p:spPr bwMode="auto">
          <a:xfrm>
            <a:off x="6744023" y="6541800"/>
            <a:ext cx="239997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300" dirty="0" smtClean="0"/>
              <a:t>Cf. T</a:t>
            </a:r>
            <a:r>
              <a:rPr lang="en-US" sz="1300" dirty="0" smtClean="0"/>
              <a:t>. Elbert, ~1990</a:t>
            </a:r>
            <a:endParaRPr lang="en-US" sz="1300" dirty="0"/>
          </a:p>
        </p:txBody>
      </p:sp>
    </p:spTree>
    <p:extLst>
      <p:ext uri="{BB962C8B-B14F-4D97-AF65-F5344CB8AC3E}">
        <p14:creationId xmlns:p14="http://schemas.microsoft.com/office/powerpoint/2010/main" val="1391271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2/3*#ppt_w"/>
                                          </p:val>
                                        </p:tav>
                                        <p:tav tm="100000">
                                          <p:val>
                                            <p:strVal val="#ppt_w"/>
                                          </p:val>
                                        </p:tav>
                                      </p:tavLst>
                                    </p:anim>
                                    <p:anim calcmode="lin" valueType="num">
                                      <p:cBhvr>
                                        <p:cTn id="8" dur="500" fill="hold"/>
                                        <p:tgtEl>
                                          <p:spTgt spid="6"/>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par>
                          <p:cTn id="14" fill="hold">
                            <p:stCondLst>
                              <p:cond delay="500"/>
                            </p:stCondLst>
                            <p:childTnLst>
                              <p:par>
                                <p:cTn id="15" presetID="23" presetClass="entr" presetSubtype="272"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strVal val="2/3*#ppt_w"/>
                                          </p:val>
                                        </p:tav>
                                        <p:tav tm="100000">
                                          <p:val>
                                            <p:strVal val="#ppt_w"/>
                                          </p:val>
                                        </p:tav>
                                      </p:tavLst>
                                    </p:anim>
                                    <p:anim calcmode="lin" valueType="num">
                                      <p:cBhvr>
                                        <p:cTn id="18" dur="500" fill="hold"/>
                                        <p:tgtEl>
                                          <p:spTgt spid="13"/>
                                        </p:tgtEl>
                                        <p:attrNameLst>
                                          <p:attrName>ppt_h</p:attrName>
                                        </p:attrNameLst>
                                      </p:cBhvr>
                                      <p:tavLst>
                                        <p:tav tm="0">
                                          <p:val>
                                            <p:strVal val="2/3*#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500"/>
                            </p:stCondLst>
                            <p:childTnLst>
                              <p:par>
                                <p:cTn id="25" presetID="23" presetClass="entr" presetSubtype="272"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strVal val="2/3*#ppt_w"/>
                                          </p:val>
                                        </p:tav>
                                        <p:tav tm="100000">
                                          <p:val>
                                            <p:strVal val="#ppt_w"/>
                                          </p:val>
                                        </p:tav>
                                      </p:tavLst>
                                    </p:anim>
                                    <p:anim calcmode="lin" valueType="num">
                                      <p:cBhvr>
                                        <p:cTn id="28" dur="500" fill="hold"/>
                                        <p:tgtEl>
                                          <p:spTgt spid="17"/>
                                        </p:tgtEl>
                                        <p:attrNameLst>
                                          <p:attrName>ppt_h</p:attrName>
                                        </p:attrNameLst>
                                      </p:cBhvr>
                                      <p:tavLst>
                                        <p:tav tm="0">
                                          <p:val>
                                            <p:strVal val="2/3*#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animBg="1"/>
      <p:bldP spid="17"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Freeform 2"/>
          <p:cNvSpPr>
            <a:spLocks/>
          </p:cNvSpPr>
          <p:nvPr/>
        </p:nvSpPr>
        <p:spPr bwMode="auto">
          <a:xfrm>
            <a:off x="2209800" y="469900"/>
            <a:ext cx="5054600" cy="1139825"/>
          </a:xfrm>
          <a:custGeom>
            <a:avLst/>
            <a:gdLst>
              <a:gd name="T0" fmla="*/ 0 w 3184"/>
              <a:gd name="T1" fmla="*/ 2147483647 h 718"/>
              <a:gd name="T2" fmla="*/ 2147483647 w 3184"/>
              <a:gd name="T3" fmla="*/ 2147483647 h 718"/>
              <a:gd name="T4" fmla="*/ 2147483647 w 3184"/>
              <a:gd name="T5" fmla="*/ 2147483647 h 718"/>
              <a:gd name="T6" fmla="*/ 2147483647 w 3184"/>
              <a:gd name="T7" fmla="*/ 2147483647 h 718"/>
              <a:gd name="T8" fmla="*/ 2147483647 w 3184"/>
              <a:gd name="T9" fmla="*/ 2147483647 h 718"/>
              <a:gd name="T10" fmla="*/ 2147483647 w 3184"/>
              <a:gd name="T11" fmla="*/ 2147483647 h 718"/>
              <a:gd name="T12" fmla="*/ 2147483647 w 3184"/>
              <a:gd name="T13" fmla="*/ 2147483647 h 718"/>
              <a:gd name="T14" fmla="*/ 2147483647 w 3184"/>
              <a:gd name="T15" fmla="*/ 2147483647 h 718"/>
              <a:gd name="T16" fmla="*/ 2147483647 w 3184"/>
              <a:gd name="T17" fmla="*/ 2147483647 h 7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84"/>
              <a:gd name="T28" fmla="*/ 0 h 718"/>
              <a:gd name="T29" fmla="*/ 3184 w 3184"/>
              <a:gd name="T30" fmla="*/ 718 h 7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84" h="718">
                <a:moveTo>
                  <a:pt x="0" y="712"/>
                </a:moveTo>
                <a:cubicBezTo>
                  <a:pt x="57" y="663"/>
                  <a:pt x="212" y="510"/>
                  <a:pt x="344" y="418"/>
                </a:cubicBezTo>
                <a:cubicBezTo>
                  <a:pt x="476" y="326"/>
                  <a:pt x="640" y="221"/>
                  <a:pt x="790" y="158"/>
                </a:cubicBezTo>
                <a:cubicBezTo>
                  <a:pt x="940" y="95"/>
                  <a:pt x="1055" y="64"/>
                  <a:pt x="1248" y="40"/>
                </a:cubicBezTo>
                <a:cubicBezTo>
                  <a:pt x="1441" y="16"/>
                  <a:pt x="1756" y="0"/>
                  <a:pt x="1950" y="12"/>
                </a:cubicBezTo>
                <a:cubicBezTo>
                  <a:pt x="2144" y="24"/>
                  <a:pt x="2274" y="63"/>
                  <a:pt x="2413" y="110"/>
                </a:cubicBezTo>
                <a:cubicBezTo>
                  <a:pt x="2552" y="157"/>
                  <a:pt x="2684" y="228"/>
                  <a:pt x="2786" y="296"/>
                </a:cubicBezTo>
                <a:cubicBezTo>
                  <a:pt x="2888" y="364"/>
                  <a:pt x="2958" y="450"/>
                  <a:pt x="3024" y="520"/>
                </a:cubicBezTo>
                <a:cubicBezTo>
                  <a:pt x="3090" y="590"/>
                  <a:pt x="3151" y="677"/>
                  <a:pt x="3184" y="7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30" name="Freeform 3"/>
          <p:cNvSpPr>
            <a:spLocks/>
          </p:cNvSpPr>
          <p:nvPr/>
        </p:nvSpPr>
        <p:spPr bwMode="auto">
          <a:xfrm>
            <a:off x="2209800" y="622300"/>
            <a:ext cx="5054600" cy="1139825"/>
          </a:xfrm>
          <a:custGeom>
            <a:avLst/>
            <a:gdLst>
              <a:gd name="T0" fmla="*/ 0 w 3184"/>
              <a:gd name="T1" fmla="*/ 2147483647 h 718"/>
              <a:gd name="T2" fmla="*/ 2147483647 w 3184"/>
              <a:gd name="T3" fmla="*/ 2147483647 h 718"/>
              <a:gd name="T4" fmla="*/ 2147483647 w 3184"/>
              <a:gd name="T5" fmla="*/ 2147483647 h 718"/>
              <a:gd name="T6" fmla="*/ 2147483647 w 3184"/>
              <a:gd name="T7" fmla="*/ 2147483647 h 718"/>
              <a:gd name="T8" fmla="*/ 2147483647 w 3184"/>
              <a:gd name="T9" fmla="*/ 2147483647 h 718"/>
              <a:gd name="T10" fmla="*/ 2147483647 w 3184"/>
              <a:gd name="T11" fmla="*/ 2147483647 h 718"/>
              <a:gd name="T12" fmla="*/ 2147483647 w 3184"/>
              <a:gd name="T13" fmla="*/ 2147483647 h 718"/>
              <a:gd name="T14" fmla="*/ 2147483647 w 3184"/>
              <a:gd name="T15" fmla="*/ 2147483647 h 718"/>
              <a:gd name="T16" fmla="*/ 2147483647 w 3184"/>
              <a:gd name="T17" fmla="*/ 2147483647 h 7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84"/>
              <a:gd name="T28" fmla="*/ 0 h 718"/>
              <a:gd name="T29" fmla="*/ 3184 w 3184"/>
              <a:gd name="T30" fmla="*/ 718 h 7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84" h="718">
                <a:moveTo>
                  <a:pt x="0" y="712"/>
                </a:moveTo>
                <a:cubicBezTo>
                  <a:pt x="57" y="663"/>
                  <a:pt x="212" y="510"/>
                  <a:pt x="344" y="418"/>
                </a:cubicBezTo>
                <a:cubicBezTo>
                  <a:pt x="476" y="326"/>
                  <a:pt x="640" y="221"/>
                  <a:pt x="790" y="158"/>
                </a:cubicBezTo>
                <a:cubicBezTo>
                  <a:pt x="940" y="95"/>
                  <a:pt x="1055" y="64"/>
                  <a:pt x="1248" y="40"/>
                </a:cubicBezTo>
                <a:cubicBezTo>
                  <a:pt x="1441" y="16"/>
                  <a:pt x="1756" y="0"/>
                  <a:pt x="1950" y="12"/>
                </a:cubicBezTo>
                <a:cubicBezTo>
                  <a:pt x="2144" y="24"/>
                  <a:pt x="2274" y="63"/>
                  <a:pt x="2413" y="110"/>
                </a:cubicBezTo>
                <a:cubicBezTo>
                  <a:pt x="2552" y="157"/>
                  <a:pt x="2684" y="228"/>
                  <a:pt x="2786" y="296"/>
                </a:cubicBezTo>
                <a:cubicBezTo>
                  <a:pt x="2888" y="364"/>
                  <a:pt x="2958" y="450"/>
                  <a:pt x="3024" y="520"/>
                </a:cubicBezTo>
                <a:cubicBezTo>
                  <a:pt x="3090" y="590"/>
                  <a:pt x="3151" y="677"/>
                  <a:pt x="3184" y="7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31" name="Freeform 4"/>
          <p:cNvSpPr>
            <a:spLocks/>
          </p:cNvSpPr>
          <p:nvPr/>
        </p:nvSpPr>
        <p:spPr bwMode="auto">
          <a:xfrm>
            <a:off x="2743200" y="1282700"/>
            <a:ext cx="3924300" cy="1308100"/>
          </a:xfrm>
          <a:custGeom>
            <a:avLst/>
            <a:gdLst>
              <a:gd name="T0" fmla="*/ 2147483647 w 2472"/>
              <a:gd name="T1" fmla="*/ 2147483647 h 824"/>
              <a:gd name="T2" fmla="*/ 0 w 2472"/>
              <a:gd name="T3" fmla="*/ 2147483647 h 824"/>
              <a:gd name="T4" fmla="*/ 2147483647 w 2472"/>
              <a:gd name="T5" fmla="*/ 2147483647 h 824"/>
              <a:gd name="T6" fmla="*/ 2147483647 w 2472"/>
              <a:gd name="T7" fmla="*/ 2147483647 h 824"/>
              <a:gd name="T8" fmla="*/ 2147483647 w 2472"/>
              <a:gd name="T9" fmla="*/ 2147483647 h 824"/>
              <a:gd name="T10" fmla="*/ 2147483647 w 2472"/>
              <a:gd name="T11" fmla="*/ 2147483647 h 824"/>
              <a:gd name="T12" fmla="*/ 2147483647 w 2472"/>
              <a:gd name="T13" fmla="*/ 2147483647 h 824"/>
              <a:gd name="T14" fmla="*/ 2147483647 w 2472"/>
              <a:gd name="T15" fmla="*/ 2147483647 h 824"/>
              <a:gd name="T16" fmla="*/ 2147483647 w 2472"/>
              <a:gd name="T17" fmla="*/ 2147483647 h 824"/>
              <a:gd name="T18" fmla="*/ 2147483647 w 2472"/>
              <a:gd name="T19" fmla="*/ 2147483647 h 824"/>
              <a:gd name="T20" fmla="*/ 2147483647 w 2472"/>
              <a:gd name="T21" fmla="*/ 2147483647 h 824"/>
              <a:gd name="T22" fmla="*/ 2147483647 w 2472"/>
              <a:gd name="T23" fmla="*/ 2147483647 h 824"/>
              <a:gd name="T24" fmla="*/ 2147483647 w 2472"/>
              <a:gd name="T25" fmla="*/ 2147483647 h 824"/>
              <a:gd name="T26" fmla="*/ 2147483647 w 2472"/>
              <a:gd name="T27" fmla="*/ 2147483647 h 824"/>
              <a:gd name="T28" fmla="*/ 2147483647 w 2472"/>
              <a:gd name="T29" fmla="*/ 2147483647 h 824"/>
              <a:gd name="T30" fmla="*/ 2147483647 w 2472"/>
              <a:gd name="T31" fmla="*/ 2147483647 h 824"/>
              <a:gd name="T32" fmla="*/ 2147483647 w 2472"/>
              <a:gd name="T33" fmla="*/ 2147483647 h 824"/>
              <a:gd name="T34" fmla="*/ 2147483647 w 2472"/>
              <a:gd name="T35" fmla="*/ 2147483647 h 824"/>
              <a:gd name="T36" fmla="*/ 2147483647 w 2472"/>
              <a:gd name="T37" fmla="*/ 2147483647 h 824"/>
              <a:gd name="T38" fmla="*/ 2147483647 w 2472"/>
              <a:gd name="T39" fmla="*/ 2147483647 h 8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72"/>
              <a:gd name="T61" fmla="*/ 0 h 824"/>
              <a:gd name="T62" fmla="*/ 2472 w 2472"/>
              <a:gd name="T63" fmla="*/ 824 h 8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72" h="824">
                <a:moveTo>
                  <a:pt x="48" y="728"/>
                </a:moveTo>
                <a:cubicBezTo>
                  <a:pt x="24" y="684"/>
                  <a:pt x="0" y="640"/>
                  <a:pt x="0" y="584"/>
                </a:cubicBezTo>
                <a:cubicBezTo>
                  <a:pt x="0" y="528"/>
                  <a:pt x="24" y="456"/>
                  <a:pt x="48" y="392"/>
                </a:cubicBezTo>
                <a:cubicBezTo>
                  <a:pt x="72" y="328"/>
                  <a:pt x="103" y="249"/>
                  <a:pt x="144" y="200"/>
                </a:cubicBezTo>
                <a:cubicBezTo>
                  <a:pt x="185" y="151"/>
                  <a:pt x="235" y="126"/>
                  <a:pt x="292" y="101"/>
                </a:cubicBezTo>
                <a:cubicBezTo>
                  <a:pt x="349" y="76"/>
                  <a:pt x="415" y="63"/>
                  <a:pt x="487" y="52"/>
                </a:cubicBezTo>
                <a:cubicBezTo>
                  <a:pt x="559" y="41"/>
                  <a:pt x="644" y="32"/>
                  <a:pt x="722" y="36"/>
                </a:cubicBezTo>
                <a:cubicBezTo>
                  <a:pt x="800" y="40"/>
                  <a:pt x="893" y="49"/>
                  <a:pt x="957" y="76"/>
                </a:cubicBezTo>
                <a:cubicBezTo>
                  <a:pt x="1021" y="103"/>
                  <a:pt x="1074" y="161"/>
                  <a:pt x="1104" y="200"/>
                </a:cubicBezTo>
                <a:cubicBezTo>
                  <a:pt x="1134" y="239"/>
                  <a:pt x="1128" y="248"/>
                  <a:pt x="1136" y="312"/>
                </a:cubicBezTo>
                <a:cubicBezTo>
                  <a:pt x="1144" y="376"/>
                  <a:pt x="1149" y="515"/>
                  <a:pt x="1152" y="584"/>
                </a:cubicBezTo>
                <a:cubicBezTo>
                  <a:pt x="1155" y="653"/>
                  <a:pt x="1147" y="730"/>
                  <a:pt x="1152" y="728"/>
                </a:cubicBezTo>
                <a:cubicBezTo>
                  <a:pt x="1157" y="726"/>
                  <a:pt x="1173" y="639"/>
                  <a:pt x="1184" y="571"/>
                </a:cubicBezTo>
                <a:cubicBezTo>
                  <a:pt x="1195" y="503"/>
                  <a:pt x="1182" y="398"/>
                  <a:pt x="1217" y="320"/>
                </a:cubicBezTo>
                <a:cubicBezTo>
                  <a:pt x="1252" y="242"/>
                  <a:pt x="1323" y="156"/>
                  <a:pt x="1392" y="104"/>
                </a:cubicBezTo>
                <a:cubicBezTo>
                  <a:pt x="1461" y="52"/>
                  <a:pt x="1536" y="16"/>
                  <a:pt x="1632" y="8"/>
                </a:cubicBezTo>
                <a:cubicBezTo>
                  <a:pt x="1728" y="0"/>
                  <a:pt x="1856" y="24"/>
                  <a:pt x="1968" y="56"/>
                </a:cubicBezTo>
                <a:cubicBezTo>
                  <a:pt x="2080" y="88"/>
                  <a:pt x="2224" y="120"/>
                  <a:pt x="2304" y="200"/>
                </a:cubicBezTo>
                <a:cubicBezTo>
                  <a:pt x="2384" y="280"/>
                  <a:pt x="2424" y="432"/>
                  <a:pt x="2448" y="536"/>
                </a:cubicBezTo>
                <a:cubicBezTo>
                  <a:pt x="2472" y="640"/>
                  <a:pt x="2448" y="776"/>
                  <a:pt x="2448" y="82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32" name="Freeform 5"/>
          <p:cNvSpPr>
            <a:spLocks noChangeAspect="1"/>
          </p:cNvSpPr>
          <p:nvPr/>
        </p:nvSpPr>
        <p:spPr bwMode="auto">
          <a:xfrm>
            <a:off x="4013200" y="336550"/>
            <a:ext cx="406400" cy="206375"/>
          </a:xfrm>
          <a:custGeom>
            <a:avLst/>
            <a:gdLst>
              <a:gd name="T0" fmla="*/ 2147483647 w 256"/>
              <a:gd name="T1" fmla="*/ 2147483647 h 130"/>
              <a:gd name="T2" fmla="*/ 2147483647 w 256"/>
              <a:gd name="T3" fmla="*/ 2147483647 h 130"/>
              <a:gd name="T4" fmla="*/ 2147483647 w 256"/>
              <a:gd name="T5" fmla="*/ 2147483647 h 130"/>
              <a:gd name="T6" fmla="*/ 2147483647 w 256"/>
              <a:gd name="T7" fmla="*/ 2147483647 h 130"/>
              <a:gd name="T8" fmla="*/ 2147483647 w 256"/>
              <a:gd name="T9" fmla="*/ 2147483647 h 130"/>
              <a:gd name="T10" fmla="*/ 2147483647 w 256"/>
              <a:gd name="T11" fmla="*/ 2147483647 h 130"/>
              <a:gd name="T12" fmla="*/ 2147483647 w 256"/>
              <a:gd name="T13" fmla="*/ 2147483647 h 130"/>
              <a:gd name="T14" fmla="*/ 2147483647 w 256"/>
              <a:gd name="T15" fmla="*/ 2147483647 h 130"/>
              <a:gd name="T16" fmla="*/ 2147483647 w 256"/>
              <a:gd name="T17" fmla="*/ 2147483647 h 130"/>
              <a:gd name="T18" fmla="*/ 2147483647 w 256"/>
              <a:gd name="T19" fmla="*/ 2147483647 h 130"/>
              <a:gd name="T20" fmla="*/ 2147483647 w 256"/>
              <a:gd name="T21" fmla="*/ 2147483647 h 130"/>
              <a:gd name="T22" fmla="*/ 0 w 256"/>
              <a:gd name="T23" fmla="*/ 2147483647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6"/>
              <a:gd name="T37" fmla="*/ 0 h 130"/>
              <a:gd name="T38" fmla="*/ 256 w 256"/>
              <a:gd name="T39" fmla="*/ 130 h 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6" h="130">
                <a:moveTo>
                  <a:pt x="20" y="124"/>
                </a:moveTo>
                <a:cubicBezTo>
                  <a:pt x="20" y="114"/>
                  <a:pt x="14" y="80"/>
                  <a:pt x="20" y="64"/>
                </a:cubicBezTo>
                <a:cubicBezTo>
                  <a:pt x="26" y="48"/>
                  <a:pt x="43" y="38"/>
                  <a:pt x="57" y="27"/>
                </a:cubicBezTo>
                <a:cubicBezTo>
                  <a:pt x="72" y="17"/>
                  <a:pt x="85" y="5"/>
                  <a:pt x="104" y="3"/>
                </a:cubicBezTo>
                <a:cubicBezTo>
                  <a:pt x="123" y="0"/>
                  <a:pt x="153" y="4"/>
                  <a:pt x="173" y="11"/>
                </a:cubicBezTo>
                <a:cubicBezTo>
                  <a:pt x="192" y="18"/>
                  <a:pt x="209" y="30"/>
                  <a:pt x="222" y="44"/>
                </a:cubicBezTo>
                <a:cubicBezTo>
                  <a:pt x="236" y="58"/>
                  <a:pt x="256" y="84"/>
                  <a:pt x="255" y="93"/>
                </a:cubicBezTo>
                <a:cubicBezTo>
                  <a:pt x="255" y="102"/>
                  <a:pt x="234" y="97"/>
                  <a:pt x="218" y="97"/>
                </a:cubicBezTo>
                <a:cubicBezTo>
                  <a:pt x="202" y="97"/>
                  <a:pt x="178" y="94"/>
                  <a:pt x="160" y="94"/>
                </a:cubicBezTo>
                <a:cubicBezTo>
                  <a:pt x="142" y="94"/>
                  <a:pt x="125" y="97"/>
                  <a:pt x="108" y="100"/>
                </a:cubicBezTo>
                <a:cubicBezTo>
                  <a:pt x="91" y="103"/>
                  <a:pt x="75" y="105"/>
                  <a:pt x="57" y="110"/>
                </a:cubicBezTo>
                <a:cubicBezTo>
                  <a:pt x="39" y="115"/>
                  <a:pt x="12" y="126"/>
                  <a:pt x="0" y="130"/>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33" name="Freeform 6"/>
          <p:cNvSpPr>
            <a:spLocks noChangeAspect="1"/>
          </p:cNvSpPr>
          <p:nvPr/>
        </p:nvSpPr>
        <p:spPr bwMode="auto">
          <a:xfrm>
            <a:off x="3284538" y="1235075"/>
            <a:ext cx="304800" cy="155575"/>
          </a:xfrm>
          <a:custGeom>
            <a:avLst/>
            <a:gdLst>
              <a:gd name="T0" fmla="*/ 2147483647 w 248"/>
              <a:gd name="T1" fmla="*/ 2147483647 h 126"/>
              <a:gd name="T2" fmla="*/ 2147483647 w 248"/>
              <a:gd name="T3" fmla="*/ 2147483647 h 126"/>
              <a:gd name="T4" fmla="*/ 2147483647 w 248"/>
              <a:gd name="T5" fmla="*/ 2147483647 h 126"/>
              <a:gd name="T6" fmla="*/ 2147483647 w 248"/>
              <a:gd name="T7" fmla="*/ 2147483647 h 126"/>
              <a:gd name="T8" fmla="*/ 2147483647 w 248"/>
              <a:gd name="T9" fmla="*/ 2147483647 h 126"/>
              <a:gd name="T10" fmla="*/ 2147483647 w 248"/>
              <a:gd name="T11" fmla="*/ 2147483647 h 126"/>
              <a:gd name="T12" fmla="*/ 2147483647 w 248"/>
              <a:gd name="T13" fmla="*/ 2147483647 h 126"/>
              <a:gd name="T14" fmla="*/ 2147483647 w 248"/>
              <a:gd name="T15" fmla="*/ 2147483647 h 126"/>
              <a:gd name="T16" fmla="*/ 2147483647 w 248"/>
              <a:gd name="T17" fmla="*/ 2147483647 h 126"/>
              <a:gd name="T18" fmla="*/ 2147483647 w 248"/>
              <a:gd name="T19" fmla="*/ 2147483647 h 126"/>
              <a:gd name="T20" fmla="*/ 2147483647 w 248"/>
              <a:gd name="T21" fmla="*/ 2147483647 h 126"/>
              <a:gd name="T22" fmla="*/ 0 w 248"/>
              <a:gd name="T23" fmla="*/ 2147483647 h 1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8"/>
              <a:gd name="T37" fmla="*/ 0 h 126"/>
              <a:gd name="T38" fmla="*/ 248 w 248"/>
              <a:gd name="T39" fmla="*/ 126 h 1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8" h="126">
                <a:moveTo>
                  <a:pt x="6" y="124"/>
                </a:moveTo>
                <a:cubicBezTo>
                  <a:pt x="7" y="114"/>
                  <a:pt x="5" y="80"/>
                  <a:pt x="12" y="64"/>
                </a:cubicBezTo>
                <a:cubicBezTo>
                  <a:pt x="19" y="48"/>
                  <a:pt x="35" y="38"/>
                  <a:pt x="49" y="27"/>
                </a:cubicBezTo>
                <a:cubicBezTo>
                  <a:pt x="64" y="17"/>
                  <a:pt x="77" y="5"/>
                  <a:pt x="96" y="3"/>
                </a:cubicBezTo>
                <a:cubicBezTo>
                  <a:pt x="115" y="0"/>
                  <a:pt x="145" y="4"/>
                  <a:pt x="165" y="11"/>
                </a:cubicBezTo>
                <a:cubicBezTo>
                  <a:pt x="184" y="18"/>
                  <a:pt x="201" y="30"/>
                  <a:pt x="214" y="44"/>
                </a:cubicBezTo>
                <a:cubicBezTo>
                  <a:pt x="228" y="58"/>
                  <a:pt x="248" y="84"/>
                  <a:pt x="247" y="93"/>
                </a:cubicBezTo>
                <a:cubicBezTo>
                  <a:pt x="247" y="102"/>
                  <a:pt x="226" y="98"/>
                  <a:pt x="210" y="97"/>
                </a:cubicBezTo>
                <a:cubicBezTo>
                  <a:pt x="194" y="96"/>
                  <a:pt x="170" y="87"/>
                  <a:pt x="151" y="86"/>
                </a:cubicBezTo>
                <a:cubicBezTo>
                  <a:pt x="133" y="86"/>
                  <a:pt x="116" y="89"/>
                  <a:pt x="99" y="93"/>
                </a:cubicBezTo>
                <a:cubicBezTo>
                  <a:pt x="82" y="97"/>
                  <a:pt x="66" y="104"/>
                  <a:pt x="49" y="110"/>
                </a:cubicBezTo>
                <a:cubicBezTo>
                  <a:pt x="33" y="115"/>
                  <a:pt x="16" y="121"/>
                  <a:pt x="0" y="126"/>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34" name="Line 7"/>
          <p:cNvSpPr>
            <a:spLocks noChangeShapeType="1"/>
          </p:cNvSpPr>
          <p:nvPr/>
        </p:nvSpPr>
        <p:spPr bwMode="auto">
          <a:xfrm rot="-4289238">
            <a:off x="2534444" y="1966119"/>
            <a:ext cx="128587" cy="3143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35" name="Freeform 8"/>
          <p:cNvSpPr>
            <a:spLocks/>
          </p:cNvSpPr>
          <p:nvPr/>
        </p:nvSpPr>
        <p:spPr bwMode="auto">
          <a:xfrm>
            <a:off x="3384550" y="3582988"/>
            <a:ext cx="1187450" cy="3198812"/>
          </a:xfrm>
          <a:custGeom>
            <a:avLst/>
            <a:gdLst>
              <a:gd name="T0" fmla="*/ 2147483647 w 748"/>
              <a:gd name="T1" fmla="*/ 2147483647 h 2015"/>
              <a:gd name="T2" fmla="*/ 2147483647 w 748"/>
              <a:gd name="T3" fmla="*/ 2147483647 h 2015"/>
              <a:gd name="T4" fmla="*/ 2147483647 w 748"/>
              <a:gd name="T5" fmla="*/ 2147483647 h 2015"/>
              <a:gd name="T6" fmla="*/ 2147483647 w 748"/>
              <a:gd name="T7" fmla="*/ 2147483647 h 2015"/>
              <a:gd name="T8" fmla="*/ 2147483647 w 748"/>
              <a:gd name="T9" fmla="*/ 2147483647 h 2015"/>
              <a:gd name="T10" fmla="*/ 2147483647 w 748"/>
              <a:gd name="T11" fmla="*/ 2147483647 h 2015"/>
              <a:gd name="T12" fmla="*/ 2147483647 w 748"/>
              <a:gd name="T13" fmla="*/ 2147483647 h 2015"/>
              <a:gd name="T14" fmla="*/ 2147483647 w 748"/>
              <a:gd name="T15" fmla="*/ 2147483647 h 2015"/>
              <a:gd name="T16" fmla="*/ 2147483647 w 748"/>
              <a:gd name="T17" fmla="*/ 2147483647 h 2015"/>
              <a:gd name="T18" fmla="*/ 2147483647 w 748"/>
              <a:gd name="T19" fmla="*/ 2147483647 h 20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8"/>
              <a:gd name="T31" fmla="*/ 0 h 2015"/>
              <a:gd name="T32" fmla="*/ 748 w 748"/>
              <a:gd name="T33" fmla="*/ 2015 h 20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8" h="2015">
                <a:moveTo>
                  <a:pt x="148" y="331"/>
                </a:moveTo>
                <a:cubicBezTo>
                  <a:pt x="129" y="284"/>
                  <a:pt x="0" y="94"/>
                  <a:pt x="28" y="47"/>
                </a:cubicBezTo>
                <a:cubicBezTo>
                  <a:pt x="56" y="0"/>
                  <a:pt x="273" y="25"/>
                  <a:pt x="316" y="47"/>
                </a:cubicBezTo>
                <a:cubicBezTo>
                  <a:pt x="359" y="69"/>
                  <a:pt x="310" y="129"/>
                  <a:pt x="286" y="177"/>
                </a:cubicBezTo>
                <a:cubicBezTo>
                  <a:pt x="262" y="225"/>
                  <a:pt x="191" y="269"/>
                  <a:pt x="172" y="335"/>
                </a:cubicBezTo>
                <a:cubicBezTo>
                  <a:pt x="153" y="401"/>
                  <a:pt x="172" y="399"/>
                  <a:pt x="172" y="575"/>
                </a:cubicBezTo>
                <a:cubicBezTo>
                  <a:pt x="172" y="751"/>
                  <a:pt x="132" y="1223"/>
                  <a:pt x="172" y="1391"/>
                </a:cubicBezTo>
                <a:cubicBezTo>
                  <a:pt x="212" y="1559"/>
                  <a:pt x="340" y="1519"/>
                  <a:pt x="412" y="1583"/>
                </a:cubicBezTo>
                <a:cubicBezTo>
                  <a:pt x="484" y="1647"/>
                  <a:pt x="548" y="1703"/>
                  <a:pt x="604" y="1775"/>
                </a:cubicBezTo>
                <a:cubicBezTo>
                  <a:pt x="660" y="1847"/>
                  <a:pt x="724" y="1975"/>
                  <a:pt x="748" y="201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36" name="Freeform 9"/>
          <p:cNvSpPr>
            <a:spLocks/>
          </p:cNvSpPr>
          <p:nvPr/>
        </p:nvSpPr>
        <p:spPr bwMode="auto">
          <a:xfrm>
            <a:off x="2819400" y="5791200"/>
            <a:ext cx="838200" cy="914400"/>
          </a:xfrm>
          <a:custGeom>
            <a:avLst/>
            <a:gdLst>
              <a:gd name="T0" fmla="*/ 2147483647 w 528"/>
              <a:gd name="T1" fmla="*/ 0 h 576"/>
              <a:gd name="T2" fmla="*/ 2147483647 w 528"/>
              <a:gd name="T3" fmla="*/ 2147483647 h 576"/>
              <a:gd name="T4" fmla="*/ 2147483647 w 528"/>
              <a:gd name="T5" fmla="*/ 2147483647 h 576"/>
              <a:gd name="T6" fmla="*/ 2147483647 w 528"/>
              <a:gd name="T7" fmla="*/ 2147483647 h 576"/>
              <a:gd name="T8" fmla="*/ 2147483647 w 528"/>
              <a:gd name="T9" fmla="*/ 2147483647 h 576"/>
              <a:gd name="T10" fmla="*/ 0 w 528"/>
              <a:gd name="T11" fmla="*/ 2147483647 h 576"/>
              <a:gd name="T12" fmla="*/ 0 60000 65536"/>
              <a:gd name="T13" fmla="*/ 0 60000 65536"/>
              <a:gd name="T14" fmla="*/ 0 60000 65536"/>
              <a:gd name="T15" fmla="*/ 0 60000 65536"/>
              <a:gd name="T16" fmla="*/ 0 60000 65536"/>
              <a:gd name="T17" fmla="*/ 0 60000 65536"/>
              <a:gd name="T18" fmla="*/ 0 w 528"/>
              <a:gd name="T19" fmla="*/ 0 h 576"/>
              <a:gd name="T20" fmla="*/ 528 w 528"/>
              <a:gd name="T21" fmla="*/ 576 h 576"/>
            </a:gdLst>
            <a:ahLst/>
            <a:cxnLst>
              <a:cxn ang="T12">
                <a:pos x="T0" y="T1"/>
              </a:cxn>
              <a:cxn ang="T13">
                <a:pos x="T2" y="T3"/>
              </a:cxn>
              <a:cxn ang="T14">
                <a:pos x="T4" y="T5"/>
              </a:cxn>
              <a:cxn ang="T15">
                <a:pos x="T6" y="T7"/>
              </a:cxn>
              <a:cxn ang="T16">
                <a:pos x="T8" y="T9"/>
              </a:cxn>
              <a:cxn ang="T17">
                <a:pos x="T10" y="T11"/>
              </a:cxn>
            </a:cxnLst>
            <a:rect l="T18" t="T19" r="T20" b="T21"/>
            <a:pathLst>
              <a:path w="528" h="576">
                <a:moveTo>
                  <a:pt x="528" y="0"/>
                </a:moveTo>
                <a:cubicBezTo>
                  <a:pt x="512" y="28"/>
                  <a:pt x="496" y="56"/>
                  <a:pt x="432" y="96"/>
                </a:cubicBezTo>
                <a:cubicBezTo>
                  <a:pt x="368" y="136"/>
                  <a:pt x="192" y="208"/>
                  <a:pt x="144" y="240"/>
                </a:cubicBezTo>
                <a:cubicBezTo>
                  <a:pt x="96" y="272"/>
                  <a:pt x="160" y="240"/>
                  <a:pt x="144" y="288"/>
                </a:cubicBezTo>
                <a:cubicBezTo>
                  <a:pt x="128" y="336"/>
                  <a:pt x="72" y="480"/>
                  <a:pt x="48" y="528"/>
                </a:cubicBezTo>
                <a:cubicBezTo>
                  <a:pt x="24" y="576"/>
                  <a:pt x="12" y="576"/>
                  <a:pt x="0" y="57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37" name="Freeform 10"/>
          <p:cNvSpPr>
            <a:spLocks/>
          </p:cNvSpPr>
          <p:nvPr/>
        </p:nvSpPr>
        <p:spPr bwMode="auto">
          <a:xfrm>
            <a:off x="2819400" y="5486400"/>
            <a:ext cx="838200" cy="304800"/>
          </a:xfrm>
          <a:custGeom>
            <a:avLst/>
            <a:gdLst>
              <a:gd name="T0" fmla="*/ 2147483647 w 528"/>
              <a:gd name="T1" fmla="*/ 0 h 192"/>
              <a:gd name="T2" fmla="*/ 2147483647 w 528"/>
              <a:gd name="T3" fmla="*/ 2147483647 h 192"/>
              <a:gd name="T4" fmla="*/ 2147483647 w 528"/>
              <a:gd name="T5" fmla="*/ 2147483647 h 192"/>
              <a:gd name="T6" fmla="*/ 2147483647 w 528"/>
              <a:gd name="T7" fmla="*/ 2147483647 h 192"/>
              <a:gd name="T8" fmla="*/ 0 w 528"/>
              <a:gd name="T9" fmla="*/ 2147483647 h 192"/>
              <a:gd name="T10" fmla="*/ 0 60000 65536"/>
              <a:gd name="T11" fmla="*/ 0 60000 65536"/>
              <a:gd name="T12" fmla="*/ 0 60000 65536"/>
              <a:gd name="T13" fmla="*/ 0 60000 65536"/>
              <a:gd name="T14" fmla="*/ 0 60000 65536"/>
              <a:gd name="T15" fmla="*/ 0 w 528"/>
              <a:gd name="T16" fmla="*/ 0 h 192"/>
              <a:gd name="T17" fmla="*/ 528 w 528"/>
              <a:gd name="T18" fmla="*/ 192 h 192"/>
            </a:gdLst>
            <a:ahLst/>
            <a:cxnLst>
              <a:cxn ang="T10">
                <a:pos x="T0" y="T1"/>
              </a:cxn>
              <a:cxn ang="T11">
                <a:pos x="T2" y="T3"/>
              </a:cxn>
              <a:cxn ang="T12">
                <a:pos x="T4" y="T5"/>
              </a:cxn>
              <a:cxn ang="T13">
                <a:pos x="T6" y="T7"/>
              </a:cxn>
              <a:cxn ang="T14">
                <a:pos x="T8" y="T9"/>
              </a:cxn>
            </a:cxnLst>
            <a:rect l="T15" t="T16" r="T17" b="T18"/>
            <a:pathLst>
              <a:path w="528" h="192">
                <a:moveTo>
                  <a:pt x="528" y="0"/>
                </a:moveTo>
                <a:cubicBezTo>
                  <a:pt x="476" y="16"/>
                  <a:pt x="424" y="32"/>
                  <a:pt x="384" y="48"/>
                </a:cubicBezTo>
                <a:cubicBezTo>
                  <a:pt x="344" y="64"/>
                  <a:pt x="344" y="72"/>
                  <a:pt x="288" y="96"/>
                </a:cubicBezTo>
                <a:cubicBezTo>
                  <a:pt x="232" y="120"/>
                  <a:pt x="96" y="192"/>
                  <a:pt x="48" y="192"/>
                </a:cubicBezTo>
                <a:cubicBezTo>
                  <a:pt x="0" y="192"/>
                  <a:pt x="8" y="112"/>
                  <a:pt x="0"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38" name="Freeform 11"/>
          <p:cNvSpPr>
            <a:spLocks/>
          </p:cNvSpPr>
          <p:nvPr/>
        </p:nvSpPr>
        <p:spPr bwMode="auto">
          <a:xfrm flipH="1">
            <a:off x="3657600" y="5257800"/>
            <a:ext cx="838200" cy="304800"/>
          </a:xfrm>
          <a:custGeom>
            <a:avLst/>
            <a:gdLst>
              <a:gd name="T0" fmla="*/ 2147483647 w 528"/>
              <a:gd name="T1" fmla="*/ 0 h 192"/>
              <a:gd name="T2" fmla="*/ 2147483647 w 528"/>
              <a:gd name="T3" fmla="*/ 2147483647 h 192"/>
              <a:gd name="T4" fmla="*/ 2147483647 w 528"/>
              <a:gd name="T5" fmla="*/ 2147483647 h 192"/>
              <a:gd name="T6" fmla="*/ 2147483647 w 528"/>
              <a:gd name="T7" fmla="*/ 2147483647 h 192"/>
              <a:gd name="T8" fmla="*/ 0 w 528"/>
              <a:gd name="T9" fmla="*/ 2147483647 h 192"/>
              <a:gd name="T10" fmla="*/ 0 60000 65536"/>
              <a:gd name="T11" fmla="*/ 0 60000 65536"/>
              <a:gd name="T12" fmla="*/ 0 60000 65536"/>
              <a:gd name="T13" fmla="*/ 0 60000 65536"/>
              <a:gd name="T14" fmla="*/ 0 60000 65536"/>
              <a:gd name="T15" fmla="*/ 0 w 528"/>
              <a:gd name="T16" fmla="*/ 0 h 192"/>
              <a:gd name="T17" fmla="*/ 528 w 528"/>
              <a:gd name="T18" fmla="*/ 192 h 192"/>
            </a:gdLst>
            <a:ahLst/>
            <a:cxnLst>
              <a:cxn ang="T10">
                <a:pos x="T0" y="T1"/>
              </a:cxn>
              <a:cxn ang="T11">
                <a:pos x="T2" y="T3"/>
              </a:cxn>
              <a:cxn ang="T12">
                <a:pos x="T4" y="T5"/>
              </a:cxn>
              <a:cxn ang="T13">
                <a:pos x="T6" y="T7"/>
              </a:cxn>
              <a:cxn ang="T14">
                <a:pos x="T8" y="T9"/>
              </a:cxn>
            </a:cxnLst>
            <a:rect l="T15" t="T16" r="T17" b="T18"/>
            <a:pathLst>
              <a:path w="528" h="192">
                <a:moveTo>
                  <a:pt x="528" y="0"/>
                </a:moveTo>
                <a:cubicBezTo>
                  <a:pt x="476" y="16"/>
                  <a:pt x="424" y="32"/>
                  <a:pt x="384" y="48"/>
                </a:cubicBezTo>
                <a:cubicBezTo>
                  <a:pt x="344" y="64"/>
                  <a:pt x="344" y="72"/>
                  <a:pt x="288" y="96"/>
                </a:cubicBezTo>
                <a:cubicBezTo>
                  <a:pt x="232" y="120"/>
                  <a:pt x="96" y="192"/>
                  <a:pt x="48" y="192"/>
                </a:cubicBezTo>
                <a:cubicBezTo>
                  <a:pt x="0" y="192"/>
                  <a:pt x="8" y="112"/>
                  <a:pt x="0"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39" name="Line 12"/>
          <p:cNvSpPr>
            <a:spLocks noChangeShapeType="1"/>
          </p:cNvSpPr>
          <p:nvPr/>
        </p:nvSpPr>
        <p:spPr bwMode="auto">
          <a:xfrm flipH="1">
            <a:off x="3733800" y="3733800"/>
            <a:ext cx="304800" cy="76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40" name="Freeform 13"/>
          <p:cNvSpPr>
            <a:spLocks/>
          </p:cNvSpPr>
          <p:nvPr/>
        </p:nvSpPr>
        <p:spPr bwMode="auto">
          <a:xfrm>
            <a:off x="5867400" y="4203700"/>
            <a:ext cx="2590800" cy="2120900"/>
          </a:xfrm>
          <a:custGeom>
            <a:avLst/>
            <a:gdLst>
              <a:gd name="T0" fmla="*/ 0 w 1632"/>
              <a:gd name="T1" fmla="*/ 2147483647 h 1336"/>
              <a:gd name="T2" fmla="*/ 2147483647 w 1632"/>
              <a:gd name="T3" fmla="*/ 2147483647 h 1336"/>
              <a:gd name="T4" fmla="*/ 2147483647 w 1632"/>
              <a:gd name="T5" fmla="*/ 2147483647 h 1336"/>
              <a:gd name="T6" fmla="*/ 2147483647 w 1632"/>
              <a:gd name="T7" fmla="*/ 2147483647 h 1336"/>
              <a:gd name="T8" fmla="*/ 2147483647 w 1632"/>
              <a:gd name="T9" fmla="*/ 2147483647 h 1336"/>
              <a:gd name="T10" fmla="*/ 2147483647 w 1632"/>
              <a:gd name="T11" fmla="*/ 2147483647 h 1336"/>
              <a:gd name="T12" fmla="*/ 2147483647 w 1632"/>
              <a:gd name="T13" fmla="*/ 2147483647 h 1336"/>
              <a:gd name="T14" fmla="*/ 2147483647 w 1632"/>
              <a:gd name="T15" fmla="*/ 2147483647 h 1336"/>
              <a:gd name="T16" fmla="*/ 2147483647 w 1632"/>
              <a:gd name="T17" fmla="*/ 2147483647 h 1336"/>
              <a:gd name="T18" fmla="*/ 2147483647 w 1632"/>
              <a:gd name="T19" fmla="*/ 2147483647 h 1336"/>
              <a:gd name="T20" fmla="*/ 2147483647 w 1632"/>
              <a:gd name="T21" fmla="*/ 2147483647 h 1336"/>
              <a:gd name="T22" fmla="*/ 2147483647 w 1632"/>
              <a:gd name="T23" fmla="*/ 2147483647 h 1336"/>
              <a:gd name="T24" fmla="*/ 2147483647 w 1632"/>
              <a:gd name="T25" fmla="*/ 2147483647 h 1336"/>
              <a:gd name="T26" fmla="*/ 2147483647 w 1632"/>
              <a:gd name="T27" fmla="*/ 2147483647 h 1336"/>
              <a:gd name="T28" fmla="*/ 2147483647 w 1632"/>
              <a:gd name="T29" fmla="*/ 2147483647 h 1336"/>
              <a:gd name="T30" fmla="*/ 2147483647 w 1632"/>
              <a:gd name="T31" fmla="*/ 2147483647 h 1336"/>
              <a:gd name="T32" fmla="*/ 2147483647 w 1632"/>
              <a:gd name="T33" fmla="*/ 2147483647 h 1336"/>
              <a:gd name="T34" fmla="*/ 2147483647 w 1632"/>
              <a:gd name="T35" fmla="*/ 2147483647 h 1336"/>
              <a:gd name="T36" fmla="*/ 2147483647 w 1632"/>
              <a:gd name="T37" fmla="*/ 2147483647 h 1336"/>
              <a:gd name="T38" fmla="*/ 2147483647 w 1632"/>
              <a:gd name="T39" fmla="*/ 2147483647 h 1336"/>
              <a:gd name="T40" fmla="*/ 2147483647 w 1632"/>
              <a:gd name="T41" fmla="*/ 2147483647 h 13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2"/>
              <a:gd name="T64" fmla="*/ 0 h 1336"/>
              <a:gd name="T65" fmla="*/ 1632 w 1632"/>
              <a:gd name="T66" fmla="*/ 1336 h 13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2" h="1336">
                <a:moveTo>
                  <a:pt x="0" y="712"/>
                </a:moveTo>
                <a:cubicBezTo>
                  <a:pt x="124" y="728"/>
                  <a:pt x="248" y="744"/>
                  <a:pt x="336" y="760"/>
                </a:cubicBezTo>
                <a:cubicBezTo>
                  <a:pt x="424" y="776"/>
                  <a:pt x="480" y="800"/>
                  <a:pt x="528" y="808"/>
                </a:cubicBezTo>
                <a:cubicBezTo>
                  <a:pt x="576" y="816"/>
                  <a:pt x="600" y="832"/>
                  <a:pt x="624" y="808"/>
                </a:cubicBezTo>
                <a:cubicBezTo>
                  <a:pt x="648" y="784"/>
                  <a:pt x="648" y="718"/>
                  <a:pt x="672" y="664"/>
                </a:cubicBezTo>
                <a:cubicBezTo>
                  <a:pt x="696" y="610"/>
                  <a:pt x="761" y="547"/>
                  <a:pt x="766" y="483"/>
                </a:cubicBezTo>
                <a:cubicBezTo>
                  <a:pt x="771" y="419"/>
                  <a:pt x="717" y="355"/>
                  <a:pt x="701" y="281"/>
                </a:cubicBezTo>
                <a:cubicBezTo>
                  <a:pt x="685" y="207"/>
                  <a:pt x="637" y="80"/>
                  <a:pt x="672" y="40"/>
                </a:cubicBezTo>
                <a:cubicBezTo>
                  <a:pt x="707" y="0"/>
                  <a:pt x="840" y="24"/>
                  <a:pt x="912" y="40"/>
                </a:cubicBezTo>
                <a:cubicBezTo>
                  <a:pt x="984" y="56"/>
                  <a:pt x="1051" y="87"/>
                  <a:pt x="1104" y="136"/>
                </a:cubicBezTo>
                <a:cubicBezTo>
                  <a:pt x="1157" y="185"/>
                  <a:pt x="1236" y="273"/>
                  <a:pt x="1228" y="337"/>
                </a:cubicBezTo>
                <a:cubicBezTo>
                  <a:pt x="1220" y="401"/>
                  <a:pt x="1116" y="483"/>
                  <a:pt x="1056" y="520"/>
                </a:cubicBezTo>
                <a:cubicBezTo>
                  <a:pt x="996" y="557"/>
                  <a:pt x="927" y="525"/>
                  <a:pt x="871" y="557"/>
                </a:cubicBezTo>
                <a:cubicBezTo>
                  <a:pt x="815" y="589"/>
                  <a:pt x="745" y="678"/>
                  <a:pt x="720" y="712"/>
                </a:cubicBezTo>
                <a:cubicBezTo>
                  <a:pt x="695" y="746"/>
                  <a:pt x="712" y="728"/>
                  <a:pt x="720" y="760"/>
                </a:cubicBezTo>
                <a:cubicBezTo>
                  <a:pt x="728" y="792"/>
                  <a:pt x="704" y="856"/>
                  <a:pt x="768" y="904"/>
                </a:cubicBezTo>
                <a:cubicBezTo>
                  <a:pt x="832" y="952"/>
                  <a:pt x="992" y="1000"/>
                  <a:pt x="1104" y="1048"/>
                </a:cubicBezTo>
                <a:cubicBezTo>
                  <a:pt x="1216" y="1096"/>
                  <a:pt x="1367" y="1158"/>
                  <a:pt x="1440" y="1192"/>
                </a:cubicBezTo>
                <a:cubicBezTo>
                  <a:pt x="1513" y="1226"/>
                  <a:pt x="1537" y="1252"/>
                  <a:pt x="1545" y="1254"/>
                </a:cubicBezTo>
                <a:cubicBezTo>
                  <a:pt x="1553" y="1256"/>
                  <a:pt x="1474" y="1192"/>
                  <a:pt x="1488" y="1206"/>
                </a:cubicBezTo>
                <a:cubicBezTo>
                  <a:pt x="1502" y="1220"/>
                  <a:pt x="1602" y="1309"/>
                  <a:pt x="1632" y="133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1" name="Line 14"/>
          <p:cNvSpPr>
            <a:spLocks noChangeShapeType="1"/>
          </p:cNvSpPr>
          <p:nvPr/>
        </p:nvSpPr>
        <p:spPr bwMode="auto">
          <a:xfrm flipH="1">
            <a:off x="7467600" y="3954463"/>
            <a:ext cx="152400"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42" name="Text Box 15"/>
          <p:cNvSpPr txBox="1">
            <a:spLocks noChangeArrowheads="1"/>
          </p:cNvSpPr>
          <p:nvPr/>
        </p:nvSpPr>
        <p:spPr bwMode="auto">
          <a:xfrm>
            <a:off x="4648200" y="152400"/>
            <a:ext cx="449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chemeClr val="accent2"/>
                </a:solidFill>
                <a:ea typeface="굴림" charset="0"/>
                <a:cs typeface="굴림" charset="0"/>
              </a:rPr>
              <a:t>EEG (scalp surface fields)</a:t>
            </a:r>
          </a:p>
        </p:txBody>
      </p:sp>
      <p:sp>
        <p:nvSpPr>
          <p:cNvPr id="48143" name="Text Box 16"/>
          <p:cNvSpPr txBox="1">
            <a:spLocks noChangeArrowheads="1"/>
          </p:cNvSpPr>
          <p:nvPr/>
        </p:nvSpPr>
        <p:spPr bwMode="auto">
          <a:xfrm>
            <a:off x="3733800" y="838200"/>
            <a:ext cx="4343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chemeClr val="accent2"/>
                </a:solidFill>
                <a:ea typeface="굴림" charset="0"/>
                <a:cs typeface="굴림" charset="0"/>
              </a:rPr>
              <a:t>ECOG (larger cortical 		  surface fields)</a:t>
            </a:r>
          </a:p>
        </p:txBody>
      </p:sp>
      <p:sp>
        <p:nvSpPr>
          <p:cNvPr id="48144" name="Text Box 17"/>
          <p:cNvSpPr txBox="1">
            <a:spLocks noChangeArrowheads="1"/>
          </p:cNvSpPr>
          <p:nvPr/>
        </p:nvSpPr>
        <p:spPr bwMode="auto">
          <a:xfrm>
            <a:off x="481013" y="1463675"/>
            <a:ext cx="2209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chemeClr val="accent2"/>
                </a:solidFill>
                <a:ea typeface="굴림" charset="0"/>
                <a:cs typeface="굴림" charset="0"/>
              </a:rPr>
              <a:t>Local Extracellular Fields</a:t>
            </a:r>
          </a:p>
        </p:txBody>
      </p:sp>
      <p:sp>
        <p:nvSpPr>
          <p:cNvPr id="48145" name="Text Box 18"/>
          <p:cNvSpPr txBox="1">
            <a:spLocks noChangeArrowheads="1"/>
          </p:cNvSpPr>
          <p:nvPr/>
        </p:nvSpPr>
        <p:spPr bwMode="auto">
          <a:xfrm>
            <a:off x="4114800" y="3505200"/>
            <a:ext cx="3200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chemeClr val="accent2"/>
                </a:solidFill>
                <a:ea typeface="굴림" charset="0"/>
                <a:cs typeface="굴림" charset="0"/>
              </a:rPr>
              <a:t>Intracellular and peri-cellular fields</a:t>
            </a:r>
          </a:p>
        </p:txBody>
      </p:sp>
      <p:sp>
        <p:nvSpPr>
          <p:cNvPr id="48146" name="Text Box 19"/>
          <p:cNvSpPr txBox="1">
            <a:spLocks noChangeArrowheads="1"/>
          </p:cNvSpPr>
          <p:nvPr/>
        </p:nvSpPr>
        <p:spPr bwMode="auto">
          <a:xfrm>
            <a:off x="7086600" y="3429000"/>
            <a:ext cx="21336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chemeClr val="accent2"/>
                </a:solidFill>
                <a:ea typeface="굴림" charset="0"/>
                <a:cs typeface="굴림" charset="0"/>
              </a:rPr>
              <a:t>Synaptic and other trans-membrane potentials</a:t>
            </a:r>
          </a:p>
        </p:txBody>
      </p:sp>
      <p:sp>
        <p:nvSpPr>
          <p:cNvPr id="34836" name="Freeform 20"/>
          <p:cNvSpPr>
            <a:spLocks/>
          </p:cNvSpPr>
          <p:nvPr/>
        </p:nvSpPr>
        <p:spPr bwMode="auto">
          <a:xfrm>
            <a:off x="3221038" y="442913"/>
            <a:ext cx="690562" cy="642937"/>
          </a:xfrm>
          <a:custGeom>
            <a:avLst/>
            <a:gdLst>
              <a:gd name="T0" fmla="*/ 2147483647 w 435"/>
              <a:gd name="T1" fmla="*/ 0 h 405"/>
              <a:gd name="T2" fmla="*/ 2147483647 w 435"/>
              <a:gd name="T3" fmla="*/ 2147483647 h 405"/>
              <a:gd name="T4" fmla="*/ 0 w 435"/>
              <a:gd name="T5" fmla="*/ 2147483647 h 405"/>
              <a:gd name="T6" fmla="*/ 0 60000 65536"/>
              <a:gd name="T7" fmla="*/ 0 60000 65536"/>
              <a:gd name="T8" fmla="*/ 0 60000 65536"/>
              <a:gd name="T9" fmla="*/ 0 w 435"/>
              <a:gd name="T10" fmla="*/ 0 h 405"/>
              <a:gd name="T11" fmla="*/ 435 w 435"/>
              <a:gd name="T12" fmla="*/ 405 h 405"/>
            </a:gdLst>
            <a:ahLst/>
            <a:cxnLst>
              <a:cxn ang="T6">
                <a:pos x="T0" y="T1"/>
              </a:cxn>
              <a:cxn ang="T7">
                <a:pos x="T2" y="T3"/>
              </a:cxn>
              <a:cxn ang="T8">
                <a:pos x="T4" y="T5"/>
              </a:cxn>
            </a:cxnLst>
            <a:rect l="T9" t="T10" r="T11" b="T12"/>
            <a:pathLst>
              <a:path w="435" h="405">
                <a:moveTo>
                  <a:pt x="435" y="0"/>
                </a:moveTo>
                <a:cubicBezTo>
                  <a:pt x="381" y="36"/>
                  <a:pt x="183" y="151"/>
                  <a:pt x="110" y="219"/>
                </a:cubicBezTo>
                <a:cubicBezTo>
                  <a:pt x="37" y="287"/>
                  <a:pt x="23" y="366"/>
                  <a:pt x="0" y="405"/>
                </a:cubicBezTo>
              </a:path>
            </a:pathLst>
          </a:custGeom>
          <a:noFill/>
          <a:ln w="127000">
            <a:solidFill>
              <a:srgbClr val="FF3300"/>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7" name="Freeform 21"/>
          <p:cNvSpPr>
            <a:spLocks/>
          </p:cNvSpPr>
          <p:nvPr/>
        </p:nvSpPr>
        <p:spPr bwMode="auto">
          <a:xfrm>
            <a:off x="2836863" y="1311275"/>
            <a:ext cx="277812" cy="735013"/>
          </a:xfrm>
          <a:custGeom>
            <a:avLst/>
            <a:gdLst>
              <a:gd name="T0" fmla="*/ 2147483647 w 175"/>
              <a:gd name="T1" fmla="*/ 0 h 463"/>
              <a:gd name="T2" fmla="*/ 2147483647 w 175"/>
              <a:gd name="T3" fmla="*/ 2147483647 h 463"/>
              <a:gd name="T4" fmla="*/ 2147483647 w 175"/>
              <a:gd name="T5" fmla="*/ 2147483647 h 463"/>
              <a:gd name="T6" fmla="*/ 0 w 175"/>
              <a:gd name="T7" fmla="*/ 2147483647 h 463"/>
              <a:gd name="T8" fmla="*/ 0 60000 65536"/>
              <a:gd name="T9" fmla="*/ 0 60000 65536"/>
              <a:gd name="T10" fmla="*/ 0 60000 65536"/>
              <a:gd name="T11" fmla="*/ 0 60000 65536"/>
              <a:gd name="T12" fmla="*/ 0 w 175"/>
              <a:gd name="T13" fmla="*/ 0 h 463"/>
              <a:gd name="T14" fmla="*/ 175 w 175"/>
              <a:gd name="T15" fmla="*/ 463 h 463"/>
            </a:gdLst>
            <a:ahLst/>
            <a:cxnLst>
              <a:cxn ang="T8">
                <a:pos x="T0" y="T1"/>
              </a:cxn>
              <a:cxn ang="T9">
                <a:pos x="T2" y="T3"/>
              </a:cxn>
              <a:cxn ang="T10">
                <a:pos x="T4" y="T5"/>
              </a:cxn>
              <a:cxn ang="T11">
                <a:pos x="T6" y="T7"/>
              </a:cxn>
            </a:cxnLst>
            <a:rect l="T12" t="T13" r="T14" b="T15"/>
            <a:pathLst>
              <a:path w="175" h="463">
                <a:moveTo>
                  <a:pt x="175" y="0"/>
                </a:moveTo>
                <a:cubicBezTo>
                  <a:pt x="167" y="19"/>
                  <a:pt x="134" y="78"/>
                  <a:pt x="118" y="114"/>
                </a:cubicBezTo>
                <a:cubicBezTo>
                  <a:pt x="102" y="150"/>
                  <a:pt x="99" y="160"/>
                  <a:pt x="79" y="218"/>
                </a:cubicBezTo>
                <a:cubicBezTo>
                  <a:pt x="59" y="276"/>
                  <a:pt x="16" y="412"/>
                  <a:pt x="0" y="463"/>
                </a:cubicBezTo>
              </a:path>
            </a:pathLst>
          </a:custGeom>
          <a:noFill/>
          <a:ln w="127000">
            <a:solidFill>
              <a:srgbClr val="FF3300"/>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8" name="Freeform 22"/>
          <p:cNvSpPr>
            <a:spLocks/>
          </p:cNvSpPr>
          <p:nvPr/>
        </p:nvSpPr>
        <p:spPr bwMode="auto">
          <a:xfrm>
            <a:off x="2774950" y="2535238"/>
            <a:ext cx="600075" cy="981075"/>
          </a:xfrm>
          <a:custGeom>
            <a:avLst/>
            <a:gdLst>
              <a:gd name="T0" fmla="*/ 0 w 378"/>
              <a:gd name="T1" fmla="*/ 0 h 618"/>
              <a:gd name="T2" fmla="*/ 2147483647 w 378"/>
              <a:gd name="T3" fmla="*/ 2147483647 h 618"/>
              <a:gd name="T4" fmla="*/ 2147483647 w 378"/>
              <a:gd name="T5" fmla="*/ 2147483647 h 618"/>
              <a:gd name="T6" fmla="*/ 0 60000 65536"/>
              <a:gd name="T7" fmla="*/ 0 60000 65536"/>
              <a:gd name="T8" fmla="*/ 0 60000 65536"/>
              <a:gd name="T9" fmla="*/ 0 w 378"/>
              <a:gd name="T10" fmla="*/ 0 h 618"/>
              <a:gd name="T11" fmla="*/ 378 w 378"/>
              <a:gd name="T12" fmla="*/ 618 h 618"/>
            </a:gdLst>
            <a:ahLst/>
            <a:cxnLst>
              <a:cxn ang="T6">
                <a:pos x="T0" y="T1"/>
              </a:cxn>
              <a:cxn ang="T7">
                <a:pos x="T2" y="T3"/>
              </a:cxn>
              <a:cxn ang="T8">
                <a:pos x="T4" y="T5"/>
              </a:cxn>
            </a:cxnLst>
            <a:rect l="T9" t="T10" r="T11" b="T12"/>
            <a:pathLst>
              <a:path w="378" h="618">
                <a:moveTo>
                  <a:pt x="0" y="0"/>
                </a:moveTo>
                <a:cubicBezTo>
                  <a:pt x="18" y="121"/>
                  <a:pt x="51" y="229"/>
                  <a:pt x="114" y="332"/>
                </a:cubicBezTo>
                <a:cubicBezTo>
                  <a:pt x="177" y="435"/>
                  <a:pt x="323" y="559"/>
                  <a:pt x="378" y="618"/>
                </a:cubicBezTo>
              </a:path>
            </a:pathLst>
          </a:custGeom>
          <a:noFill/>
          <a:ln w="127000">
            <a:solidFill>
              <a:srgbClr val="FF3300"/>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9" name="Freeform 23"/>
          <p:cNvSpPr>
            <a:spLocks/>
          </p:cNvSpPr>
          <p:nvPr/>
        </p:nvSpPr>
        <p:spPr bwMode="auto">
          <a:xfrm>
            <a:off x="3876675" y="4133850"/>
            <a:ext cx="2755900" cy="642938"/>
          </a:xfrm>
          <a:custGeom>
            <a:avLst/>
            <a:gdLst>
              <a:gd name="T0" fmla="*/ 0 w 1736"/>
              <a:gd name="T1" fmla="*/ 0 h 405"/>
              <a:gd name="T2" fmla="*/ 2147483647 w 1736"/>
              <a:gd name="T3" fmla="*/ 2147483647 h 405"/>
              <a:gd name="T4" fmla="*/ 2147483647 w 1736"/>
              <a:gd name="T5" fmla="*/ 2147483647 h 405"/>
              <a:gd name="T6" fmla="*/ 0 60000 65536"/>
              <a:gd name="T7" fmla="*/ 0 60000 65536"/>
              <a:gd name="T8" fmla="*/ 0 60000 65536"/>
              <a:gd name="T9" fmla="*/ 0 w 1736"/>
              <a:gd name="T10" fmla="*/ 0 h 405"/>
              <a:gd name="T11" fmla="*/ 1736 w 1736"/>
              <a:gd name="T12" fmla="*/ 405 h 405"/>
            </a:gdLst>
            <a:ahLst/>
            <a:cxnLst>
              <a:cxn ang="T6">
                <a:pos x="T0" y="T1"/>
              </a:cxn>
              <a:cxn ang="T7">
                <a:pos x="T2" y="T3"/>
              </a:cxn>
              <a:cxn ang="T8">
                <a:pos x="T4" y="T5"/>
              </a:cxn>
            </a:cxnLst>
            <a:rect l="T9" t="T10" r="T11" b="T12"/>
            <a:pathLst>
              <a:path w="1736" h="405">
                <a:moveTo>
                  <a:pt x="0" y="0"/>
                </a:moveTo>
                <a:cubicBezTo>
                  <a:pt x="136" y="57"/>
                  <a:pt x="530" y="277"/>
                  <a:pt x="819" y="341"/>
                </a:cubicBezTo>
                <a:cubicBezTo>
                  <a:pt x="1108" y="405"/>
                  <a:pt x="1545" y="376"/>
                  <a:pt x="1736" y="385"/>
                </a:cubicBezTo>
              </a:path>
            </a:pathLst>
          </a:custGeom>
          <a:noFill/>
          <a:ln w="127000">
            <a:solidFill>
              <a:srgbClr val="FF3300"/>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40" name="Freeform 24"/>
          <p:cNvSpPr>
            <a:spLocks/>
          </p:cNvSpPr>
          <p:nvPr/>
        </p:nvSpPr>
        <p:spPr bwMode="auto">
          <a:xfrm>
            <a:off x="7856538" y="4583113"/>
            <a:ext cx="1211262" cy="53975"/>
          </a:xfrm>
          <a:custGeom>
            <a:avLst/>
            <a:gdLst>
              <a:gd name="T0" fmla="*/ 0 w 763"/>
              <a:gd name="T1" fmla="*/ 2147483647 h 34"/>
              <a:gd name="T2" fmla="*/ 2147483647 w 763"/>
              <a:gd name="T3" fmla="*/ 2147483647 h 34"/>
              <a:gd name="T4" fmla="*/ 2147483647 w 763"/>
              <a:gd name="T5" fmla="*/ 2147483647 h 34"/>
              <a:gd name="T6" fmla="*/ 0 60000 65536"/>
              <a:gd name="T7" fmla="*/ 0 60000 65536"/>
              <a:gd name="T8" fmla="*/ 0 60000 65536"/>
              <a:gd name="T9" fmla="*/ 0 w 763"/>
              <a:gd name="T10" fmla="*/ 0 h 34"/>
              <a:gd name="T11" fmla="*/ 763 w 763"/>
              <a:gd name="T12" fmla="*/ 34 h 34"/>
            </a:gdLst>
            <a:ahLst/>
            <a:cxnLst>
              <a:cxn ang="T6">
                <a:pos x="T0" y="T1"/>
              </a:cxn>
              <a:cxn ang="T7">
                <a:pos x="T2" y="T3"/>
              </a:cxn>
              <a:cxn ang="T8">
                <a:pos x="T4" y="T5"/>
              </a:cxn>
            </a:cxnLst>
            <a:rect l="T9" t="T10" r="T11" b="T12"/>
            <a:pathLst>
              <a:path w="763" h="34">
                <a:moveTo>
                  <a:pt x="0" y="25"/>
                </a:moveTo>
                <a:cubicBezTo>
                  <a:pt x="91" y="21"/>
                  <a:pt x="417" y="0"/>
                  <a:pt x="544" y="1"/>
                </a:cubicBezTo>
                <a:cubicBezTo>
                  <a:pt x="671" y="2"/>
                  <a:pt x="718" y="27"/>
                  <a:pt x="763" y="34"/>
                </a:cubicBezTo>
              </a:path>
            </a:pathLst>
          </a:custGeom>
          <a:noFill/>
          <a:ln w="127000">
            <a:solidFill>
              <a:srgbClr val="FF3300"/>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52" name="Line 25"/>
          <p:cNvSpPr>
            <a:spLocks noChangeShapeType="1"/>
          </p:cNvSpPr>
          <p:nvPr/>
        </p:nvSpPr>
        <p:spPr bwMode="auto">
          <a:xfrm rot="-4289238">
            <a:off x="3582194" y="1073944"/>
            <a:ext cx="150812" cy="165100"/>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8153" name="Line 26"/>
          <p:cNvSpPr>
            <a:spLocks noChangeShapeType="1"/>
          </p:cNvSpPr>
          <p:nvPr/>
        </p:nvSpPr>
        <p:spPr bwMode="auto">
          <a:xfrm rot="-4289238">
            <a:off x="4535488" y="287338"/>
            <a:ext cx="117475" cy="238125"/>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4843" name="Text Box 27"/>
          <p:cNvSpPr txBox="1">
            <a:spLocks noChangeArrowheads="1"/>
          </p:cNvSpPr>
          <p:nvPr/>
        </p:nvSpPr>
        <p:spPr bwMode="auto">
          <a:xfrm>
            <a:off x="176213" y="5049838"/>
            <a:ext cx="5386387" cy="1274762"/>
          </a:xfrm>
          <a:prstGeom prst="rect">
            <a:avLst/>
          </a:prstGeom>
          <a:solidFill>
            <a:schemeClr val="tx2">
              <a:lumMod val="20000"/>
              <a:lumOff val="80000"/>
            </a:schemeClr>
          </a:solid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0000"/>
              </a:lnSpc>
              <a:spcBef>
                <a:spcPct val="50000"/>
              </a:spcBef>
              <a:defRPr/>
            </a:pPr>
            <a:r>
              <a:rPr lang="en-US" sz="3600" b="1" smtClean="0">
                <a:solidFill>
                  <a:srgbClr val="D23814"/>
                </a:solidFill>
                <a:ea typeface="굴림" charset="0"/>
                <a:cs typeface="굴림" charset="0"/>
              </a:rPr>
              <a:t>Brain dynamics are</a:t>
            </a:r>
          </a:p>
          <a:p>
            <a:pPr algn="ctr">
              <a:lnSpc>
                <a:spcPct val="80000"/>
              </a:lnSpc>
              <a:spcBef>
                <a:spcPct val="50000"/>
              </a:spcBef>
              <a:defRPr/>
            </a:pPr>
            <a:r>
              <a:rPr lang="en-US" sz="3600" b="1" smtClean="0">
                <a:solidFill>
                  <a:srgbClr val="D23814"/>
                </a:solidFill>
                <a:ea typeface="굴림" charset="0"/>
                <a:cs typeface="굴림" charset="0"/>
              </a:rPr>
              <a:t>inherently multi-scale</a:t>
            </a:r>
            <a:endParaRPr lang="en-US" sz="3600" b="1" smtClean="0">
              <a:solidFill>
                <a:srgbClr val="D23814"/>
              </a:solidFill>
              <a:latin typeface="Times New Roman" charset="0"/>
              <a:ea typeface="굴림" charset="0"/>
              <a:cs typeface="굴림" charset="0"/>
            </a:endParaRPr>
          </a:p>
        </p:txBody>
      </p:sp>
      <p:sp>
        <p:nvSpPr>
          <p:cNvPr id="48155" name="Freeform 28"/>
          <p:cNvSpPr>
            <a:spLocks/>
          </p:cNvSpPr>
          <p:nvPr/>
        </p:nvSpPr>
        <p:spPr bwMode="auto">
          <a:xfrm>
            <a:off x="2781300" y="1435100"/>
            <a:ext cx="3924300" cy="1308100"/>
          </a:xfrm>
          <a:custGeom>
            <a:avLst/>
            <a:gdLst>
              <a:gd name="T0" fmla="*/ 2147483647 w 2472"/>
              <a:gd name="T1" fmla="*/ 2147483647 h 824"/>
              <a:gd name="T2" fmla="*/ 0 w 2472"/>
              <a:gd name="T3" fmla="*/ 2147483647 h 824"/>
              <a:gd name="T4" fmla="*/ 2147483647 w 2472"/>
              <a:gd name="T5" fmla="*/ 2147483647 h 824"/>
              <a:gd name="T6" fmla="*/ 2147483647 w 2472"/>
              <a:gd name="T7" fmla="*/ 2147483647 h 824"/>
              <a:gd name="T8" fmla="*/ 2147483647 w 2472"/>
              <a:gd name="T9" fmla="*/ 2147483647 h 824"/>
              <a:gd name="T10" fmla="*/ 2147483647 w 2472"/>
              <a:gd name="T11" fmla="*/ 2147483647 h 824"/>
              <a:gd name="T12" fmla="*/ 2147483647 w 2472"/>
              <a:gd name="T13" fmla="*/ 2147483647 h 824"/>
              <a:gd name="T14" fmla="*/ 2147483647 w 2472"/>
              <a:gd name="T15" fmla="*/ 2147483647 h 824"/>
              <a:gd name="T16" fmla="*/ 2147483647 w 2472"/>
              <a:gd name="T17" fmla="*/ 2147483647 h 824"/>
              <a:gd name="T18" fmla="*/ 2147483647 w 2472"/>
              <a:gd name="T19" fmla="*/ 2147483647 h 824"/>
              <a:gd name="T20" fmla="*/ 2147483647 w 2472"/>
              <a:gd name="T21" fmla="*/ 2147483647 h 824"/>
              <a:gd name="T22" fmla="*/ 2147483647 w 2472"/>
              <a:gd name="T23" fmla="*/ 2147483647 h 824"/>
              <a:gd name="T24" fmla="*/ 2147483647 w 2472"/>
              <a:gd name="T25" fmla="*/ 2147483647 h 824"/>
              <a:gd name="T26" fmla="*/ 2147483647 w 2472"/>
              <a:gd name="T27" fmla="*/ 2147483647 h 824"/>
              <a:gd name="T28" fmla="*/ 2147483647 w 2472"/>
              <a:gd name="T29" fmla="*/ 2147483647 h 824"/>
              <a:gd name="T30" fmla="*/ 2147483647 w 2472"/>
              <a:gd name="T31" fmla="*/ 2147483647 h 824"/>
              <a:gd name="T32" fmla="*/ 2147483647 w 2472"/>
              <a:gd name="T33" fmla="*/ 2147483647 h 824"/>
              <a:gd name="T34" fmla="*/ 2147483647 w 2472"/>
              <a:gd name="T35" fmla="*/ 2147483647 h 824"/>
              <a:gd name="T36" fmla="*/ 2147483647 w 2472"/>
              <a:gd name="T37" fmla="*/ 2147483647 h 824"/>
              <a:gd name="T38" fmla="*/ 2147483647 w 2472"/>
              <a:gd name="T39" fmla="*/ 2147483647 h 8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72"/>
              <a:gd name="T61" fmla="*/ 0 h 824"/>
              <a:gd name="T62" fmla="*/ 2472 w 2472"/>
              <a:gd name="T63" fmla="*/ 824 h 8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72" h="824">
                <a:moveTo>
                  <a:pt x="48" y="728"/>
                </a:moveTo>
                <a:cubicBezTo>
                  <a:pt x="24" y="684"/>
                  <a:pt x="0" y="640"/>
                  <a:pt x="0" y="584"/>
                </a:cubicBezTo>
                <a:cubicBezTo>
                  <a:pt x="0" y="528"/>
                  <a:pt x="24" y="456"/>
                  <a:pt x="48" y="392"/>
                </a:cubicBezTo>
                <a:cubicBezTo>
                  <a:pt x="72" y="328"/>
                  <a:pt x="103" y="249"/>
                  <a:pt x="144" y="200"/>
                </a:cubicBezTo>
                <a:cubicBezTo>
                  <a:pt x="185" y="151"/>
                  <a:pt x="235" y="126"/>
                  <a:pt x="292" y="101"/>
                </a:cubicBezTo>
                <a:cubicBezTo>
                  <a:pt x="349" y="76"/>
                  <a:pt x="415" y="63"/>
                  <a:pt x="487" y="52"/>
                </a:cubicBezTo>
                <a:cubicBezTo>
                  <a:pt x="559" y="41"/>
                  <a:pt x="644" y="32"/>
                  <a:pt x="722" y="36"/>
                </a:cubicBezTo>
                <a:cubicBezTo>
                  <a:pt x="800" y="40"/>
                  <a:pt x="893" y="49"/>
                  <a:pt x="957" y="76"/>
                </a:cubicBezTo>
                <a:cubicBezTo>
                  <a:pt x="1021" y="103"/>
                  <a:pt x="1074" y="161"/>
                  <a:pt x="1104" y="200"/>
                </a:cubicBezTo>
                <a:cubicBezTo>
                  <a:pt x="1134" y="239"/>
                  <a:pt x="1128" y="248"/>
                  <a:pt x="1136" y="312"/>
                </a:cubicBezTo>
                <a:cubicBezTo>
                  <a:pt x="1144" y="376"/>
                  <a:pt x="1149" y="515"/>
                  <a:pt x="1152" y="584"/>
                </a:cubicBezTo>
                <a:cubicBezTo>
                  <a:pt x="1155" y="653"/>
                  <a:pt x="1147" y="730"/>
                  <a:pt x="1152" y="728"/>
                </a:cubicBezTo>
                <a:cubicBezTo>
                  <a:pt x="1157" y="726"/>
                  <a:pt x="1173" y="639"/>
                  <a:pt x="1184" y="571"/>
                </a:cubicBezTo>
                <a:cubicBezTo>
                  <a:pt x="1195" y="503"/>
                  <a:pt x="1182" y="398"/>
                  <a:pt x="1217" y="320"/>
                </a:cubicBezTo>
                <a:cubicBezTo>
                  <a:pt x="1252" y="242"/>
                  <a:pt x="1323" y="156"/>
                  <a:pt x="1392" y="104"/>
                </a:cubicBezTo>
                <a:cubicBezTo>
                  <a:pt x="1461" y="52"/>
                  <a:pt x="1536" y="16"/>
                  <a:pt x="1632" y="8"/>
                </a:cubicBezTo>
                <a:cubicBezTo>
                  <a:pt x="1728" y="0"/>
                  <a:pt x="1856" y="24"/>
                  <a:pt x="1968" y="56"/>
                </a:cubicBezTo>
                <a:cubicBezTo>
                  <a:pt x="2080" y="88"/>
                  <a:pt x="2224" y="120"/>
                  <a:pt x="2304" y="200"/>
                </a:cubicBezTo>
                <a:cubicBezTo>
                  <a:pt x="2384" y="280"/>
                  <a:pt x="2424" y="432"/>
                  <a:pt x="2448" y="536"/>
                </a:cubicBezTo>
                <a:cubicBezTo>
                  <a:pt x="2472" y="640"/>
                  <a:pt x="2448" y="776"/>
                  <a:pt x="2448" y="82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45" name="Text Box 29"/>
          <p:cNvSpPr txBox="1">
            <a:spLocks noChangeArrowheads="1"/>
          </p:cNvSpPr>
          <p:nvPr/>
        </p:nvSpPr>
        <p:spPr bwMode="auto">
          <a:xfrm>
            <a:off x="3429000" y="2058988"/>
            <a:ext cx="5638800" cy="14462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pPr>
            <a:r>
              <a:rPr lang="en-US" sz="2200">
                <a:solidFill>
                  <a:srgbClr val="FF8000"/>
                </a:solidFill>
                <a:ea typeface="굴림" charset="0"/>
                <a:cs typeface="굴림" charset="0"/>
              </a:rPr>
              <a:t>At each  spatial </a:t>
            </a:r>
            <a:r>
              <a:rPr lang="en-US" sz="2200">
                <a:solidFill>
                  <a:srgbClr val="FF9900"/>
                </a:solidFill>
                <a:ea typeface="굴림" charset="0"/>
                <a:cs typeface="굴림" charset="0"/>
              </a:rPr>
              <a:t>recording scale, the </a:t>
            </a:r>
            <a:r>
              <a:rPr lang="en-US" sz="2200">
                <a:solidFill>
                  <a:srgbClr val="FF0000"/>
                </a:solidFill>
                <a:ea typeface="굴림" charset="0"/>
                <a:cs typeface="굴림" charset="0"/>
              </a:rPr>
              <a:t>signal </a:t>
            </a:r>
            <a:r>
              <a:rPr lang="en-US" sz="2200">
                <a:solidFill>
                  <a:srgbClr val="FF9900"/>
                </a:solidFill>
                <a:ea typeface="굴림" charset="0"/>
                <a:cs typeface="굴림" charset="0"/>
              </a:rPr>
              <a:t>is produced by </a:t>
            </a:r>
            <a:r>
              <a:rPr lang="en-US" sz="2200">
                <a:solidFill>
                  <a:srgbClr val="FF0000"/>
                </a:solidFill>
                <a:ea typeface="굴림" charset="0"/>
                <a:cs typeface="굴림" charset="0"/>
              </a:rPr>
              <a:t>active</a:t>
            </a:r>
            <a:r>
              <a:rPr lang="en-US" sz="2200">
                <a:solidFill>
                  <a:srgbClr val="FF9900"/>
                </a:solidFill>
                <a:ea typeface="굴림" charset="0"/>
                <a:cs typeface="굴림" charset="0"/>
              </a:rPr>
              <a:t> </a:t>
            </a:r>
            <a:r>
              <a:rPr lang="en-US" sz="2200">
                <a:solidFill>
                  <a:srgbClr val="FF3300"/>
                </a:solidFill>
                <a:ea typeface="굴림" charset="0"/>
                <a:cs typeface="굴림" charset="0"/>
              </a:rPr>
              <a:t>partial coherence </a:t>
            </a:r>
            <a:r>
              <a:rPr lang="en-US" sz="2200">
                <a:solidFill>
                  <a:srgbClr val="FF9900"/>
                </a:solidFill>
                <a:ea typeface="굴림" charset="0"/>
                <a:cs typeface="굴림" charset="0"/>
              </a:rPr>
              <a:t>of distributed activities at the next smaller spatial scale.</a:t>
            </a:r>
          </a:p>
        </p:txBody>
      </p:sp>
      <p:sp>
        <p:nvSpPr>
          <p:cNvPr id="48157" name="Text Box 33"/>
          <p:cNvSpPr txBox="1">
            <a:spLocks noChangeArrowheads="1"/>
          </p:cNvSpPr>
          <p:nvPr/>
        </p:nvSpPr>
        <p:spPr bwMode="auto">
          <a:xfrm>
            <a:off x="7467600" y="6537325"/>
            <a:ext cx="1676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125000"/>
              </a:lnSpc>
              <a:spcBef>
                <a:spcPct val="25000"/>
              </a:spcBef>
            </a:pPr>
            <a:r>
              <a:rPr lang="en-US" sz="1200" dirty="0">
                <a:solidFill>
                  <a:schemeClr val="accent2"/>
                </a:solidFill>
              </a:rPr>
              <a:t>Scott Makeig 2007</a:t>
            </a:r>
            <a:endParaRPr lang="en-US" sz="1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34843"/>
                                        </p:tgtEl>
                                        <p:attrNameLst>
                                          <p:attrName>style.visibility</p:attrName>
                                        </p:attrNameLst>
                                      </p:cBhvr>
                                      <p:to>
                                        <p:strVal val="visible"/>
                                      </p:to>
                                    </p:set>
                                    <p:anim calcmode="lin" valueType="num">
                                      <p:cBhvr>
                                        <p:cTn id="7" dur="500" fill="hold"/>
                                        <p:tgtEl>
                                          <p:spTgt spid="34843"/>
                                        </p:tgtEl>
                                        <p:attrNameLst>
                                          <p:attrName>ppt_w</p:attrName>
                                        </p:attrNameLst>
                                      </p:cBhvr>
                                      <p:tavLst>
                                        <p:tav tm="0">
                                          <p:val>
                                            <p:strVal val="2/3*#ppt_w"/>
                                          </p:val>
                                        </p:tav>
                                        <p:tav tm="100000">
                                          <p:val>
                                            <p:strVal val="#ppt_w"/>
                                          </p:val>
                                        </p:tav>
                                      </p:tavLst>
                                    </p:anim>
                                    <p:anim calcmode="lin" valueType="num">
                                      <p:cBhvr>
                                        <p:cTn id="8" dur="500" fill="hold"/>
                                        <p:tgtEl>
                                          <p:spTgt spid="34843"/>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34845"/>
                                        </p:tgtEl>
                                        <p:attrNameLst>
                                          <p:attrName>style.visibility</p:attrName>
                                        </p:attrNameLst>
                                      </p:cBhvr>
                                      <p:to>
                                        <p:strVal val="visible"/>
                                      </p:to>
                                    </p:set>
                                    <p:anim calcmode="lin" valueType="num">
                                      <p:cBhvr>
                                        <p:cTn id="13" dur="500" fill="hold"/>
                                        <p:tgtEl>
                                          <p:spTgt spid="34845"/>
                                        </p:tgtEl>
                                        <p:attrNameLst>
                                          <p:attrName>ppt_w</p:attrName>
                                        </p:attrNameLst>
                                      </p:cBhvr>
                                      <p:tavLst>
                                        <p:tav tm="0">
                                          <p:val>
                                            <p:strVal val="2/3*#ppt_w"/>
                                          </p:val>
                                        </p:tav>
                                        <p:tav tm="100000">
                                          <p:val>
                                            <p:strVal val="#ppt_w"/>
                                          </p:val>
                                        </p:tav>
                                      </p:tavLst>
                                    </p:anim>
                                    <p:anim calcmode="lin" valueType="num">
                                      <p:cBhvr>
                                        <p:cTn id="14" dur="500" fill="hold"/>
                                        <p:tgtEl>
                                          <p:spTgt spid="34845"/>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840"/>
                                        </p:tgtEl>
                                        <p:attrNameLst>
                                          <p:attrName>style.visibility</p:attrName>
                                        </p:attrNameLst>
                                      </p:cBhvr>
                                      <p:to>
                                        <p:strVal val="visible"/>
                                      </p:to>
                                    </p:set>
                                    <p:animEffect transition="in" filter="wipe(down)">
                                      <p:cBhvr>
                                        <p:cTn id="19" dur="500"/>
                                        <p:tgtEl>
                                          <p:spTgt spid="3484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4839"/>
                                        </p:tgtEl>
                                        <p:attrNameLst>
                                          <p:attrName>style.visibility</p:attrName>
                                        </p:attrNameLst>
                                      </p:cBhvr>
                                      <p:to>
                                        <p:strVal val="visible"/>
                                      </p:to>
                                    </p:set>
                                    <p:animEffect transition="in" filter="wipe(down)">
                                      <p:cBhvr>
                                        <p:cTn id="24" dur="500"/>
                                        <p:tgtEl>
                                          <p:spTgt spid="3483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838"/>
                                        </p:tgtEl>
                                        <p:attrNameLst>
                                          <p:attrName>style.visibility</p:attrName>
                                        </p:attrNameLst>
                                      </p:cBhvr>
                                      <p:to>
                                        <p:strVal val="visible"/>
                                      </p:to>
                                    </p:set>
                                    <p:animEffect transition="in" filter="wipe(down)">
                                      <p:cBhvr>
                                        <p:cTn id="29" dur="500"/>
                                        <p:tgtEl>
                                          <p:spTgt spid="3483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4837"/>
                                        </p:tgtEl>
                                        <p:attrNameLst>
                                          <p:attrName>style.visibility</p:attrName>
                                        </p:attrNameLst>
                                      </p:cBhvr>
                                      <p:to>
                                        <p:strVal val="visible"/>
                                      </p:to>
                                    </p:set>
                                    <p:animEffect transition="in" filter="wipe(down)">
                                      <p:cBhvr>
                                        <p:cTn id="34" dur="500"/>
                                        <p:tgtEl>
                                          <p:spTgt spid="3483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4836"/>
                                        </p:tgtEl>
                                        <p:attrNameLst>
                                          <p:attrName>style.visibility</p:attrName>
                                        </p:attrNameLst>
                                      </p:cBhvr>
                                      <p:to>
                                        <p:strVal val="visible"/>
                                      </p:to>
                                    </p:set>
                                    <p:animEffect transition="in" filter="wipe(down)">
                                      <p:cBhvr>
                                        <p:cTn id="39" dur="500"/>
                                        <p:tgtEl>
                                          <p:spTgt spid="34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6" grpId="0" animBg="1"/>
      <p:bldP spid="34837" grpId="0" animBg="1"/>
      <p:bldP spid="34838" grpId="0" animBg="1"/>
      <p:bldP spid="34839" grpId="0" animBg="1"/>
      <p:bldP spid="34840" grpId="0" animBg="1"/>
      <p:bldP spid="34843" grpId="0" animBg="1"/>
      <p:bldP spid="34845"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Freeform 2"/>
          <p:cNvSpPr>
            <a:spLocks/>
          </p:cNvSpPr>
          <p:nvPr/>
        </p:nvSpPr>
        <p:spPr bwMode="auto">
          <a:xfrm>
            <a:off x="2209800" y="469900"/>
            <a:ext cx="5054600" cy="1139825"/>
          </a:xfrm>
          <a:custGeom>
            <a:avLst/>
            <a:gdLst>
              <a:gd name="T0" fmla="*/ 0 w 3184"/>
              <a:gd name="T1" fmla="*/ 2147483647 h 718"/>
              <a:gd name="T2" fmla="*/ 2147483647 w 3184"/>
              <a:gd name="T3" fmla="*/ 2147483647 h 718"/>
              <a:gd name="T4" fmla="*/ 2147483647 w 3184"/>
              <a:gd name="T5" fmla="*/ 2147483647 h 718"/>
              <a:gd name="T6" fmla="*/ 2147483647 w 3184"/>
              <a:gd name="T7" fmla="*/ 2147483647 h 718"/>
              <a:gd name="T8" fmla="*/ 2147483647 w 3184"/>
              <a:gd name="T9" fmla="*/ 2147483647 h 718"/>
              <a:gd name="T10" fmla="*/ 2147483647 w 3184"/>
              <a:gd name="T11" fmla="*/ 2147483647 h 718"/>
              <a:gd name="T12" fmla="*/ 2147483647 w 3184"/>
              <a:gd name="T13" fmla="*/ 2147483647 h 718"/>
              <a:gd name="T14" fmla="*/ 2147483647 w 3184"/>
              <a:gd name="T15" fmla="*/ 2147483647 h 718"/>
              <a:gd name="T16" fmla="*/ 2147483647 w 3184"/>
              <a:gd name="T17" fmla="*/ 2147483647 h 7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84"/>
              <a:gd name="T28" fmla="*/ 0 h 718"/>
              <a:gd name="T29" fmla="*/ 3184 w 3184"/>
              <a:gd name="T30" fmla="*/ 718 h 7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84" h="718">
                <a:moveTo>
                  <a:pt x="0" y="712"/>
                </a:moveTo>
                <a:cubicBezTo>
                  <a:pt x="57" y="663"/>
                  <a:pt x="212" y="510"/>
                  <a:pt x="344" y="418"/>
                </a:cubicBezTo>
                <a:cubicBezTo>
                  <a:pt x="476" y="326"/>
                  <a:pt x="640" y="221"/>
                  <a:pt x="790" y="158"/>
                </a:cubicBezTo>
                <a:cubicBezTo>
                  <a:pt x="940" y="95"/>
                  <a:pt x="1055" y="64"/>
                  <a:pt x="1248" y="40"/>
                </a:cubicBezTo>
                <a:cubicBezTo>
                  <a:pt x="1441" y="16"/>
                  <a:pt x="1756" y="0"/>
                  <a:pt x="1950" y="12"/>
                </a:cubicBezTo>
                <a:cubicBezTo>
                  <a:pt x="2144" y="24"/>
                  <a:pt x="2274" y="63"/>
                  <a:pt x="2413" y="110"/>
                </a:cubicBezTo>
                <a:cubicBezTo>
                  <a:pt x="2552" y="157"/>
                  <a:pt x="2684" y="228"/>
                  <a:pt x="2786" y="296"/>
                </a:cubicBezTo>
                <a:cubicBezTo>
                  <a:pt x="2888" y="364"/>
                  <a:pt x="2958" y="450"/>
                  <a:pt x="3024" y="520"/>
                </a:cubicBezTo>
                <a:cubicBezTo>
                  <a:pt x="3090" y="590"/>
                  <a:pt x="3151" y="677"/>
                  <a:pt x="3184" y="7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2" name="Freeform 3"/>
          <p:cNvSpPr>
            <a:spLocks/>
          </p:cNvSpPr>
          <p:nvPr/>
        </p:nvSpPr>
        <p:spPr bwMode="auto">
          <a:xfrm>
            <a:off x="2209800" y="622300"/>
            <a:ext cx="5054600" cy="1139825"/>
          </a:xfrm>
          <a:custGeom>
            <a:avLst/>
            <a:gdLst>
              <a:gd name="T0" fmla="*/ 0 w 3184"/>
              <a:gd name="T1" fmla="*/ 2147483647 h 718"/>
              <a:gd name="T2" fmla="*/ 2147483647 w 3184"/>
              <a:gd name="T3" fmla="*/ 2147483647 h 718"/>
              <a:gd name="T4" fmla="*/ 2147483647 w 3184"/>
              <a:gd name="T5" fmla="*/ 2147483647 h 718"/>
              <a:gd name="T6" fmla="*/ 2147483647 w 3184"/>
              <a:gd name="T7" fmla="*/ 2147483647 h 718"/>
              <a:gd name="T8" fmla="*/ 2147483647 w 3184"/>
              <a:gd name="T9" fmla="*/ 2147483647 h 718"/>
              <a:gd name="T10" fmla="*/ 2147483647 w 3184"/>
              <a:gd name="T11" fmla="*/ 2147483647 h 718"/>
              <a:gd name="T12" fmla="*/ 2147483647 w 3184"/>
              <a:gd name="T13" fmla="*/ 2147483647 h 718"/>
              <a:gd name="T14" fmla="*/ 2147483647 w 3184"/>
              <a:gd name="T15" fmla="*/ 2147483647 h 718"/>
              <a:gd name="T16" fmla="*/ 2147483647 w 3184"/>
              <a:gd name="T17" fmla="*/ 2147483647 h 7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84"/>
              <a:gd name="T28" fmla="*/ 0 h 718"/>
              <a:gd name="T29" fmla="*/ 3184 w 3184"/>
              <a:gd name="T30" fmla="*/ 718 h 7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84" h="718">
                <a:moveTo>
                  <a:pt x="0" y="712"/>
                </a:moveTo>
                <a:cubicBezTo>
                  <a:pt x="57" y="663"/>
                  <a:pt x="212" y="510"/>
                  <a:pt x="344" y="418"/>
                </a:cubicBezTo>
                <a:cubicBezTo>
                  <a:pt x="476" y="326"/>
                  <a:pt x="640" y="221"/>
                  <a:pt x="790" y="158"/>
                </a:cubicBezTo>
                <a:cubicBezTo>
                  <a:pt x="940" y="95"/>
                  <a:pt x="1055" y="64"/>
                  <a:pt x="1248" y="40"/>
                </a:cubicBezTo>
                <a:cubicBezTo>
                  <a:pt x="1441" y="16"/>
                  <a:pt x="1756" y="0"/>
                  <a:pt x="1950" y="12"/>
                </a:cubicBezTo>
                <a:cubicBezTo>
                  <a:pt x="2144" y="24"/>
                  <a:pt x="2274" y="63"/>
                  <a:pt x="2413" y="110"/>
                </a:cubicBezTo>
                <a:cubicBezTo>
                  <a:pt x="2552" y="157"/>
                  <a:pt x="2684" y="228"/>
                  <a:pt x="2786" y="296"/>
                </a:cubicBezTo>
                <a:cubicBezTo>
                  <a:pt x="2888" y="364"/>
                  <a:pt x="2958" y="450"/>
                  <a:pt x="3024" y="520"/>
                </a:cubicBezTo>
                <a:cubicBezTo>
                  <a:pt x="3090" y="590"/>
                  <a:pt x="3151" y="677"/>
                  <a:pt x="3184" y="7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3" name="Freeform 4"/>
          <p:cNvSpPr>
            <a:spLocks/>
          </p:cNvSpPr>
          <p:nvPr/>
        </p:nvSpPr>
        <p:spPr bwMode="auto">
          <a:xfrm>
            <a:off x="2743200" y="1282700"/>
            <a:ext cx="3924300" cy="1308100"/>
          </a:xfrm>
          <a:custGeom>
            <a:avLst/>
            <a:gdLst>
              <a:gd name="T0" fmla="*/ 2147483647 w 2472"/>
              <a:gd name="T1" fmla="*/ 2147483647 h 824"/>
              <a:gd name="T2" fmla="*/ 0 w 2472"/>
              <a:gd name="T3" fmla="*/ 2147483647 h 824"/>
              <a:gd name="T4" fmla="*/ 2147483647 w 2472"/>
              <a:gd name="T5" fmla="*/ 2147483647 h 824"/>
              <a:gd name="T6" fmla="*/ 2147483647 w 2472"/>
              <a:gd name="T7" fmla="*/ 2147483647 h 824"/>
              <a:gd name="T8" fmla="*/ 2147483647 w 2472"/>
              <a:gd name="T9" fmla="*/ 2147483647 h 824"/>
              <a:gd name="T10" fmla="*/ 2147483647 w 2472"/>
              <a:gd name="T11" fmla="*/ 2147483647 h 824"/>
              <a:gd name="T12" fmla="*/ 2147483647 w 2472"/>
              <a:gd name="T13" fmla="*/ 2147483647 h 824"/>
              <a:gd name="T14" fmla="*/ 2147483647 w 2472"/>
              <a:gd name="T15" fmla="*/ 2147483647 h 824"/>
              <a:gd name="T16" fmla="*/ 2147483647 w 2472"/>
              <a:gd name="T17" fmla="*/ 2147483647 h 824"/>
              <a:gd name="T18" fmla="*/ 2147483647 w 2472"/>
              <a:gd name="T19" fmla="*/ 2147483647 h 824"/>
              <a:gd name="T20" fmla="*/ 2147483647 w 2472"/>
              <a:gd name="T21" fmla="*/ 2147483647 h 824"/>
              <a:gd name="T22" fmla="*/ 2147483647 w 2472"/>
              <a:gd name="T23" fmla="*/ 2147483647 h 824"/>
              <a:gd name="T24" fmla="*/ 2147483647 w 2472"/>
              <a:gd name="T25" fmla="*/ 2147483647 h 824"/>
              <a:gd name="T26" fmla="*/ 2147483647 w 2472"/>
              <a:gd name="T27" fmla="*/ 2147483647 h 824"/>
              <a:gd name="T28" fmla="*/ 2147483647 w 2472"/>
              <a:gd name="T29" fmla="*/ 2147483647 h 824"/>
              <a:gd name="T30" fmla="*/ 2147483647 w 2472"/>
              <a:gd name="T31" fmla="*/ 2147483647 h 824"/>
              <a:gd name="T32" fmla="*/ 2147483647 w 2472"/>
              <a:gd name="T33" fmla="*/ 2147483647 h 824"/>
              <a:gd name="T34" fmla="*/ 2147483647 w 2472"/>
              <a:gd name="T35" fmla="*/ 2147483647 h 824"/>
              <a:gd name="T36" fmla="*/ 2147483647 w 2472"/>
              <a:gd name="T37" fmla="*/ 2147483647 h 824"/>
              <a:gd name="T38" fmla="*/ 2147483647 w 2472"/>
              <a:gd name="T39" fmla="*/ 2147483647 h 8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72"/>
              <a:gd name="T61" fmla="*/ 0 h 824"/>
              <a:gd name="T62" fmla="*/ 2472 w 2472"/>
              <a:gd name="T63" fmla="*/ 824 h 8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72" h="824">
                <a:moveTo>
                  <a:pt x="48" y="728"/>
                </a:moveTo>
                <a:cubicBezTo>
                  <a:pt x="24" y="684"/>
                  <a:pt x="0" y="640"/>
                  <a:pt x="0" y="584"/>
                </a:cubicBezTo>
                <a:cubicBezTo>
                  <a:pt x="0" y="528"/>
                  <a:pt x="24" y="456"/>
                  <a:pt x="48" y="392"/>
                </a:cubicBezTo>
                <a:cubicBezTo>
                  <a:pt x="72" y="328"/>
                  <a:pt x="103" y="249"/>
                  <a:pt x="144" y="200"/>
                </a:cubicBezTo>
                <a:cubicBezTo>
                  <a:pt x="185" y="151"/>
                  <a:pt x="235" y="126"/>
                  <a:pt x="292" y="101"/>
                </a:cubicBezTo>
                <a:cubicBezTo>
                  <a:pt x="349" y="76"/>
                  <a:pt x="415" y="63"/>
                  <a:pt x="487" y="52"/>
                </a:cubicBezTo>
                <a:cubicBezTo>
                  <a:pt x="559" y="41"/>
                  <a:pt x="644" y="32"/>
                  <a:pt x="722" y="36"/>
                </a:cubicBezTo>
                <a:cubicBezTo>
                  <a:pt x="800" y="40"/>
                  <a:pt x="893" y="49"/>
                  <a:pt x="957" y="76"/>
                </a:cubicBezTo>
                <a:cubicBezTo>
                  <a:pt x="1021" y="103"/>
                  <a:pt x="1074" y="161"/>
                  <a:pt x="1104" y="200"/>
                </a:cubicBezTo>
                <a:cubicBezTo>
                  <a:pt x="1134" y="239"/>
                  <a:pt x="1128" y="248"/>
                  <a:pt x="1136" y="312"/>
                </a:cubicBezTo>
                <a:cubicBezTo>
                  <a:pt x="1144" y="376"/>
                  <a:pt x="1149" y="515"/>
                  <a:pt x="1152" y="584"/>
                </a:cubicBezTo>
                <a:cubicBezTo>
                  <a:pt x="1155" y="653"/>
                  <a:pt x="1147" y="730"/>
                  <a:pt x="1152" y="728"/>
                </a:cubicBezTo>
                <a:cubicBezTo>
                  <a:pt x="1157" y="726"/>
                  <a:pt x="1173" y="639"/>
                  <a:pt x="1184" y="571"/>
                </a:cubicBezTo>
                <a:cubicBezTo>
                  <a:pt x="1195" y="503"/>
                  <a:pt x="1182" y="398"/>
                  <a:pt x="1217" y="320"/>
                </a:cubicBezTo>
                <a:cubicBezTo>
                  <a:pt x="1252" y="242"/>
                  <a:pt x="1323" y="156"/>
                  <a:pt x="1392" y="104"/>
                </a:cubicBezTo>
                <a:cubicBezTo>
                  <a:pt x="1461" y="52"/>
                  <a:pt x="1536" y="16"/>
                  <a:pt x="1632" y="8"/>
                </a:cubicBezTo>
                <a:cubicBezTo>
                  <a:pt x="1728" y="0"/>
                  <a:pt x="1856" y="24"/>
                  <a:pt x="1968" y="56"/>
                </a:cubicBezTo>
                <a:cubicBezTo>
                  <a:pt x="2080" y="88"/>
                  <a:pt x="2224" y="120"/>
                  <a:pt x="2304" y="200"/>
                </a:cubicBezTo>
                <a:cubicBezTo>
                  <a:pt x="2384" y="280"/>
                  <a:pt x="2424" y="432"/>
                  <a:pt x="2448" y="536"/>
                </a:cubicBezTo>
                <a:cubicBezTo>
                  <a:pt x="2472" y="640"/>
                  <a:pt x="2448" y="776"/>
                  <a:pt x="2448" y="82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4" name="Freeform 5"/>
          <p:cNvSpPr>
            <a:spLocks noChangeAspect="1"/>
          </p:cNvSpPr>
          <p:nvPr/>
        </p:nvSpPr>
        <p:spPr bwMode="auto">
          <a:xfrm>
            <a:off x="4013200" y="336550"/>
            <a:ext cx="406400" cy="206375"/>
          </a:xfrm>
          <a:custGeom>
            <a:avLst/>
            <a:gdLst>
              <a:gd name="T0" fmla="*/ 2147483647 w 256"/>
              <a:gd name="T1" fmla="*/ 2147483647 h 130"/>
              <a:gd name="T2" fmla="*/ 2147483647 w 256"/>
              <a:gd name="T3" fmla="*/ 2147483647 h 130"/>
              <a:gd name="T4" fmla="*/ 2147483647 w 256"/>
              <a:gd name="T5" fmla="*/ 2147483647 h 130"/>
              <a:gd name="T6" fmla="*/ 2147483647 w 256"/>
              <a:gd name="T7" fmla="*/ 2147483647 h 130"/>
              <a:gd name="T8" fmla="*/ 2147483647 w 256"/>
              <a:gd name="T9" fmla="*/ 2147483647 h 130"/>
              <a:gd name="T10" fmla="*/ 2147483647 w 256"/>
              <a:gd name="T11" fmla="*/ 2147483647 h 130"/>
              <a:gd name="T12" fmla="*/ 2147483647 w 256"/>
              <a:gd name="T13" fmla="*/ 2147483647 h 130"/>
              <a:gd name="T14" fmla="*/ 2147483647 w 256"/>
              <a:gd name="T15" fmla="*/ 2147483647 h 130"/>
              <a:gd name="T16" fmla="*/ 2147483647 w 256"/>
              <a:gd name="T17" fmla="*/ 2147483647 h 130"/>
              <a:gd name="T18" fmla="*/ 2147483647 w 256"/>
              <a:gd name="T19" fmla="*/ 2147483647 h 130"/>
              <a:gd name="T20" fmla="*/ 2147483647 w 256"/>
              <a:gd name="T21" fmla="*/ 2147483647 h 130"/>
              <a:gd name="T22" fmla="*/ 0 w 256"/>
              <a:gd name="T23" fmla="*/ 2147483647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6"/>
              <a:gd name="T37" fmla="*/ 0 h 130"/>
              <a:gd name="T38" fmla="*/ 256 w 256"/>
              <a:gd name="T39" fmla="*/ 130 h 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6" h="130">
                <a:moveTo>
                  <a:pt x="20" y="124"/>
                </a:moveTo>
                <a:cubicBezTo>
                  <a:pt x="20" y="114"/>
                  <a:pt x="14" y="80"/>
                  <a:pt x="20" y="64"/>
                </a:cubicBezTo>
                <a:cubicBezTo>
                  <a:pt x="26" y="48"/>
                  <a:pt x="43" y="38"/>
                  <a:pt x="57" y="27"/>
                </a:cubicBezTo>
                <a:cubicBezTo>
                  <a:pt x="72" y="17"/>
                  <a:pt x="85" y="5"/>
                  <a:pt x="104" y="3"/>
                </a:cubicBezTo>
                <a:cubicBezTo>
                  <a:pt x="123" y="0"/>
                  <a:pt x="153" y="4"/>
                  <a:pt x="173" y="11"/>
                </a:cubicBezTo>
                <a:cubicBezTo>
                  <a:pt x="192" y="18"/>
                  <a:pt x="209" y="30"/>
                  <a:pt x="222" y="44"/>
                </a:cubicBezTo>
                <a:cubicBezTo>
                  <a:pt x="236" y="58"/>
                  <a:pt x="256" y="84"/>
                  <a:pt x="255" y="93"/>
                </a:cubicBezTo>
                <a:cubicBezTo>
                  <a:pt x="255" y="102"/>
                  <a:pt x="234" y="97"/>
                  <a:pt x="218" y="97"/>
                </a:cubicBezTo>
                <a:cubicBezTo>
                  <a:pt x="202" y="97"/>
                  <a:pt x="178" y="94"/>
                  <a:pt x="160" y="94"/>
                </a:cubicBezTo>
                <a:cubicBezTo>
                  <a:pt x="142" y="94"/>
                  <a:pt x="125" y="97"/>
                  <a:pt x="108" y="100"/>
                </a:cubicBezTo>
                <a:cubicBezTo>
                  <a:pt x="91" y="103"/>
                  <a:pt x="75" y="105"/>
                  <a:pt x="57" y="110"/>
                </a:cubicBezTo>
                <a:cubicBezTo>
                  <a:pt x="39" y="115"/>
                  <a:pt x="12" y="126"/>
                  <a:pt x="0" y="130"/>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Freeform 6"/>
          <p:cNvSpPr>
            <a:spLocks noChangeAspect="1"/>
          </p:cNvSpPr>
          <p:nvPr/>
        </p:nvSpPr>
        <p:spPr bwMode="auto">
          <a:xfrm>
            <a:off x="3284538" y="1235075"/>
            <a:ext cx="304800" cy="155575"/>
          </a:xfrm>
          <a:custGeom>
            <a:avLst/>
            <a:gdLst>
              <a:gd name="T0" fmla="*/ 2147483647 w 248"/>
              <a:gd name="T1" fmla="*/ 2147483647 h 126"/>
              <a:gd name="T2" fmla="*/ 2147483647 w 248"/>
              <a:gd name="T3" fmla="*/ 2147483647 h 126"/>
              <a:gd name="T4" fmla="*/ 2147483647 w 248"/>
              <a:gd name="T5" fmla="*/ 2147483647 h 126"/>
              <a:gd name="T6" fmla="*/ 2147483647 w 248"/>
              <a:gd name="T7" fmla="*/ 2147483647 h 126"/>
              <a:gd name="T8" fmla="*/ 2147483647 w 248"/>
              <a:gd name="T9" fmla="*/ 2147483647 h 126"/>
              <a:gd name="T10" fmla="*/ 2147483647 w 248"/>
              <a:gd name="T11" fmla="*/ 2147483647 h 126"/>
              <a:gd name="T12" fmla="*/ 2147483647 w 248"/>
              <a:gd name="T13" fmla="*/ 2147483647 h 126"/>
              <a:gd name="T14" fmla="*/ 2147483647 w 248"/>
              <a:gd name="T15" fmla="*/ 2147483647 h 126"/>
              <a:gd name="T16" fmla="*/ 2147483647 w 248"/>
              <a:gd name="T17" fmla="*/ 2147483647 h 126"/>
              <a:gd name="T18" fmla="*/ 2147483647 w 248"/>
              <a:gd name="T19" fmla="*/ 2147483647 h 126"/>
              <a:gd name="T20" fmla="*/ 2147483647 w 248"/>
              <a:gd name="T21" fmla="*/ 2147483647 h 126"/>
              <a:gd name="T22" fmla="*/ 0 w 248"/>
              <a:gd name="T23" fmla="*/ 2147483647 h 1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8"/>
              <a:gd name="T37" fmla="*/ 0 h 126"/>
              <a:gd name="T38" fmla="*/ 248 w 248"/>
              <a:gd name="T39" fmla="*/ 126 h 1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8" h="126">
                <a:moveTo>
                  <a:pt x="6" y="124"/>
                </a:moveTo>
                <a:cubicBezTo>
                  <a:pt x="7" y="114"/>
                  <a:pt x="5" y="80"/>
                  <a:pt x="12" y="64"/>
                </a:cubicBezTo>
                <a:cubicBezTo>
                  <a:pt x="19" y="48"/>
                  <a:pt x="35" y="38"/>
                  <a:pt x="49" y="27"/>
                </a:cubicBezTo>
                <a:cubicBezTo>
                  <a:pt x="64" y="17"/>
                  <a:pt x="77" y="5"/>
                  <a:pt x="96" y="3"/>
                </a:cubicBezTo>
                <a:cubicBezTo>
                  <a:pt x="115" y="0"/>
                  <a:pt x="145" y="4"/>
                  <a:pt x="165" y="11"/>
                </a:cubicBezTo>
                <a:cubicBezTo>
                  <a:pt x="184" y="18"/>
                  <a:pt x="201" y="30"/>
                  <a:pt x="214" y="44"/>
                </a:cubicBezTo>
                <a:cubicBezTo>
                  <a:pt x="228" y="58"/>
                  <a:pt x="248" y="84"/>
                  <a:pt x="247" y="93"/>
                </a:cubicBezTo>
                <a:cubicBezTo>
                  <a:pt x="247" y="102"/>
                  <a:pt x="226" y="98"/>
                  <a:pt x="210" y="97"/>
                </a:cubicBezTo>
                <a:cubicBezTo>
                  <a:pt x="194" y="96"/>
                  <a:pt x="170" y="87"/>
                  <a:pt x="151" y="86"/>
                </a:cubicBezTo>
                <a:cubicBezTo>
                  <a:pt x="133" y="86"/>
                  <a:pt x="116" y="89"/>
                  <a:pt x="99" y="93"/>
                </a:cubicBezTo>
                <a:cubicBezTo>
                  <a:pt x="82" y="97"/>
                  <a:pt x="66" y="104"/>
                  <a:pt x="49" y="110"/>
                </a:cubicBezTo>
                <a:cubicBezTo>
                  <a:pt x="33" y="115"/>
                  <a:pt x="16" y="121"/>
                  <a:pt x="0" y="126"/>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6" name="Line 7"/>
          <p:cNvSpPr>
            <a:spLocks noChangeShapeType="1"/>
          </p:cNvSpPr>
          <p:nvPr/>
        </p:nvSpPr>
        <p:spPr bwMode="auto">
          <a:xfrm rot="-4289238">
            <a:off x="2534444" y="1966119"/>
            <a:ext cx="128587" cy="3143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27" name="Freeform 8"/>
          <p:cNvSpPr>
            <a:spLocks/>
          </p:cNvSpPr>
          <p:nvPr/>
        </p:nvSpPr>
        <p:spPr bwMode="auto">
          <a:xfrm>
            <a:off x="3384550" y="3582988"/>
            <a:ext cx="1187450" cy="3198812"/>
          </a:xfrm>
          <a:custGeom>
            <a:avLst/>
            <a:gdLst>
              <a:gd name="T0" fmla="*/ 2147483647 w 748"/>
              <a:gd name="T1" fmla="*/ 2147483647 h 2015"/>
              <a:gd name="T2" fmla="*/ 2147483647 w 748"/>
              <a:gd name="T3" fmla="*/ 2147483647 h 2015"/>
              <a:gd name="T4" fmla="*/ 2147483647 w 748"/>
              <a:gd name="T5" fmla="*/ 2147483647 h 2015"/>
              <a:gd name="T6" fmla="*/ 2147483647 w 748"/>
              <a:gd name="T7" fmla="*/ 2147483647 h 2015"/>
              <a:gd name="T8" fmla="*/ 2147483647 w 748"/>
              <a:gd name="T9" fmla="*/ 2147483647 h 2015"/>
              <a:gd name="T10" fmla="*/ 2147483647 w 748"/>
              <a:gd name="T11" fmla="*/ 2147483647 h 2015"/>
              <a:gd name="T12" fmla="*/ 2147483647 w 748"/>
              <a:gd name="T13" fmla="*/ 2147483647 h 2015"/>
              <a:gd name="T14" fmla="*/ 2147483647 w 748"/>
              <a:gd name="T15" fmla="*/ 2147483647 h 2015"/>
              <a:gd name="T16" fmla="*/ 2147483647 w 748"/>
              <a:gd name="T17" fmla="*/ 2147483647 h 2015"/>
              <a:gd name="T18" fmla="*/ 2147483647 w 748"/>
              <a:gd name="T19" fmla="*/ 2147483647 h 20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8"/>
              <a:gd name="T31" fmla="*/ 0 h 2015"/>
              <a:gd name="T32" fmla="*/ 748 w 748"/>
              <a:gd name="T33" fmla="*/ 2015 h 20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8" h="2015">
                <a:moveTo>
                  <a:pt x="148" y="331"/>
                </a:moveTo>
                <a:cubicBezTo>
                  <a:pt x="129" y="284"/>
                  <a:pt x="0" y="94"/>
                  <a:pt x="28" y="47"/>
                </a:cubicBezTo>
                <a:cubicBezTo>
                  <a:pt x="56" y="0"/>
                  <a:pt x="273" y="25"/>
                  <a:pt x="316" y="47"/>
                </a:cubicBezTo>
                <a:cubicBezTo>
                  <a:pt x="359" y="69"/>
                  <a:pt x="310" y="129"/>
                  <a:pt x="286" y="177"/>
                </a:cubicBezTo>
                <a:cubicBezTo>
                  <a:pt x="262" y="225"/>
                  <a:pt x="191" y="269"/>
                  <a:pt x="172" y="335"/>
                </a:cubicBezTo>
                <a:cubicBezTo>
                  <a:pt x="153" y="401"/>
                  <a:pt x="172" y="399"/>
                  <a:pt x="172" y="575"/>
                </a:cubicBezTo>
                <a:cubicBezTo>
                  <a:pt x="172" y="751"/>
                  <a:pt x="132" y="1223"/>
                  <a:pt x="172" y="1391"/>
                </a:cubicBezTo>
                <a:cubicBezTo>
                  <a:pt x="212" y="1559"/>
                  <a:pt x="340" y="1519"/>
                  <a:pt x="412" y="1583"/>
                </a:cubicBezTo>
                <a:cubicBezTo>
                  <a:pt x="484" y="1647"/>
                  <a:pt x="548" y="1703"/>
                  <a:pt x="604" y="1775"/>
                </a:cubicBezTo>
                <a:cubicBezTo>
                  <a:pt x="660" y="1847"/>
                  <a:pt x="724" y="1975"/>
                  <a:pt x="748" y="201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8" name="Freeform 9"/>
          <p:cNvSpPr>
            <a:spLocks/>
          </p:cNvSpPr>
          <p:nvPr/>
        </p:nvSpPr>
        <p:spPr bwMode="auto">
          <a:xfrm>
            <a:off x="2819400" y="5791200"/>
            <a:ext cx="838200" cy="914400"/>
          </a:xfrm>
          <a:custGeom>
            <a:avLst/>
            <a:gdLst>
              <a:gd name="T0" fmla="*/ 2147483647 w 528"/>
              <a:gd name="T1" fmla="*/ 0 h 576"/>
              <a:gd name="T2" fmla="*/ 2147483647 w 528"/>
              <a:gd name="T3" fmla="*/ 2147483647 h 576"/>
              <a:gd name="T4" fmla="*/ 2147483647 w 528"/>
              <a:gd name="T5" fmla="*/ 2147483647 h 576"/>
              <a:gd name="T6" fmla="*/ 2147483647 w 528"/>
              <a:gd name="T7" fmla="*/ 2147483647 h 576"/>
              <a:gd name="T8" fmla="*/ 2147483647 w 528"/>
              <a:gd name="T9" fmla="*/ 2147483647 h 576"/>
              <a:gd name="T10" fmla="*/ 0 w 528"/>
              <a:gd name="T11" fmla="*/ 2147483647 h 576"/>
              <a:gd name="T12" fmla="*/ 0 60000 65536"/>
              <a:gd name="T13" fmla="*/ 0 60000 65536"/>
              <a:gd name="T14" fmla="*/ 0 60000 65536"/>
              <a:gd name="T15" fmla="*/ 0 60000 65536"/>
              <a:gd name="T16" fmla="*/ 0 60000 65536"/>
              <a:gd name="T17" fmla="*/ 0 60000 65536"/>
              <a:gd name="T18" fmla="*/ 0 w 528"/>
              <a:gd name="T19" fmla="*/ 0 h 576"/>
              <a:gd name="T20" fmla="*/ 528 w 528"/>
              <a:gd name="T21" fmla="*/ 576 h 576"/>
            </a:gdLst>
            <a:ahLst/>
            <a:cxnLst>
              <a:cxn ang="T12">
                <a:pos x="T0" y="T1"/>
              </a:cxn>
              <a:cxn ang="T13">
                <a:pos x="T2" y="T3"/>
              </a:cxn>
              <a:cxn ang="T14">
                <a:pos x="T4" y="T5"/>
              </a:cxn>
              <a:cxn ang="T15">
                <a:pos x="T6" y="T7"/>
              </a:cxn>
              <a:cxn ang="T16">
                <a:pos x="T8" y="T9"/>
              </a:cxn>
              <a:cxn ang="T17">
                <a:pos x="T10" y="T11"/>
              </a:cxn>
            </a:cxnLst>
            <a:rect l="T18" t="T19" r="T20" b="T21"/>
            <a:pathLst>
              <a:path w="528" h="576">
                <a:moveTo>
                  <a:pt x="528" y="0"/>
                </a:moveTo>
                <a:cubicBezTo>
                  <a:pt x="512" y="28"/>
                  <a:pt x="496" y="56"/>
                  <a:pt x="432" y="96"/>
                </a:cubicBezTo>
                <a:cubicBezTo>
                  <a:pt x="368" y="136"/>
                  <a:pt x="192" y="208"/>
                  <a:pt x="144" y="240"/>
                </a:cubicBezTo>
                <a:cubicBezTo>
                  <a:pt x="96" y="272"/>
                  <a:pt x="160" y="240"/>
                  <a:pt x="144" y="288"/>
                </a:cubicBezTo>
                <a:cubicBezTo>
                  <a:pt x="128" y="336"/>
                  <a:pt x="72" y="480"/>
                  <a:pt x="48" y="528"/>
                </a:cubicBezTo>
                <a:cubicBezTo>
                  <a:pt x="24" y="576"/>
                  <a:pt x="12" y="576"/>
                  <a:pt x="0" y="57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9" name="Freeform 10"/>
          <p:cNvSpPr>
            <a:spLocks/>
          </p:cNvSpPr>
          <p:nvPr/>
        </p:nvSpPr>
        <p:spPr bwMode="auto">
          <a:xfrm>
            <a:off x="2819400" y="5486400"/>
            <a:ext cx="838200" cy="304800"/>
          </a:xfrm>
          <a:custGeom>
            <a:avLst/>
            <a:gdLst>
              <a:gd name="T0" fmla="*/ 2147483647 w 528"/>
              <a:gd name="T1" fmla="*/ 0 h 192"/>
              <a:gd name="T2" fmla="*/ 2147483647 w 528"/>
              <a:gd name="T3" fmla="*/ 2147483647 h 192"/>
              <a:gd name="T4" fmla="*/ 2147483647 w 528"/>
              <a:gd name="T5" fmla="*/ 2147483647 h 192"/>
              <a:gd name="T6" fmla="*/ 2147483647 w 528"/>
              <a:gd name="T7" fmla="*/ 2147483647 h 192"/>
              <a:gd name="T8" fmla="*/ 0 w 528"/>
              <a:gd name="T9" fmla="*/ 2147483647 h 192"/>
              <a:gd name="T10" fmla="*/ 0 60000 65536"/>
              <a:gd name="T11" fmla="*/ 0 60000 65536"/>
              <a:gd name="T12" fmla="*/ 0 60000 65536"/>
              <a:gd name="T13" fmla="*/ 0 60000 65536"/>
              <a:gd name="T14" fmla="*/ 0 60000 65536"/>
              <a:gd name="T15" fmla="*/ 0 w 528"/>
              <a:gd name="T16" fmla="*/ 0 h 192"/>
              <a:gd name="T17" fmla="*/ 528 w 528"/>
              <a:gd name="T18" fmla="*/ 192 h 192"/>
            </a:gdLst>
            <a:ahLst/>
            <a:cxnLst>
              <a:cxn ang="T10">
                <a:pos x="T0" y="T1"/>
              </a:cxn>
              <a:cxn ang="T11">
                <a:pos x="T2" y="T3"/>
              </a:cxn>
              <a:cxn ang="T12">
                <a:pos x="T4" y="T5"/>
              </a:cxn>
              <a:cxn ang="T13">
                <a:pos x="T6" y="T7"/>
              </a:cxn>
              <a:cxn ang="T14">
                <a:pos x="T8" y="T9"/>
              </a:cxn>
            </a:cxnLst>
            <a:rect l="T15" t="T16" r="T17" b="T18"/>
            <a:pathLst>
              <a:path w="528" h="192">
                <a:moveTo>
                  <a:pt x="528" y="0"/>
                </a:moveTo>
                <a:cubicBezTo>
                  <a:pt x="476" y="16"/>
                  <a:pt x="424" y="32"/>
                  <a:pt x="384" y="48"/>
                </a:cubicBezTo>
                <a:cubicBezTo>
                  <a:pt x="344" y="64"/>
                  <a:pt x="344" y="72"/>
                  <a:pt x="288" y="96"/>
                </a:cubicBezTo>
                <a:cubicBezTo>
                  <a:pt x="232" y="120"/>
                  <a:pt x="96" y="192"/>
                  <a:pt x="48" y="192"/>
                </a:cubicBezTo>
                <a:cubicBezTo>
                  <a:pt x="0" y="192"/>
                  <a:pt x="8" y="112"/>
                  <a:pt x="0"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0" name="Freeform 11"/>
          <p:cNvSpPr>
            <a:spLocks/>
          </p:cNvSpPr>
          <p:nvPr/>
        </p:nvSpPr>
        <p:spPr bwMode="auto">
          <a:xfrm flipH="1">
            <a:off x="3657600" y="5257800"/>
            <a:ext cx="838200" cy="304800"/>
          </a:xfrm>
          <a:custGeom>
            <a:avLst/>
            <a:gdLst>
              <a:gd name="T0" fmla="*/ 2147483647 w 528"/>
              <a:gd name="T1" fmla="*/ 0 h 192"/>
              <a:gd name="T2" fmla="*/ 2147483647 w 528"/>
              <a:gd name="T3" fmla="*/ 2147483647 h 192"/>
              <a:gd name="T4" fmla="*/ 2147483647 w 528"/>
              <a:gd name="T5" fmla="*/ 2147483647 h 192"/>
              <a:gd name="T6" fmla="*/ 2147483647 w 528"/>
              <a:gd name="T7" fmla="*/ 2147483647 h 192"/>
              <a:gd name="T8" fmla="*/ 0 w 528"/>
              <a:gd name="T9" fmla="*/ 2147483647 h 192"/>
              <a:gd name="T10" fmla="*/ 0 60000 65536"/>
              <a:gd name="T11" fmla="*/ 0 60000 65536"/>
              <a:gd name="T12" fmla="*/ 0 60000 65536"/>
              <a:gd name="T13" fmla="*/ 0 60000 65536"/>
              <a:gd name="T14" fmla="*/ 0 60000 65536"/>
              <a:gd name="T15" fmla="*/ 0 w 528"/>
              <a:gd name="T16" fmla="*/ 0 h 192"/>
              <a:gd name="T17" fmla="*/ 528 w 528"/>
              <a:gd name="T18" fmla="*/ 192 h 192"/>
            </a:gdLst>
            <a:ahLst/>
            <a:cxnLst>
              <a:cxn ang="T10">
                <a:pos x="T0" y="T1"/>
              </a:cxn>
              <a:cxn ang="T11">
                <a:pos x="T2" y="T3"/>
              </a:cxn>
              <a:cxn ang="T12">
                <a:pos x="T4" y="T5"/>
              </a:cxn>
              <a:cxn ang="T13">
                <a:pos x="T6" y="T7"/>
              </a:cxn>
              <a:cxn ang="T14">
                <a:pos x="T8" y="T9"/>
              </a:cxn>
            </a:cxnLst>
            <a:rect l="T15" t="T16" r="T17" b="T18"/>
            <a:pathLst>
              <a:path w="528" h="192">
                <a:moveTo>
                  <a:pt x="528" y="0"/>
                </a:moveTo>
                <a:cubicBezTo>
                  <a:pt x="476" y="16"/>
                  <a:pt x="424" y="32"/>
                  <a:pt x="384" y="48"/>
                </a:cubicBezTo>
                <a:cubicBezTo>
                  <a:pt x="344" y="64"/>
                  <a:pt x="344" y="72"/>
                  <a:pt x="288" y="96"/>
                </a:cubicBezTo>
                <a:cubicBezTo>
                  <a:pt x="232" y="120"/>
                  <a:pt x="96" y="192"/>
                  <a:pt x="48" y="192"/>
                </a:cubicBezTo>
                <a:cubicBezTo>
                  <a:pt x="0" y="192"/>
                  <a:pt x="8" y="112"/>
                  <a:pt x="0"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1" name="Line 12"/>
          <p:cNvSpPr>
            <a:spLocks noChangeShapeType="1"/>
          </p:cNvSpPr>
          <p:nvPr/>
        </p:nvSpPr>
        <p:spPr bwMode="auto">
          <a:xfrm flipH="1">
            <a:off x="3733800" y="3733800"/>
            <a:ext cx="304800" cy="76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32" name="Freeform 13"/>
          <p:cNvSpPr>
            <a:spLocks/>
          </p:cNvSpPr>
          <p:nvPr/>
        </p:nvSpPr>
        <p:spPr bwMode="auto">
          <a:xfrm>
            <a:off x="5867400" y="4203700"/>
            <a:ext cx="2590800" cy="2120900"/>
          </a:xfrm>
          <a:custGeom>
            <a:avLst/>
            <a:gdLst>
              <a:gd name="T0" fmla="*/ 0 w 1632"/>
              <a:gd name="T1" fmla="*/ 2147483647 h 1336"/>
              <a:gd name="T2" fmla="*/ 2147483647 w 1632"/>
              <a:gd name="T3" fmla="*/ 2147483647 h 1336"/>
              <a:gd name="T4" fmla="*/ 2147483647 w 1632"/>
              <a:gd name="T5" fmla="*/ 2147483647 h 1336"/>
              <a:gd name="T6" fmla="*/ 2147483647 w 1632"/>
              <a:gd name="T7" fmla="*/ 2147483647 h 1336"/>
              <a:gd name="T8" fmla="*/ 2147483647 w 1632"/>
              <a:gd name="T9" fmla="*/ 2147483647 h 1336"/>
              <a:gd name="T10" fmla="*/ 2147483647 w 1632"/>
              <a:gd name="T11" fmla="*/ 2147483647 h 1336"/>
              <a:gd name="T12" fmla="*/ 2147483647 w 1632"/>
              <a:gd name="T13" fmla="*/ 2147483647 h 1336"/>
              <a:gd name="T14" fmla="*/ 2147483647 w 1632"/>
              <a:gd name="T15" fmla="*/ 2147483647 h 1336"/>
              <a:gd name="T16" fmla="*/ 2147483647 w 1632"/>
              <a:gd name="T17" fmla="*/ 2147483647 h 1336"/>
              <a:gd name="T18" fmla="*/ 2147483647 w 1632"/>
              <a:gd name="T19" fmla="*/ 2147483647 h 1336"/>
              <a:gd name="T20" fmla="*/ 2147483647 w 1632"/>
              <a:gd name="T21" fmla="*/ 2147483647 h 1336"/>
              <a:gd name="T22" fmla="*/ 2147483647 w 1632"/>
              <a:gd name="T23" fmla="*/ 2147483647 h 1336"/>
              <a:gd name="T24" fmla="*/ 2147483647 w 1632"/>
              <a:gd name="T25" fmla="*/ 2147483647 h 1336"/>
              <a:gd name="T26" fmla="*/ 2147483647 w 1632"/>
              <a:gd name="T27" fmla="*/ 2147483647 h 1336"/>
              <a:gd name="T28" fmla="*/ 2147483647 w 1632"/>
              <a:gd name="T29" fmla="*/ 2147483647 h 1336"/>
              <a:gd name="T30" fmla="*/ 2147483647 w 1632"/>
              <a:gd name="T31" fmla="*/ 2147483647 h 1336"/>
              <a:gd name="T32" fmla="*/ 2147483647 w 1632"/>
              <a:gd name="T33" fmla="*/ 2147483647 h 1336"/>
              <a:gd name="T34" fmla="*/ 2147483647 w 1632"/>
              <a:gd name="T35" fmla="*/ 2147483647 h 1336"/>
              <a:gd name="T36" fmla="*/ 2147483647 w 1632"/>
              <a:gd name="T37" fmla="*/ 2147483647 h 1336"/>
              <a:gd name="T38" fmla="*/ 2147483647 w 1632"/>
              <a:gd name="T39" fmla="*/ 2147483647 h 1336"/>
              <a:gd name="T40" fmla="*/ 2147483647 w 1632"/>
              <a:gd name="T41" fmla="*/ 2147483647 h 13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2"/>
              <a:gd name="T64" fmla="*/ 0 h 1336"/>
              <a:gd name="T65" fmla="*/ 1632 w 1632"/>
              <a:gd name="T66" fmla="*/ 1336 h 13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2" h="1336">
                <a:moveTo>
                  <a:pt x="0" y="712"/>
                </a:moveTo>
                <a:cubicBezTo>
                  <a:pt x="124" y="728"/>
                  <a:pt x="248" y="744"/>
                  <a:pt x="336" y="760"/>
                </a:cubicBezTo>
                <a:cubicBezTo>
                  <a:pt x="424" y="776"/>
                  <a:pt x="480" y="800"/>
                  <a:pt x="528" y="808"/>
                </a:cubicBezTo>
                <a:cubicBezTo>
                  <a:pt x="576" y="816"/>
                  <a:pt x="600" y="832"/>
                  <a:pt x="624" y="808"/>
                </a:cubicBezTo>
                <a:cubicBezTo>
                  <a:pt x="648" y="784"/>
                  <a:pt x="648" y="718"/>
                  <a:pt x="672" y="664"/>
                </a:cubicBezTo>
                <a:cubicBezTo>
                  <a:pt x="696" y="610"/>
                  <a:pt x="761" y="547"/>
                  <a:pt x="766" y="483"/>
                </a:cubicBezTo>
                <a:cubicBezTo>
                  <a:pt x="771" y="419"/>
                  <a:pt x="717" y="355"/>
                  <a:pt x="701" y="281"/>
                </a:cubicBezTo>
                <a:cubicBezTo>
                  <a:pt x="685" y="207"/>
                  <a:pt x="637" y="80"/>
                  <a:pt x="672" y="40"/>
                </a:cubicBezTo>
                <a:cubicBezTo>
                  <a:pt x="707" y="0"/>
                  <a:pt x="840" y="24"/>
                  <a:pt x="912" y="40"/>
                </a:cubicBezTo>
                <a:cubicBezTo>
                  <a:pt x="984" y="56"/>
                  <a:pt x="1051" y="87"/>
                  <a:pt x="1104" y="136"/>
                </a:cubicBezTo>
                <a:cubicBezTo>
                  <a:pt x="1157" y="185"/>
                  <a:pt x="1236" y="273"/>
                  <a:pt x="1228" y="337"/>
                </a:cubicBezTo>
                <a:cubicBezTo>
                  <a:pt x="1220" y="401"/>
                  <a:pt x="1116" y="483"/>
                  <a:pt x="1056" y="520"/>
                </a:cubicBezTo>
                <a:cubicBezTo>
                  <a:pt x="996" y="557"/>
                  <a:pt x="927" y="525"/>
                  <a:pt x="871" y="557"/>
                </a:cubicBezTo>
                <a:cubicBezTo>
                  <a:pt x="815" y="589"/>
                  <a:pt x="745" y="678"/>
                  <a:pt x="720" y="712"/>
                </a:cubicBezTo>
                <a:cubicBezTo>
                  <a:pt x="695" y="746"/>
                  <a:pt x="712" y="728"/>
                  <a:pt x="720" y="760"/>
                </a:cubicBezTo>
                <a:cubicBezTo>
                  <a:pt x="728" y="792"/>
                  <a:pt x="704" y="856"/>
                  <a:pt x="768" y="904"/>
                </a:cubicBezTo>
                <a:cubicBezTo>
                  <a:pt x="832" y="952"/>
                  <a:pt x="992" y="1000"/>
                  <a:pt x="1104" y="1048"/>
                </a:cubicBezTo>
                <a:cubicBezTo>
                  <a:pt x="1216" y="1096"/>
                  <a:pt x="1367" y="1158"/>
                  <a:pt x="1440" y="1192"/>
                </a:cubicBezTo>
                <a:cubicBezTo>
                  <a:pt x="1513" y="1226"/>
                  <a:pt x="1537" y="1252"/>
                  <a:pt x="1545" y="1254"/>
                </a:cubicBezTo>
                <a:cubicBezTo>
                  <a:pt x="1553" y="1256"/>
                  <a:pt x="1474" y="1192"/>
                  <a:pt x="1488" y="1206"/>
                </a:cubicBezTo>
                <a:cubicBezTo>
                  <a:pt x="1502" y="1220"/>
                  <a:pt x="1602" y="1309"/>
                  <a:pt x="1632" y="133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3" name="Line 14"/>
          <p:cNvSpPr>
            <a:spLocks noChangeShapeType="1"/>
          </p:cNvSpPr>
          <p:nvPr/>
        </p:nvSpPr>
        <p:spPr bwMode="auto">
          <a:xfrm flipH="1">
            <a:off x="7467600" y="3954463"/>
            <a:ext cx="152400"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34" name="Text Box 15"/>
          <p:cNvSpPr txBox="1">
            <a:spLocks noChangeArrowheads="1"/>
          </p:cNvSpPr>
          <p:nvPr/>
        </p:nvSpPr>
        <p:spPr bwMode="auto">
          <a:xfrm>
            <a:off x="4648200" y="152400"/>
            <a:ext cx="449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chemeClr val="accent2"/>
                </a:solidFill>
                <a:ea typeface="굴림" charset="0"/>
                <a:cs typeface="굴림" charset="0"/>
              </a:rPr>
              <a:t>EEG (scalp surface fields)</a:t>
            </a:r>
          </a:p>
        </p:txBody>
      </p:sp>
      <p:sp>
        <p:nvSpPr>
          <p:cNvPr id="56335" name="Text Box 16"/>
          <p:cNvSpPr txBox="1">
            <a:spLocks noChangeArrowheads="1"/>
          </p:cNvSpPr>
          <p:nvPr/>
        </p:nvSpPr>
        <p:spPr bwMode="auto">
          <a:xfrm>
            <a:off x="3733800" y="838200"/>
            <a:ext cx="4343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chemeClr val="accent2"/>
                </a:solidFill>
                <a:ea typeface="굴림" charset="0"/>
                <a:cs typeface="굴림" charset="0"/>
              </a:rPr>
              <a:t>ECOG (larger cortical 		  surface fields)</a:t>
            </a:r>
          </a:p>
        </p:txBody>
      </p:sp>
      <p:sp>
        <p:nvSpPr>
          <p:cNvPr id="56336" name="Text Box 17"/>
          <p:cNvSpPr txBox="1">
            <a:spLocks noChangeArrowheads="1"/>
          </p:cNvSpPr>
          <p:nvPr/>
        </p:nvSpPr>
        <p:spPr bwMode="auto">
          <a:xfrm>
            <a:off x="481013" y="1463675"/>
            <a:ext cx="2209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chemeClr val="accent2"/>
                </a:solidFill>
                <a:ea typeface="굴림" charset="0"/>
                <a:cs typeface="굴림" charset="0"/>
              </a:rPr>
              <a:t>Local Extracellular Fields</a:t>
            </a:r>
          </a:p>
        </p:txBody>
      </p:sp>
      <p:sp>
        <p:nvSpPr>
          <p:cNvPr id="56337" name="Text Box 18"/>
          <p:cNvSpPr txBox="1">
            <a:spLocks noChangeArrowheads="1"/>
          </p:cNvSpPr>
          <p:nvPr/>
        </p:nvSpPr>
        <p:spPr bwMode="auto">
          <a:xfrm>
            <a:off x="4114800" y="3505200"/>
            <a:ext cx="3200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chemeClr val="accent2"/>
                </a:solidFill>
                <a:ea typeface="굴림" charset="0"/>
                <a:cs typeface="굴림" charset="0"/>
              </a:rPr>
              <a:t>Intracellular and peri-cellular fields</a:t>
            </a:r>
          </a:p>
        </p:txBody>
      </p:sp>
      <p:sp>
        <p:nvSpPr>
          <p:cNvPr id="56338" name="Text Box 19"/>
          <p:cNvSpPr txBox="1">
            <a:spLocks noChangeArrowheads="1"/>
          </p:cNvSpPr>
          <p:nvPr/>
        </p:nvSpPr>
        <p:spPr bwMode="auto">
          <a:xfrm>
            <a:off x="7086600" y="3429000"/>
            <a:ext cx="21336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chemeClr val="accent2"/>
                </a:solidFill>
                <a:ea typeface="굴림" charset="0"/>
                <a:cs typeface="굴림" charset="0"/>
              </a:rPr>
              <a:t>Synaptic and other trans-membrane potentials</a:t>
            </a:r>
          </a:p>
        </p:txBody>
      </p:sp>
      <p:sp>
        <p:nvSpPr>
          <p:cNvPr id="56339" name="Freeform 20"/>
          <p:cNvSpPr>
            <a:spLocks/>
          </p:cNvSpPr>
          <p:nvPr/>
        </p:nvSpPr>
        <p:spPr bwMode="auto">
          <a:xfrm>
            <a:off x="3221038" y="442913"/>
            <a:ext cx="690562" cy="642937"/>
          </a:xfrm>
          <a:custGeom>
            <a:avLst/>
            <a:gdLst>
              <a:gd name="T0" fmla="*/ 2147483647 w 435"/>
              <a:gd name="T1" fmla="*/ 0 h 405"/>
              <a:gd name="T2" fmla="*/ 2147483647 w 435"/>
              <a:gd name="T3" fmla="*/ 2147483647 h 405"/>
              <a:gd name="T4" fmla="*/ 0 w 435"/>
              <a:gd name="T5" fmla="*/ 2147483647 h 405"/>
              <a:gd name="T6" fmla="*/ 0 60000 65536"/>
              <a:gd name="T7" fmla="*/ 0 60000 65536"/>
              <a:gd name="T8" fmla="*/ 0 60000 65536"/>
              <a:gd name="T9" fmla="*/ 0 w 435"/>
              <a:gd name="T10" fmla="*/ 0 h 405"/>
              <a:gd name="T11" fmla="*/ 435 w 435"/>
              <a:gd name="T12" fmla="*/ 405 h 405"/>
            </a:gdLst>
            <a:ahLst/>
            <a:cxnLst>
              <a:cxn ang="T6">
                <a:pos x="T0" y="T1"/>
              </a:cxn>
              <a:cxn ang="T7">
                <a:pos x="T2" y="T3"/>
              </a:cxn>
              <a:cxn ang="T8">
                <a:pos x="T4" y="T5"/>
              </a:cxn>
            </a:cxnLst>
            <a:rect l="T9" t="T10" r="T11" b="T12"/>
            <a:pathLst>
              <a:path w="435" h="405">
                <a:moveTo>
                  <a:pt x="435" y="0"/>
                </a:moveTo>
                <a:cubicBezTo>
                  <a:pt x="381" y="36"/>
                  <a:pt x="183" y="151"/>
                  <a:pt x="110" y="219"/>
                </a:cubicBezTo>
                <a:cubicBezTo>
                  <a:pt x="37" y="287"/>
                  <a:pt x="23" y="366"/>
                  <a:pt x="0" y="405"/>
                </a:cubicBezTo>
              </a:path>
            </a:pathLst>
          </a:custGeom>
          <a:noFill/>
          <a:ln w="127000">
            <a:solidFill>
              <a:srgbClr val="FF3300"/>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0" name="Freeform 21"/>
          <p:cNvSpPr>
            <a:spLocks/>
          </p:cNvSpPr>
          <p:nvPr/>
        </p:nvSpPr>
        <p:spPr bwMode="auto">
          <a:xfrm>
            <a:off x="2836863" y="1311275"/>
            <a:ext cx="277812" cy="735013"/>
          </a:xfrm>
          <a:custGeom>
            <a:avLst/>
            <a:gdLst>
              <a:gd name="T0" fmla="*/ 2147483647 w 175"/>
              <a:gd name="T1" fmla="*/ 0 h 463"/>
              <a:gd name="T2" fmla="*/ 2147483647 w 175"/>
              <a:gd name="T3" fmla="*/ 2147483647 h 463"/>
              <a:gd name="T4" fmla="*/ 2147483647 w 175"/>
              <a:gd name="T5" fmla="*/ 2147483647 h 463"/>
              <a:gd name="T6" fmla="*/ 0 w 175"/>
              <a:gd name="T7" fmla="*/ 2147483647 h 463"/>
              <a:gd name="T8" fmla="*/ 0 60000 65536"/>
              <a:gd name="T9" fmla="*/ 0 60000 65536"/>
              <a:gd name="T10" fmla="*/ 0 60000 65536"/>
              <a:gd name="T11" fmla="*/ 0 60000 65536"/>
              <a:gd name="T12" fmla="*/ 0 w 175"/>
              <a:gd name="T13" fmla="*/ 0 h 463"/>
              <a:gd name="T14" fmla="*/ 175 w 175"/>
              <a:gd name="T15" fmla="*/ 463 h 463"/>
            </a:gdLst>
            <a:ahLst/>
            <a:cxnLst>
              <a:cxn ang="T8">
                <a:pos x="T0" y="T1"/>
              </a:cxn>
              <a:cxn ang="T9">
                <a:pos x="T2" y="T3"/>
              </a:cxn>
              <a:cxn ang="T10">
                <a:pos x="T4" y="T5"/>
              </a:cxn>
              <a:cxn ang="T11">
                <a:pos x="T6" y="T7"/>
              </a:cxn>
            </a:cxnLst>
            <a:rect l="T12" t="T13" r="T14" b="T15"/>
            <a:pathLst>
              <a:path w="175" h="463">
                <a:moveTo>
                  <a:pt x="175" y="0"/>
                </a:moveTo>
                <a:cubicBezTo>
                  <a:pt x="167" y="19"/>
                  <a:pt x="134" y="78"/>
                  <a:pt x="118" y="114"/>
                </a:cubicBezTo>
                <a:cubicBezTo>
                  <a:pt x="102" y="150"/>
                  <a:pt x="99" y="160"/>
                  <a:pt x="79" y="218"/>
                </a:cubicBezTo>
                <a:cubicBezTo>
                  <a:pt x="59" y="276"/>
                  <a:pt x="16" y="412"/>
                  <a:pt x="0" y="463"/>
                </a:cubicBezTo>
              </a:path>
            </a:pathLst>
          </a:custGeom>
          <a:noFill/>
          <a:ln w="127000">
            <a:solidFill>
              <a:srgbClr val="FF3300"/>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1" name="Freeform 22"/>
          <p:cNvSpPr>
            <a:spLocks/>
          </p:cNvSpPr>
          <p:nvPr/>
        </p:nvSpPr>
        <p:spPr bwMode="auto">
          <a:xfrm>
            <a:off x="2774950" y="2535238"/>
            <a:ext cx="600075" cy="981075"/>
          </a:xfrm>
          <a:custGeom>
            <a:avLst/>
            <a:gdLst>
              <a:gd name="T0" fmla="*/ 0 w 378"/>
              <a:gd name="T1" fmla="*/ 0 h 618"/>
              <a:gd name="T2" fmla="*/ 2147483647 w 378"/>
              <a:gd name="T3" fmla="*/ 2147483647 h 618"/>
              <a:gd name="T4" fmla="*/ 2147483647 w 378"/>
              <a:gd name="T5" fmla="*/ 2147483647 h 618"/>
              <a:gd name="T6" fmla="*/ 0 60000 65536"/>
              <a:gd name="T7" fmla="*/ 0 60000 65536"/>
              <a:gd name="T8" fmla="*/ 0 60000 65536"/>
              <a:gd name="T9" fmla="*/ 0 w 378"/>
              <a:gd name="T10" fmla="*/ 0 h 618"/>
              <a:gd name="T11" fmla="*/ 378 w 378"/>
              <a:gd name="T12" fmla="*/ 618 h 618"/>
            </a:gdLst>
            <a:ahLst/>
            <a:cxnLst>
              <a:cxn ang="T6">
                <a:pos x="T0" y="T1"/>
              </a:cxn>
              <a:cxn ang="T7">
                <a:pos x="T2" y="T3"/>
              </a:cxn>
              <a:cxn ang="T8">
                <a:pos x="T4" y="T5"/>
              </a:cxn>
            </a:cxnLst>
            <a:rect l="T9" t="T10" r="T11" b="T12"/>
            <a:pathLst>
              <a:path w="378" h="618">
                <a:moveTo>
                  <a:pt x="0" y="0"/>
                </a:moveTo>
                <a:cubicBezTo>
                  <a:pt x="18" y="121"/>
                  <a:pt x="51" y="229"/>
                  <a:pt x="114" y="332"/>
                </a:cubicBezTo>
                <a:cubicBezTo>
                  <a:pt x="177" y="435"/>
                  <a:pt x="323" y="559"/>
                  <a:pt x="378" y="618"/>
                </a:cubicBezTo>
              </a:path>
            </a:pathLst>
          </a:custGeom>
          <a:noFill/>
          <a:ln w="127000">
            <a:solidFill>
              <a:srgbClr val="FF3300"/>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2" name="Freeform 23"/>
          <p:cNvSpPr>
            <a:spLocks/>
          </p:cNvSpPr>
          <p:nvPr/>
        </p:nvSpPr>
        <p:spPr bwMode="auto">
          <a:xfrm>
            <a:off x="3876675" y="4133850"/>
            <a:ext cx="2755900" cy="642938"/>
          </a:xfrm>
          <a:custGeom>
            <a:avLst/>
            <a:gdLst>
              <a:gd name="T0" fmla="*/ 0 w 1736"/>
              <a:gd name="T1" fmla="*/ 0 h 405"/>
              <a:gd name="T2" fmla="*/ 2147483647 w 1736"/>
              <a:gd name="T3" fmla="*/ 2147483647 h 405"/>
              <a:gd name="T4" fmla="*/ 2147483647 w 1736"/>
              <a:gd name="T5" fmla="*/ 2147483647 h 405"/>
              <a:gd name="T6" fmla="*/ 0 60000 65536"/>
              <a:gd name="T7" fmla="*/ 0 60000 65536"/>
              <a:gd name="T8" fmla="*/ 0 60000 65536"/>
              <a:gd name="T9" fmla="*/ 0 w 1736"/>
              <a:gd name="T10" fmla="*/ 0 h 405"/>
              <a:gd name="T11" fmla="*/ 1736 w 1736"/>
              <a:gd name="T12" fmla="*/ 405 h 405"/>
            </a:gdLst>
            <a:ahLst/>
            <a:cxnLst>
              <a:cxn ang="T6">
                <a:pos x="T0" y="T1"/>
              </a:cxn>
              <a:cxn ang="T7">
                <a:pos x="T2" y="T3"/>
              </a:cxn>
              <a:cxn ang="T8">
                <a:pos x="T4" y="T5"/>
              </a:cxn>
            </a:cxnLst>
            <a:rect l="T9" t="T10" r="T11" b="T12"/>
            <a:pathLst>
              <a:path w="1736" h="405">
                <a:moveTo>
                  <a:pt x="0" y="0"/>
                </a:moveTo>
                <a:cubicBezTo>
                  <a:pt x="136" y="57"/>
                  <a:pt x="530" y="277"/>
                  <a:pt x="819" y="341"/>
                </a:cubicBezTo>
                <a:cubicBezTo>
                  <a:pt x="1108" y="405"/>
                  <a:pt x="1545" y="376"/>
                  <a:pt x="1736" y="385"/>
                </a:cubicBezTo>
              </a:path>
            </a:pathLst>
          </a:custGeom>
          <a:noFill/>
          <a:ln w="127000">
            <a:solidFill>
              <a:srgbClr val="FF3300"/>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3" name="Freeform 24"/>
          <p:cNvSpPr>
            <a:spLocks/>
          </p:cNvSpPr>
          <p:nvPr/>
        </p:nvSpPr>
        <p:spPr bwMode="auto">
          <a:xfrm>
            <a:off x="7856538" y="4583113"/>
            <a:ext cx="1211262" cy="53975"/>
          </a:xfrm>
          <a:custGeom>
            <a:avLst/>
            <a:gdLst>
              <a:gd name="T0" fmla="*/ 0 w 763"/>
              <a:gd name="T1" fmla="*/ 2147483647 h 34"/>
              <a:gd name="T2" fmla="*/ 2147483647 w 763"/>
              <a:gd name="T3" fmla="*/ 2147483647 h 34"/>
              <a:gd name="T4" fmla="*/ 2147483647 w 763"/>
              <a:gd name="T5" fmla="*/ 2147483647 h 34"/>
              <a:gd name="T6" fmla="*/ 0 60000 65536"/>
              <a:gd name="T7" fmla="*/ 0 60000 65536"/>
              <a:gd name="T8" fmla="*/ 0 60000 65536"/>
              <a:gd name="T9" fmla="*/ 0 w 763"/>
              <a:gd name="T10" fmla="*/ 0 h 34"/>
              <a:gd name="T11" fmla="*/ 763 w 763"/>
              <a:gd name="T12" fmla="*/ 34 h 34"/>
            </a:gdLst>
            <a:ahLst/>
            <a:cxnLst>
              <a:cxn ang="T6">
                <a:pos x="T0" y="T1"/>
              </a:cxn>
              <a:cxn ang="T7">
                <a:pos x="T2" y="T3"/>
              </a:cxn>
              <a:cxn ang="T8">
                <a:pos x="T4" y="T5"/>
              </a:cxn>
            </a:cxnLst>
            <a:rect l="T9" t="T10" r="T11" b="T12"/>
            <a:pathLst>
              <a:path w="763" h="34">
                <a:moveTo>
                  <a:pt x="0" y="25"/>
                </a:moveTo>
                <a:cubicBezTo>
                  <a:pt x="91" y="21"/>
                  <a:pt x="417" y="0"/>
                  <a:pt x="544" y="1"/>
                </a:cubicBezTo>
                <a:cubicBezTo>
                  <a:pt x="671" y="2"/>
                  <a:pt x="718" y="27"/>
                  <a:pt x="763" y="34"/>
                </a:cubicBezTo>
              </a:path>
            </a:pathLst>
          </a:custGeom>
          <a:noFill/>
          <a:ln w="127000">
            <a:solidFill>
              <a:srgbClr val="FF3300"/>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4" name="Line 25"/>
          <p:cNvSpPr>
            <a:spLocks noChangeShapeType="1"/>
          </p:cNvSpPr>
          <p:nvPr/>
        </p:nvSpPr>
        <p:spPr bwMode="auto">
          <a:xfrm rot="-4289238">
            <a:off x="3582194" y="1073944"/>
            <a:ext cx="150812" cy="165100"/>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56345" name="Line 26"/>
          <p:cNvSpPr>
            <a:spLocks noChangeShapeType="1"/>
          </p:cNvSpPr>
          <p:nvPr/>
        </p:nvSpPr>
        <p:spPr bwMode="auto">
          <a:xfrm rot="-4289238">
            <a:off x="4535488" y="287338"/>
            <a:ext cx="117475" cy="238125"/>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56346" name="Text Box 27"/>
          <p:cNvSpPr txBox="1">
            <a:spLocks noChangeArrowheads="1"/>
          </p:cNvSpPr>
          <p:nvPr/>
        </p:nvSpPr>
        <p:spPr bwMode="auto">
          <a:xfrm>
            <a:off x="0" y="76200"/>
            <a:ext cx="3557588"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pPr>
            <a:r>
              <a:rPr lang="en-US" b="1">
                <a:solidFill>
                  <a:srgbClr val="FF0000"/>
                </a:solidFill>
                <a:ea typeface="굴림" charset="0"/>
                <a:cs typeface="굴림" charset="0"/>
              </a:rPr>
              <a:t>Brain dynamics are</a:t>
            </a:r>
          </a:p>
          <a:p>
            <a:pPr>
              <a:lnSpc>
                <a:spcPct val="80000"/>
              </a:lnSpc>
              <a:spcBef>
                <a:spcPct val="50000"/>
              </a:spcBef>
            </a:pPr>
            <a:r>
              <a:rPr lang="en-US" b="1">
                <a:solidFill>
                  <a:srgbClr val="FF0000"/>
                </a:solidFill>
                <a:ea typeface="굴림" charset="0"/>
                <a:cs typeface="굴림" charset="0"/>
              </a:rPr>
              <a:t>inherently multi-scale</a:t>
            </a:r>
            <a:endParaRPr lang="en-US" b="1">
              <a:solidFill>
                <a:srgbClr val="FF0000"/>
              </a:solidFill>
              <a:latin typeface="Times New Roman" charset="0"/>
              <a:ea typeface="굴림" charset="0"/>
              <a:cs typeface="굴림" charset="0"/>
            </a:endParaRPr>
          </a:p>
        </p:txBody>
      </p:sp>
      <p:sp>
        <p:nvSpPr>
          <p:cNvPr id="56347" name="Freeform 28"/>
          <p:cNvSpPr>
            <a:spLocks/>
          </p:cNvSpPr>
          <p:nvPr/>
        </p:nvSpPr>
        <p:spPr bwMode="auto">
          <a:xfrm>
            <a:off x="2781300" y="1435100"/>
            <a:ext cx="3924300" cy="1308100"/>
          </a:xfrm>
          <a:custGeom>
            <a:avLst/>
            <a:gdLst>
              <a:gd name="T0" fmla="*/ 2147483647 w 2472"/>
              <a:gd name="T1" fmla="*/ 2147483647 h 824"/>
              <a:gd name="T2" fmla="*/ 0 w 2472"/>
              <a:gd name="T3" fmla="*/ 2147483647 h 824"/>
              <a:gd name="T4" fmla="*/ 2147483647 w 2472"/>
              <a:gd name="T5" fmla="*/ 2147483647 h 824"/>
              <a:gd name="T6" fmla="*/ 2147483647 w 2472"/>
              <a:gd name="T7" fmla="*/ 2147483647 h 824"/>
              <a:gd name="T8" fmla="*/ 2147483647 w 2472"/>
              <a:gd name="T9" fmla="*/ 2147483647 h 824"/>
              <a:gd name="T10" fmla="*/ 2147483647 w 2472"/>
              <a:gd name="T11" fmla="*/ 2147483647 h 824"/>
              <a:gd name="T12" fmla="*/ 2147483647 w 2472"/>
              <a:gd name="T13" fmla="*/ 2147483647 h 824"/>
              <a:gd name="T14" fmla="*/ 2147483647 w 2472"/>
              <a:gd name="T15" fmla="*/ 2147483647 h 824"/>
              <a:gd name="T16" fmla="*/ 2147483647 w 2472"/>
              <a:gd name="T17" fmla="*/ 2147483647 h 824"/>
              <a:gd name="T18" fmla="*/ 2147483647 w 2472"/>
              <a:gd name="T19" fmla="*/ 2147483647 h 824"/>
              <a:gd name="T20" fmla="*/ 2147483647 w 2472"/>
              <a:gd name="T21" fmla="*/ 2147483647 h 824"/>
              <a:gd name="T22" fmla="*/ 2147483647 w 2472"/>
              <a:gd name="T23" fmla="*/ 2147483647 h 824"/>
              <a:gd name="T24" fmla="*/ 2147483647 w 2472"/>
              <a:gd name="T25" fmla="*/ 2147483647 h 824"/>
              <a:gd name="T26" fmla="*/ 2147483647 w 2472"/>
              <a:gd name="T27" fmla="*/ 2147483647 h 824"/>
              <a:gd name="T28" fmla="*/ 2147483647 w 2472"/>
              <a:gd name="T29" fmla="*/ 2147483647 h 824"/>
              <a:gd name="T30" fmla="*/ 2147483647 w 2472"/>
              <a:gd name="T31" fmla="*/ 2147483647 h 824"/>
              <a:gd name="T32" fmla="*/ 2147483647 w 2472"/>
              <a:gd name="T33" fmla="*/ 2147483647 h 824"/>
              <a:gd name="T34" fmla="*/ 2147483647 w 2472"/>
              <a:gd name="T35" fmla="*/ 2147483647 h 824"/>
              <a:gd name="T36" fmla="*/ 2147483647 w 2472"/>
              <a:gd name="T37" fmla="*/ 2147483647 h 824"/>
              <a:gd name="T38" fmla="*/ 2147483647 w 2472"/>
              <a:gd name="T39" fmla="*/ 2147483647 h 8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72"/>
              <a:gd name="T61" fmla="*/ 0 h 824"/>
              <a:gd name="T62" fmla="*/ 2472 w 2472"/>
              <a:gd name="T63" fmla="*/ 824 h 8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72" h="824">
                <a:moveTo>
                  <a:pt x="48" y="728"/>
                </a:moveTo>
                <a:cubicBezTo>
                  <a:pt x="24" y="684"/>
                  <a:pt x="0" y="640"/>
                  <a:pt x="0" y="584"/>
                </a:cubicBezTo>
                <a:cubicBezTo>
                  <a:pt x="0" y="528"/>
                  <a:pt x="24" y="456"/>
                  <a:pt x="48" y="392"/>
                </a:cubicBezTo>
                <a:cubicBezTo>
                  <a:pt x="72" y="328"/>
                  <a:pt x="103" y="249"/>
                  <a:pt x="144" y="200"/>
                </a:cubicBezTo>
                <a:cubicBezTo>
                  <a:pt x="185" y="151"/>
                  <a:pt x="235" y="126"/>
                  <a:pt x="292" y="101"/>
                </a:cubicBezTo>
                <a:cubicBezTo>
                  <a:pt x="349" y="76"/>
                  <a:pt x="415" y="63"/>
                  <a:pt x="487" y="52"/>
                </a:cubicBezTo>
                <a:cubicBezTo>
                  <a:pt x="559" y="41"/>
                  <a:pt x="644" y="32"/>
                  <a:pt x="722" y="36"/>
                </a:cubicBezTo>
                <a:cubicBezTo>
                  <a:pt x="800" y="40"/>
                  <a:pt x="893" y="49"/>
                  <a:pt x="957" y="76"/>
                </a:cubicBezTo>
                <a:cubicBezTo>
                  <a:pt x="1021" y="103"/>
                  <a:pt x="1074" y="161"/>
                  <a:pt x="1104" y="200"/>
                </a:cubicBezTo>
                <a:cubicBezTo>
                  <a:pt x="1134" y="239"/>
                  <a:pt x="1128" y="248"/>
                  <a:pt x="1136" y="312"/>
                </a:cubicBezTo>
                <a:cubicBezTo>
                  <a:pt x="1144" y="376"/>
                  <a:pt x="1149" y="515"/>
                  <a:pt x="1152" y="584"/>
                </a:cubicBezTo>
                <a:cubicBezTo>
                  <a:pt x="1155" y="653"/>
                  <a:pt x="1147" y="730"/>
                  <a:pt x="1152" y="728"/>
                </a:cubicBezTo>
                <a:cubicBezTo>
                  <a:pt x="1157" y="726"/>
                  <a:pt x="1173" y="639"/>
                  <a:pt x="1184" y="571"/>
                </a:cubicBezTo>
                <a:cubicBezTo>
                  <a:pt x="1195" y="503"/>
                  <a:pt x="1182" y="398"/>
                  <a:pt x="1217" y="320"/>
                </a:cubicBezTo>
                <a:cubicBezTo>
                  <a:pt x="1252" y="242"/>
                  <a:pt x="1323" y="156"/>
                  <a:pt x="1392" y="104"/>
                </a:cubicBezTo>
                <a:cubicBezTo>
                  <a:pt x="1461" y="52"/>
                  <a:pt x="1536" y="16"/>
                  <a:pt x="1632" y="8"/>
                </a:cubicBezTo>
                <a:cubicBezTo>
                  <a:pt x="1728" y="0"/>
                  <a:pt x="1856" y="24"/>
                  <a:pt x="1968" y="56"/>
                </a:cubicBezTo>
                <a:cubicBezTo>
                  <a:pt x="2080" y="88"/>
                  <a:pt x="2224" y="120"/>
                  <a:pt x="2304" y="200"/>
                </a:cubicBezTo>
                <a:cubicBezTo>
                  <a:pt x="2384" y="280"/>
                  <a:pt x="2424" y="432"/>
                  <a:pt x="2448" y="536"/>
                </a:cubicBezTo>
                <a:cubicBezTo>
                  <a:pt x="2472" y="640"/>
                  <a:pt x="2448" y="776"/>
                  <a:pt x="2448" y="82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8" name="Text Box 29"/>
          <p:cNvSpPr txBox="1">
            <a:spLocks noChangeArrowheads="1"/>
          </p:cNvSpPr>
          <p:nvPr/>
        </p:nvSpPr>
        <p:spPr bwMode="auto">
          <a:xfrm>
            <a:off x="3429000" y="2058988"/>
            <a:ext cx="5638800" cy="14462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pPr>
            <a:r>
              <a:rPr lang="en-US" sz="2200">
                <a:solidFill>
                  <a:srgbClr val="FF8000"/>
                </a:solidFill>
                <a:ea typeface="굴림" charset="0"/>
                <a:cs typeface="굴림" charset="0"/>
              </a:rPr>
              <a:t>At each  spatial </a:t>
            </a:r>
            <a:r>
              <a:rPr lang="en-US" sz="2200">
                <a:solidFill>
                  <a:srgbClr val="FF9900"/>
                </a:solidFill>
                <a:ea typeface="굴림" charset="0"/>
                <a:cs typeface="굴림" charset="0"/>
              </a:rPr>
              <a:t>recording scale, the </a:t>
            </a:r>
            <a:r>
              <a:rPr lang="en-US" sz="2200">
                <a:solidFill>
                  <a:srgbClr val="FF0000"/>
                </a:solidFill>
                <a:ea typeface="굴림" charset="0"/>
                <a:cs typeface="굴림" charset="0"/>
              </a:rPr>
              <a:t>signal </a:t>
            </a:r>
            <a:r>
              <a:rPr lang="en-US" sz="2200">
                <a:solidFill>
                  <a:srgbClr val="FF9900"/>
                </a:solidFill>
                <a:ea typeface="굴림" charset="0"/>
                <a:cs typeface="굴림" charset="0"/>
              </a:rPr>
              <a:t>is produced by </a:t>
            </a:r>
            <a:r>
              <a:rPr lang="en-US" sz="2200">
                <a:solidFill>
                  <a:srgbClr val="FF0000"/>
                </a:solidFill>
                <a:ea typeface="굴림" charset="0"/>
                <a:cs typeface="굴림" charset="0"/>
              </a:rPr>
              <a:t>active</a:t>
            </a:r>
            <a:r>
              <a:rPr lang="en-US" sz="2200">
                <a:solidFill>
                  <a:srgbClr val="FF9900"/>
                </a:solidFill>
                <a:ea typeface="굴림" charset="0"/>
                <a:cs typeface="굴림" charset="0"/>
              </a:rPr>
              <a:t> </a:t>
            </a:r>
            <a:r>
              <a:rPr lang="en-US" sz="2200">
                <a:solidFill>
                  <a:srgbClr val="FF3300"/>
                </a:solidFill>
                <a:ea typeface="굴림" charset="0"/>
                <a:cs typeface="굴림" charset="0"/>
              </a:rPr>
              <a:t>partial coherence </a:t>
            </a:r>
            <a:r>
              <a:rPr lang="en-US" sz="2200">
                <a:solidFill>
                  <a:srgbClr val="FF9900"/>
                </a:solidFill>
                <a:ea typeface="굴림" charset="0"/>
                <a:cs typeface="굴림" charset="0"/>
              </a:rPr>
              <a:t>of distributed activities at the next smaller spatial scale.</a:t>
            </a:r>
          </a:p>
        </p:txBody>
      </p:sp>
      <p:sp>
        <p:nvSpPr>
          <p:cNvPr id="56349" name="Text Box 33"/>
          <p:cNvSpPr txBox="1">
            <a:spLocks noChangeArrowheads="1"/>
          </p:cNvSpPr>
          <p:nvPr/>
        </p:nvSpPr>
        <p:spPr bwMode="auto">
          <a:xfrm>
            <a:off x="7467600" y="6537325"/>
            <a:ext cx="1676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125000"/>
              </a:lnSpc>
              <a:spcBef>
                <a:spcPct val="25000"/>
              </a:spcBef>
            </a:pPr>
            <a:r>
              <a:rPr lang="en-US" sz="1200">
                <a:solidFill>
                  <a:schemeClr val="accent2"/>
                </a:solidFill>
              </a:rPr>
              <a:t>Scott Makeig 2007</a:t>
            </a:r>
            <a:endParaRPr lang="en-US" sz="1200"/>
          </a:p>
        </p:txBody>
      </p:sp>
      <p:sp>
        <p:nvSpPr>
          <p:cNvPr id="32" name="Text Box 27"/>
          <p:cNvSpPr txBox="1">
            <a:spLocks noChangeArrowheads="1"/>
          </p:cNvSpPr>
          <p:nvPr/>
        </p:nvSpPr>
        <p:spPr bwMode="auto">
          <a:xfrm>
            <a:off x="76200" y="3505200"/>
            <a:ext cx="3327400" cy="3262313"/>
          </a:xfrm>
          <a:prstGeom prst="rect">
            <a:avLst/>
          </a:prstGeom>
          <a:solidFill>
            <a:srgbClr val="C6D9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10000"/>
              </a:lnSpc>
              <a:spcBef>
                <a:spcPct val="50000"/>
              </a:spcBef>
            </a:pPr>
            <a:r>
              <a:rPr lang="en-US" b="1">
                <a:solidFill>
                  <a:srgbClr val="FF0000"/>
                </a:solidFill>
                <a:ea typeface="굴림" charset="0"/>
                <a:cs typeface="굴림" charset="0"/>
              </a:rPr>
              <a:t>Cross-scale coupling is bi-directional!</a:t>
            </a:r>
          </a:p>
          <a:p>
            <a:pPr algn="ctr">
              <a:lnSpc>
                <a:spcPct val="110000"/>
              </a:lnSpc>
              <a:spcBef>
                <a:spcPct val="50000"/>
              </a:spcBef>
            </a:pPr>
            <a:endParaRPr lang="en-US" b="1">
              <a:solidFill>
                <a:srgbClr val="FF0000"/>
              </a:solidFill>
              <a:latin typeface="Times New Roman" charset="0"/>
              <a:ea typeface="굴림" charset="0"/>
              <a:cs typeface="굴림" charset="0"/>
            </a:endParaRPr>
          </a:p>
          <a:p>
            <a:pPr algn="ctr">
              <a:lnSpc>
                <a:spcPct val="110000"/>
              </a:lnSpc>
              <a:spcBef>
                <a:spcPct val="50000"/>
              </a:spcBef>
            </a:pPr>
            <a:endParaRPr lang="en-US" b="1">
              <a:solidFill>
                <a:srgbClr val="FF0000"/>
              </a:solidFill>
              <a:latin typeface="Times New Roman" charset="0"/>
              <a:ea typeface="굴림" charset="0"/>
              <a:cs typeface="굴림" charset="0"/>
            </a:endParaRPr>
          </a:p>
          <a:p>
            <a:pPr algn="ctr">
              <a:lnSpc>
                <a:spcPct val="110000"/>
              </a:lnSpc>
              <a:spcBef>
                <a:spcPct val="50000"/>
              </a:spcBef>
            </a:pPr>
            <a:endParaRPr lang="en-US" b="1">
              <a:solidFill>
                <a:srgbClr val="FF0000"/>
              </a:solidFill>
              <a:latin typeface="Times New Roman" charset="0"/>
              <a:ea typeface="굴림" charset="0"/>
              <a:cs typeface="굴림" charset="0"/>
            </a:endParaRPr>
          </a:p>
          <a:p>
            <a:pPr algn="ctr">
              <a:lnSpc>
                <a:spcPct val="110000"/>
              </a:lnSpc>
              <a:spcBef>
                <a:spcPct val="50000"/>
              </a:spcBef>
            </a:pPr>
            <a:endParaRPr lang="en-US" b="1">
              <a:solidFill>
                <a:srgbClr val="FF0000"/>
              </a:solidFill>
              <a:latin typeface="Times New Roman" charset="0"/>
              <a:ea typeface="굴림" charset="0"/>
              <a:cs typeface="굴림" charset="0"/>
            </a:endParaRPr>
          </a:p>
        </p:txBody>
      </p:sp>
      <p:grpSp>
        <p:nvGrpSpPr>
          <p:cNvPr id="2" name="Group 38"/>
          <p:cNvGrpSpPr>
            <a:grpSpLocks/>
          </p:cNvGrpSpPr>
          <p:nvPr/>
        </p:nvGrpSpPr>
        <p:grpSpPr bwMode="auto">
          <a:xfrm>
            <a:off x="738188" y="4464050"/>
            <a:ext cx="1676400" cy="2089150"/>
            <a:chOff x="762000" y="4650295"/>
            <a:chExt cx="1676400" cy="2088907"/>
          </a:xfrm>
        </p:grpSpPr>
        <p:sp>
          <p:nvSpPr>
            <p:cNvPr id="56352" name="Text Box 27"/>
            <p:cNvSpPr txBox="1">
              <a:spLocks noChangeArrowheads="1"/>
            </p:cNvSpPr>
            <p:nvPr/>
          </p:nvSpPr>
          <p:spPr bwMode="auto">
            <a:xfrm>
              <a:off x="762000" y="4650295"/>
              <a:ext cx="1676400" cy="208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10000"/>
                </a:lnSpc>
                <a:spcBef>
                  <a:spcPct val="50000"/>
                </a:spcBef>
              </a:pPr>
              <a:r>
                <a:rPr lang="en-US" sz="2800" b="1">
                  <a:solidFill>
                    <a:srgbClr val="FF0000"/>
                  </a:solidFill>
                  <a:ea typeface="굴림" charset="0"/>
                  <a:cs typeface="굴림" charset="0"/>
                </a:rPr>
                <a:t>Larger</a:t>
              </a:r>
            </a:p>
            <a:p>
              <a:pPr algn="ctr">
                <a:lnSpc>
                  <a:spcPct val="110000"/>
                </a:lnSpc>
                <a:spcBef>
                  <a:spcPct val="50000"/>
                </a:spcBef>
              </a:pPr>
              <a:endParaRPr lang="en-US" b="1">
                <a:solidFill>
                  <a:srgbClr val="FF0000"/>
                </a:solidFill>
                <a:ea typeface="굴림" charset="0"/>
                <a:cs typeface="굴림" charset="0"/>
              </a:endParaRPr>
            </a:p>
            <a:p>
              <a:pPr algn="ctr">
                <a:lnSpc>
                  <a:spcPct val="110000"/>
                </a:lnSpc>
                <a:spcBef>
                  <a:spcPct val="50000"/>
                </a:spcBef>
              </a:pPr>
              <a:endParaRPr lang="en-US" b="1">
                <a:solidFill>
                  <a:srgbClr val="FF0000"/>
                </a:solidFill>
                <a:ea typeface="굴림" charset="0"/>
                <a:cs typeface="굴림" charset="0"/>
              </a:endParaRPr>
            </a:p>
            <a:p>
              <a:pPr algn="ctr">
                <a:lnSpc>
                  <a:spcPct val="110000"/>
                </a:lnSpc>
                <a:spcBef>
                  <a:spcPct val="50000"/>
                </a:spcBef>
              </a:pPr>
              <a:r>
                <a:rPr lang="en-US" sz="1400" b="1">
                  <a:solidFill>
                    <a:srgbClr val="FF0000"/>
                  </a:solidFill>
                  <a:ea typeface="굴림" charset="0"/>
                  <a:cs typeface="굴림" charset="0"/>
                </a:rPr>
                <a:t>Smaller</a:t>
              </a:r>
            </a:p>
          </p:txBody>
        </p:sp>
        <p:cxnSp>
          <p:nvCxnSpPr>
            <p:cNvPr id="35" name="Straight Arrow Connector 34"/>
            <p:cNvCxnSpPr/>
            <p:nvPr/>
          </p:nvCxnSpPr>
          <p:spPr>
            <a:xfrm rot="5400000">
              <a:off x="952575" y="5789987"/>
              <a:ext cx="1295249" cy="3175"/>
            </a:xfrm>
            <a:prstGeom prst="straightConnector1">
              <a:avLst/>
            </a:prstGeom>
            <a:ln w="120650" cap="flat" cmpd="sng" algn="ctr">
              <a:solidFill>
                <a:srgbClr val="FF0000"/>
              </a:solidFill>
              <a:prstDash val="solid"/>
              <a:round/>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4969185" y="5375701"/>
            <a:ext cx="3326779" cy="830997"/>
          </a:xfrm>
          <a:prstGeom prst="rect">
            <a:avLst/>
          </a:prstGeom>
          <a:solidFill>
            <a:schemeClr val="bg2"/>
          </a:solidFill>
          <a:ln w="19050" cmpd="sng">
            <a:solidFill>
              <a:srgbClr val="ACC2E0"/>
            </a:solidFill>
          </a:ln>
          <a:effectLst>
            <a:outerShdw blurRad="50800" dist="38100" dir="2700000" algn="tl" rotWithShape="0">
              <a:prstClr val="black">
                <a:alpha val="40000"/>
              </a:prstClr>
            </a:outerShdw>
          </a:effectLst>
        </p:spPr>
        <p:txBody>
          <a:bodyPr wrap="square" rtlCol="0">
            <a:spAutoFit/>
          </a:bodyPr>
          <a:lstStyle/>
          <a:p>
            <a:pPr algn="ctr"/>
            <a:r>
              <a:rPr lang="en-US" sz="2400" dirty="0" smtClean="0"/>
              <a:t>“</a:t>
            </a:r>
            <a:r>
              <a:rPr lang="en-US" sz="2400" b="1" dirty="0" smtClean="0">
                <a:solidFill>
                  <a:srgbClr val="4D0085"/>
                </a:solidFill>
              </a:rPr>
              <a:t>The” signal one records </a:t>
            </a:r>
          </a:p>
          <a:p>
            <a:pPr algn="ctr"/>
            <a:r>
              <a:rPr lang="en-US" sz="2400" b="1" dirty="0" smtClean="0">
                <a:solidFill>
                  <a:srgbClr val="4D0085"/>
                </a:solidFill>
              </a:rPr>
              <a:t>is not one unitary signal!</a:t>
            </a:r>
            <a:endParaRPr lang="en-US" sz="2400" b="1" dirty="0">
              <a:solidFill>
                <a:srgbClr val="4D008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strVal val="4/3*#ppt_w"/>
                                          </p:val>
                                        </p:tav>
                                        <p:tav tm="100000">
                                          <p:val>
                                            <p:strVal val="#ppt_w"/>
                                          </p:val>
                                        </p:tav>
                                      </p:tavLst>
                                    </p:anim>
                                    <p:anim calcmode="lin" valueType="num">
                                      <p:cBhvr>
                                        <p:cTn id="8" dur="500" fill="hold"/>
                                        <p:tgtEl>
                                          <p:spTgt spid="32"/>
                                        </p:tgtEl>
                                        <p:attrNameLst>
                                          <p:attrName>ppt_h</p:attrName>
                                        </p:attrNameLst>
                                      </p:cBhvr>
                                      <p:tavLst>
                                        <p:tav tm="0">
                                          <p:val>
                                            <p:strVal val="4/3*#ppt_h"/>
                                          </p:val>
                                        </p:tav>
                                        <p:tav tm="100000">
                                          <p:val>
                                            <p:strVal val="#ppt_h"/>
                                          </p:val>
                                        </p:tav>
                                      </p:tavLst>
                                    </p:anim>
                                  </p:childTnLst>
                                </p:cTn>
                              </p:par>
                              <p:par>
                                <p:cTn id="9" presetID="23" presetClass="entr" presetSubtype="27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2/3*#ppt_w"/>
                                          </p:val>
                                        </p:tav>
                                        <p:tav tm="100000">
                                          <p:val>
                                            <p:strVal val="#ppt_w"/>
                                          </p:val>
                                        </p:tav>
                                      </p:tavLst>
                                    </p:anim>
                                    <p:anim calcmode="lin" valueType="num">
                                      <p:cBhvr>
                                        <p:cTn id="12" dur="500" fill="hold"/>
                                        <p:tgtEl>
                                          <p:spTgt spid="2"/>
                                        </p:tgtEl>
                                        <p:attrNameLst>
                                          <p:attrName>ppt_h</p:attrName>
                                        </p:attrNameLst>
                                      </p:cBhvr>
                                      <p:tavLst>
                                        <p:tav tm="0">
                                          <p:val>
                                            <p:strVal val="2/3*#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Freeform 2"/>
          <p:cNvSpPr>
            <a:spLocks/>
          </p:cNvSpPr>
          <p:nvPr/>
        </p:nvSpPr>
        <p:spPr bwMode="auto">
          <a:xfrm>
            <a:off x="2209800" y="469900"/>
            <a:ext cx="5054600" cy="1139825"/>
          </a:xfrm>
          <a:custGeom>
            <a:avLst/>
            <a:gdLst>
              <a:gd name="T0" fmla="*/ 0 w 3184"/>
              <a:gd name="T1" fmla="*/ 2147483647 h 718"/>
              <a:gd name="T2" fmla="*/ 2147483647 w 3184"/>
              <a:gd name="T3" fmla="*/ 2147483647 h 718"/>
              <a:gd name="T4" fmla="*/ 2147483647 w 3184"/>
              <a:gd name="T5" fmla="*/ 2147483647 h 718"/>
              <a:gd name="T6" fmla="*/ 2147483647 w 3184"/>
              <a:gd name="T7" fmla="*/ 2147483647 h 718"/>
              <a:gd name="T8" fmla="*/ 2147483647 w 3184"/>
              <a:gd name="T9" fmla="*/ 2147483647 h 718"/>
              <a:gd name="T10" fmla="*/ 2147483647 w 3184"/>
              <a:gd name="T11" fmla="*/ 2147483647 h 718"/>
              <a:gd name="T12" fmla="*/ 2147483647 w 3184"/>
              <a:gd name="T13" fmla="*/ 2147483647 h 718"/>
              <a:gd name="T14" fmla="*/ 2147483647 w 3184"/>
              <a:gd name="T15" fmla="*/ 2147483647 h 718"/>
              <a:gd name="T16" fmla="*/ 2147483647 w 3184"/>
              <a:gd name="T17" fmla="*/ 2147483647 h 7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84"/>
              <a:gd name="T28" fmla="*/ 0 h 718"/>
              <a:gd name="T29" fmla="*/ 3184 w 3184"/>
              <a:gd name="T30" fmla="*/ 718 h 7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84" h="718">
                <a:moveTo>
                  <a:pt x="0" y="712"/>
                </a:moveTo>
                <a:cubicBezTo>
                  <a:pt x="57" y="663"/>
                  <a:pt x="212" y="510"/>
                  <a:pt x="344" y="418"/>
                </a:cubicBezTo>
                <a:cubicBezTo>
                  <a:pt x="476" y="326"/>
                  <a:pt x="640" y="221"/>
                  <a:pt x="790" y="158"/>
                </a:cubicBezTo>
                <a:cubicBezTo>
                  <a:pt x="940" y="95"/>
                  <a:pt x="1055" y="64"/>
                  <a:pt x="1248" y="40"/>
                </a:cubicBezTo>
                <a:cubicBezTo>
                  <a:pt x="1441" y="16"/>
                  <a:pt x="1756" y="0"/>
                  <a:pt x="1950" y="12"/>
                </a:cubicBezTo>
                <a:cubicBezTo>
                  <a:pt x="2144" y="24"/>
                  <a:pt x="2274" y="63"/>
                  <a:pt x="2413" y="110"/>
                </a:cubicBezTo>
                <a:cubicBezTo>
                  <a:pt x="2552" y="157"/>
                  <a:pt x="2684" y="228"/>
                  <a:pt x="2786" y="296"/>
                </a:cubicBezTo>
                <a:cubicBezTo>
                  <a:pt x="2888" y="364"/>
                  <a:pt x="2958" y="450"/>
                  <a:pt x="3024" y="520"/>
                </a:cubicBezTo>
                <a:cubicBezTo>
                  <a:pt x="3090" y="590"/>
                  <a:pt x="3151" y="677"/>
                  <a:pt x="3184" y="7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2" name="Freeform 3"/>
          <p:cNvSpPr>
            <a:spLocks/>
          </p:cNvSpPr>
          <p:nvPr/>
        </p:nvSpPr>
        <p:spPr bwMode="auto">
          <a:xfrm>
            <a:off x="2209800" y="622300"/>
            <a:ext cx="5054600" cy="1139825"/>
          </a:xfrm>
          <a:custGeom>
            <a:avLst/>
            <a:gdLst>
              <a:gd name="T0" fmla="*/ 0 w 3184"/>
              <a:gd name="T1" fmla="*/ 2147483647 h 718"/>
              <a:gd name="T2" fmla="*/ 2147483647 w 3184"/>
              <a:gd name="T3" fmla="*/ 2147483647 h 718"/>
              <a:gd name="T4" fmla="*/ 2147483647 w 3184"/>
              <a:gd name="T5" fmla="*/ 2147483647 h 718"/>
              <a:gd name="T6" fmla="*/ 2147483647 w 3184"/>
              <a:gd name="T7" fmla="*/ 2147483647 h 718"/>
              <a:gd name="T8" fmla="*/ 2147483647 w 3184"/>
              <a:gd name="T9" fmla="*/ 2147483647 h 718"/>
              <a:gd name="T10" fmla="*/ 2147483647 w 3184"/>
              <a:gd name="T11" fmla="*/ 2147483647 h 718"/>
              <a:gd name="T12" fmla="*/ 2147483647 w 3184"/>
              <a:gd name="T13" fmla="*/ 2147483647 h 718"/>
              <a:gd name="T14" fmla="*/ 2147483647 w 3184"/>
              <a:gd name="T15" fmla="*/ 2147483647 h 718"/>
              <a:gd name="T16" fmla="*/ 2147483647 w 3184"/>
              <a:gd name="T17" fmla="*/ 2147483647 h 7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84"/>
              <a:gd name="T28" fmla="*/ 0 h 718"/>
              <a:gd name="T29" fmla="*/ 3184 w 3184"/>
              <a:gd name="T30" fmla="*/ 718 h 7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84" h="718">
                <a:moveTo>
                  <a:pt x="0" y="712"/>
                </a:moveTo>
                <a:cubicBezTo>
                  <a:pt x="57" y="663"/>
                  <a:pt x="212" y="510"/>
                  <a:pt x="344" y="418"/>
                </a:cubicBezTo>
                <a:cubicBezTo>
                  <a:pt x="476" y="326"/>
                  <a:pt x="640" y="221"/>
                  <a:pt x="790" y="158"/>
                </a:cubicBezTo>
                <a:cubicBezTo>
                  <a:pt x="940" y="95"/>
                  <a:pt x="1055" y="64"/>
                  <a:pt x="1248" y="40"/>
                </a:cubicBezTo>
                <a:cubicBezTo>
                  <a:pt x="1441" y="16"/>
                  <a:pt x="1756" y="0"/>
                  <a:pt x="1950" y="12"/>
                </a:cubicBezTo>
                <a:cubicBezTo>
                  <a:pt x="2144" y="24"/>
                  <a:pt x="2274" y="63"/>
                  <a:pt x="2413" y="110"/>
                </a:cubicBezTo>
                <a:cubicBezTo>
                  <a:pt x="2552" y="157"/>
                  <a:pt x="2684" y="228"/>
                  <a:pt x="2786" y="296"/>
                </a:cubicBezTo>
                <a:cubicBezTo>
                  <a:pt x="2888" y="364"/>
                  <a:pt x="2958" y="450"/>
                  <a:pt x="3024" y="520"/>
                </a:cubicBezTo>
                <a:cubicBezTo>
                  <a:pt x="3090" y="590"/>
                  <a:pt x="3151" y="677"/>
                  <a:pt x="3184" y="71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3" name="Freeform 4"/>
          <p:cNvSpPr>
            <a:spLocks/>
          </p:cNvSpPr>
          <p:nvPr/>
        </p:nvSpPr>
        <p:spPr bwMode="auto">
          <a:xfrm>
            <a:off x="2743200" y="1282700"/>
            <a:ext cx="3924300" cy="1308100"/>
          </a:xfrm>
          <a:custGeom>
            <a:avLst/>
            <a:gdLst>
              <a:gd name="T0" fmla="*/ 2147483647 w 2472"/>
              <a:gd name="T1" fmla="*/ 2147483647 h 824"/>
              <a:gd name="T2" fmla="*/ 0 w 2472"/>
              <a:gd name="T3" fmla="*/ 2147483647 h 824"/>
              <a:gd name="T4" fmla="*/ 2147483647 w 2472"/>
              <a:gd name="T5" fmla="*/ 2147483647 h 824"/>
              <a:gd name="T6" fmla="*/ 2147483647 w 2472"/>
              <a:gd name="T7" fmla="*/ 2147483647 h 824"/>
              <a:gd name="T8" fmla="*/ 2147483647 w 2472"/>
              <a:gd name="T9" fmla="*/ 2147483647 h 824"/>
              <a:gd name="T10" fmla="*/ 2147483647 w 2472"/>
              <a:gd name="T11" fmla="*/ 2147483647 h 824"/>
              <a:gd name="T12" fmla="*/ 2147483647 w 2472"/>
              <a:gd name="T13" fmla="*/ 2147483647 h 824"/>
              <a:gd name="T14" fmla="*/ 2147483647 w 2472"/>
              <a:gd name="T15" fmla="*/ 2147483647 h 824"/>
              <a:gd name="T16" fmla="*/ 2147483647 w 2472"/>
              <a:gd name="T17" fmla="*/ 2147483647 h 824"/>
              <a:gd name="T18" fmla="*/ 2147483647 w 2472"/>
              <a:gd name="T19" fmla="*/ 2147483647 h 824"/>
              <a:gd name="T20" fmla="*/ 2147483647 w 2472"/>
              <a:gd name="T21" fmla="*/ 2147483647 h 824"/>
              <a:gd name="T22" fmla="*/ 2147483647 w 2472"/>
              <a:gd name="T23" fmla="*/ 2147483647 h 824"/>
              <a:gd name="T24" fmla="*/ 2147483647 w 2472"/>
              <a:gd name="T25" fmla="*/ 2147483647 h 824"/>
              <a:gd name="T26" fmla="*/ 2147483647 w 2472"/>
              <a:gd name="T27" fmla="*/ 2147483647 h 824"/>
              <a:gd name="T28" fmla="*/ 2147483647 w 2472"/>
              <a:gd name="T29" fmla="*/ 2147483647 h 824"/>
              <a:gd name="T30" fmla="*/ 2147483647 w 2472"/>
              <a:gd name="T31" fmla="*/ 2147483647 h 824"/>
              <a:gd name="T32" fmla="*/ 2147483647 w 2472"/>
              <a:gd name="T33" fmla="*/ 2147483647 h 824"/>
              <a:gd name="T34" fmla="*/ 2147483647 w 2472"/>
              <a:gd name="T35" fmla="*/ 2147483647 h 824"/>
              <a:gd name="T36" fmla="*/ 2147483647 w 2472"/>
              <a:gd name="T37" fmla="*/ 2147483647 h 824"/>
              <a:gd name="T38" fmla="*/ 2147483647 w 2472"/>
              <a:gd name="T39" fmla="*/ 2147483647 h 8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72"/>
              <a:gd name="T61" fmla="*/ 0 h 824"/>
              <a:gd name="T62" fmla="*/ 2472 w 2472"/>
              <a:gd name="T63" fmla="*/ 824 h 8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72" h="824">
                <a:moveTo>
                  <a:pt x="48" y="728"/>
                </a:moveTo>
                <a:cubicBezTo>
                  <a:pt x="24" y="684"/>
                  <a:pt x="0" y="640"/>
                  <a:pt x="0" y="584"/>
                </a:cubicBezTo>
                <a:cubicBezTo>
                  <a:pt x="0" y="528"/>
                  <a:pt x="24" y="456"/>
                  <a:pt x="48" y="392"/>
                </a:cubicBezTo>
                <a:cubicBezTo>
                  <a:pt x="72" y="328"/>
                  <a:pt x="103" y="249"/>
                  <a:pt x="144" y="200"/>
                </a:cubicBezTo>
                <a:cubicBezTo>
                  <a:pt x="185" y="151"/>
                  <a:pt x="235" y="126"/>
                  <a:pt x="292" y="101"/>
                </a:cubicBezTo>
                <a:cubicBezTo>
                  <a:pt x="349" y="76"/>
                  <a:pt x="415" y="63"/>
                  <a:pt x="487" y="52"/>
                </a:cubicBezTo>
                <a:cubicBezTo>
                  <a:pt x="559" y="41"/>
                  <a:pt x="644" y="32"/>
                  <a:pt x="722" y="36"/>
                </a:cubicBezTo>
                <a:cubicBezTo>
                  <a:pt x="800" y="40"/>
                  <a:pt x="893" y="49"/>
                  <a:pt x="957" y="76"/>
                </a:cubicBezTo>
                <a:cubicBezTo>
                  <a:pt x="1021" y="103"/>
                  <a:pt x="1074" y="161"/>
                  <a:pt x="1104" y="200"/>
                </a:cubicBezTo>
                <a:cubicBezTo>
                  <a:pt x="1134" y="239"/>
                  <a:pt x="1128" y="248"/>
                  <a:pt x="1136" y="312"/>
                </a:cubicBezTo>
                <a:cubicBezTo>
                  <a:pt x="1144" y="376"/>
                  <a:pt x="1149" y="515"/>
                  <a:pt x="1152" y="584"/>
                </a:cubicBezTo>
                <a:cubicBezTo>
                  <a:pt x="1155" y="653"/>
                  <a:pt x="1147" y="730"/>
                  <a:pt x="1152" y="728"/>
                </a:cubicBezTo>
                <a:cubicBezTo>
                  <a:pt x="1157" y="726"/>
                  <a:pt x="1173" y="639"/>
                  <a:pt x="1184" y="571"/>
                </a:cubicBezTo>
                <a:cubicBezTo>
                  <a:pt x="1195" y="503"/>
                  <a:pt x="1182" y="398"/>
                  <a:pt x="1217" y="320"/>
                </a:cubicBezTo>
                <a:cubicBezTo>
                  <a:pt x="1252" y="242"/>
                  <a:pt x="1323" y="156"/>
                  <a:pt x="1392" y="104"/>
                </a:cubicBezTo>
                <a:cubicBezTo>
                  <a:pt x="1461" y="52"/>
                  <a:pt x="1536" y="16"/>
                  <a:pt x="1632" y="8"/>
                </a:cubicBezTo>
                <a:cubicBezTo>
                  <a:pt x="1728" y="0"/>
                  <a:pt x="1856" y="24"/>
                  <a:pt x="1968" y="56"/>
                </a:cubicBezTo>
                <a:cubicBezTo>
                  <a:pt x="2080" y="88"/>
                  <a:pt x="2224" y="120"/>
                  <a:pt x="2304" y="200"/>
                </a:cubicBezTo>
                <a:cubicBezTo>
                  <a:pt x="2384" y="280"/>
                  <a:pt x="2424" y="432"/>
                  <a:pt x="2448" y="536"/>
                </a:cubicBezTo>
                <a:cubicBezTo>
                  <a:pt x="2472" y="640"/>
                  <a:pt x="2448" y="776"/>
                  <a:pt x="2448" y="82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4" name="Freeform 5"/>
          <p:cNvSpPr>
            <a:spLocks noChangeAspect="1"/>
          </p:cNvSpPr>
          <p:nvPr/>
        </p:nvSpPr>
        <p:spPr bwMode="auto">
          <a:xfrm>
            <a:off x="4013200" y="336550"/>
            <a:ext cx="406400" cy="206375"/>
          </a:xfrm>
          <a:custGeom>
            <a:avLst/>
            <a:gdLst>
              <a:gd name="T0" fmla="*/ 2147483647 w 256"/>
              <a:gd name="T1" fmla="*/ 2147483647 h 130"/>
              <a:gd name="T2" fmla="*/ 2147483647 w 256"/>
              <a:gd name="T3" fmla="*/ 2147483647 h 130"/>
              <a:gd name="T4" fmla="*/ 2147483647 w 256"/>
              <a:gd name="T5" fmla="*/ 2147483647 h 130"/>
              <a:gd name="T6" fmla="*/ 2147483647 w 256"/>
              <a:gd name="T7" fmla="*/ 2147483647 h 130"/>
              <a:gd name="T8" fmla="*/ 2147483647 w 256"/>
              <a:gd name="T9" fmla="*/ 2147483647 h 130"/>
              <a:gd name="T10" fmla="*/ 2147483647 w 256"/>
              <a:gd name="T11" fmla="*/ 2147483647 h 130"/>
              <a:gd name="T12" fmla="*/ 2147483647 w 256"/>
              <a:gd name="T13" fmla="*/ 2147483647 h 130"/>
              <a:gd name="T14" fmla="*/ 2147483647 w 256"/>
              <a:gd name="T15" fmla="*/ 2147483647 h 130"/>
              <a:gd name="T16" fmla="*/ 2147483647 w 256"/>
              <a:gd name="T17" fmla="*/ 2147483647 h 130"/>
              <a:gd name="T18" fmla="*/ 2147483647 w 256"/>
              <a:gd name="T19" fmla="*/ 2147483647 h 130"/>
              <a:gd name="T20" fmla="*/ 2147483647 w 256"/>
              <a:gd name="T21" fmla="*/ 2147483647 h 130"/>
              <a:gd name="T22" fmla="*/ 0 w 256"/>
              <a:gd name="T23" fmla="*/ 2147483647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6"/>
              <a:gd name="T37" fmla="*/ 0 h 130"/>
              <a:gd name="T38" fmla="*/ 256 w 256"/>
              <a:gd name="T39" fmla="*/ 130 h 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6" h="130">
                <a:moveTo>
                  <a:pt x="20" y="124"/>
                </a:moveTo>
                <a:cubicBezTo>
                  <a:pt x="20" y="114"/>
                  <a:pt x="14" y="80"/>
                  <a:pt x="20" y="64"/>
                </a:cubicBezTo>
                <a:cubicBezTo>
                  <a:pt x="26" y="48"/>
                  <a:pt x="43" y="38"/>
                  <a:pt x="57" y="27"/>
                </a:cubicBezTo>
                <a:cubicBezTo>
                  <a:pt x="72" y="17"/>
                  <a:pt x="85" y="5"/>
                  <a:pt x="104" y="3"/>
                </a:cubicBezTo>
                <a:cubicBezTo>
                  <a:pt x="123" y="0"/>
                  <a:pt x="153" y="4"/>
                  <a:pt x="173" y="11"/>
                </a:cubicBezTo>
                <a:cubicBezTo>
                  <a:pt x="192" y="18"/>
                  <a:pt x="209" y="30"/>
                  <a:pt x="222" y="44"/>
                </a:cubicBezTo>
                <a:cubicBezTo>
                  <a:pt x="236" y="58"/>
                  <a:pt x="256" y="84"/>
                  <a:pt x="255" y="93"/>
                </a:cubicBezTo>
                <a:cubicBezTo>
                  <a:pt x="255" y="102"/>
                  <a:pt x="234" y="97"/>
                  <a:pt x="218" y="97"/>
                </a:cubicBezTo>
                <a:cubicBezTo>
                  <a:pt x="202" y="97"/>
                  <a:pt x="178" y="94"/>
                  <a:pt x="160" y="94"/>
                </a:cubicBezTo>
                <a:cubicBezTo>
                  <a:pt x="142" y="94"/>
                  <a:pt x="125" y="97"/>
                  <a:pt x="108" y="100"/>
                </a:cubicBezTo>
                <a:cubicBezTo>
                  <a:pt x="91" y="103"/>
                  <a:pt x="75" y="105"/>
                  <a:pt x="57" y="110"/>
                </a:cubicBezTo>
                <a:cubicBezTo>
                  <a:pt x="39" y="115"/>
                  <a:pt x="12" y="126"/>
                  <a:pt x="0" y="130"/>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Freeform 6"/>
          <p:cNvSpPr>
            <a:spLocks noChangeAspect="1"/>
          </p:cNvSpPr>
          <p:nvPr/>
        </p:nvSpPr>
        <p:spPr bwMode="auto">
          <a:xfrm>
            <a:off x="3284538" y="1235075"/>
            <a:ext cx="304800" cy="155575"/>
          </a:xfrm>
          <a:custGeom>
            <a:avLst/>
            <a:gdLst>
              <a:gd name="T0" fmla="*/ 2147483647 w 248"/>
              <a:gd name="T1" fmla="*/ 2147483647 h 126"/>
              <a:gd name="T2" fmla="*/ 2147483647 w 248"/>
              <a:gd name="T3" fmla="*/ 2147483647 h 126"/>
              <a:gd name="T4" fmla="*/ 2147483647 w 248"/>
              <a:gd name="T5" fmla="*/ 2147483647 h 126"/>
              <a:gd name="T6" fmla="*/ 2147483647 w 248"/>
              <a:gd name="T7" fmla="*/ 2147483647 h 126"/>
              <a:gd name="T8" fmla="*/ 2147483647 w 248"/>
              <a:gd name="T9" fmla="*/ 2147483647 h 126"/>
              <a:gd name="T10" fmla="*/ 2147483647 w 248"/>
              <a:gd name="T11" fmla="*/ 2147483647 h 126"/>
              <a:gd name="T12" fmla="*/ 2147483647 w 248"/>
              <a:gd name="T13" fmla="*/ 2147483647 h 126"/>
              <a:gd name="T14" fmla="*/ 2147483647 w 248"/>
              <a:gd name="T15" fmla="*/ 2147483647 h 126"/>
              <a:gd name="T16" fmla="*/ 2147483647 w 248"/>
              <a:gd name="T17" fmla="*/ 2147483647 h 126"/>
              <a:gd name="T18" fmla="*/ 2147483647 w 248"/>
              <a:gd name="T19" fmla="*/ 2147483647 h 126"/>
              <a:gd name="T20" fmla="*/ 2147483647 w 248"/>
              <a:gd name="T21" fmla="*/ 2147483647 h 126"/>
              <a:gd name="T22" fmla="*/ 0 w 248"/>
              <a:gd name="T23" fmla="*/ 2147483647 h 1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8"/>
              <a:gd name="T37" fmla="*/ 0 h 126"/>
              <a:gd name="T38" fmla="*/ 248 w 248"/>
              <a:gd name="T39" fmla="*/ 126 h 1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8" h="126">
                <a:moveTo>
                  <a:pt x="6" y="124"/>
                </a:moveTo>
                <a:cubicBezTo>
                  <a:pt x="7" y="114"/>
                  <a:pt x="5" y="80"/>
                  <a:pt x="12" y="64"/>
                </a:cubicBezTo>
                <a:cubicBezTo>
                  <a:pt x="19" y="48"/>
                  <a:pt x="35" y="38"/>
                  <a:pt x="49" y="27"/>
                </a:cubicBezTo>
                <a:cubicBezTo>
                  <a:pt x="64" y="17"/>
                  <a:pt x="77" y="5"/>
                  <a:pt x="96" y="3"/>
                </a:cubicBezTo>
                <a:cubicBezTo>
                  <a:pt x="115" y="0"/>
                  <a:pt x="145" y="4"/>
                  <a:pt x="165" y="11"/>
                </a:cubicBezTo>
                <a:cubicBezTo>
                  <a:pt x="184" y="18"/>
                  <a:pt x="201" y="30"/>
                  <a:pt x="214" y="44"/>
                </a:cubicBezTo>
                <a:cubicBezTo>
                  <a:pt x="228" y="58"/>
                  <a:pt x="248" y="84"/>
                  <a:pt x="247" y="93"/>
                </a:cubicBezTo>
                <a:cubicBezTo>
                  <a:pt x="247" y="102"/>
                  <a:pt x="226" y="98"/>
                  <a:pt x="210" y="97"/>
                </a:cubicBezTo>
                <a:cubicBezTo>
                  <a:pt x="194" y="96"/>
                  <a:pt x="170" y="87"/>
                  <a:pt x="151" y="86"/>
                </a:cubicBezTo>
                <a:cubicBezTo>
                  <a:pt x="133" y="86"/>
                  <a:pt x="116" y="89"/>
                  <a:pt x="99" y="93"/>
                </a:cubicBezTo>
                <a:cubicBezTo>
                  <a:pt x="82" y="97"/>
                  <a:pt x="66" y="104"/>
                  <a:pt x="49" y="110"/>
                </a:cubicBezTo>
                <a:cubicBezTo>
                  <a:pt x="33" y="115"/>
                  <a:pt x="16" y="121"/>
                  <a:pt x="0" y="126"/>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6" name="Line 7"/>
          <p:cNvSpPr>
            <a:spLocks noChangeShapeType="1"/>
          </p:cNvSpPr>
          <p:nvPr/>
        </p:nvSpPr>
        <p:spPr bwMode="auto">
          <a:xfrm rot="-4289238">
            <a:off x="2534444" y="1966119"/>
            <a:ext cx="128587" cy="3143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27" name="Freeform 8"/>
          <p:cNvSpPr>
            <a:spLocks/>
          </p:cNvSpPr>
          <p:nvPr/>
        </p:nvSpPr>
        <p:spPr bwMode="auto">
          <a:xfrm>
            <a:off x="3384550" y="3582988"/>
            <a:ext cx="1187450" cy="3198812"/>
          </a:xfrm>
          <a:custGeom>
            <a:avLst/>
            <a:gdLst>
              <a:gd name="T0" fmla="*/ 2147483647 w 748"/>
              <a:gd name="T1" fmla="*/ 2147483647 h 2015"/>
              <a:gd name="T2" fmla="*/ 2147483647 w 748"/>
              <a:gd name="T3" fmla="*/ 2147483647 h 2015"/>
              <a:gd name="T4" fmla="*/ 2147483647 w 748"/>
              <a:gd name="T5" fmla="*/ 2147483647 h 2015"/>
              <a:gd name="T6" fmla="*/ 2147483647 w 748"/>
              <a:gd name="T7" fmla="*/ 2147483647 h 2015"/>
              <a:gd name="T8" fmla="*/ 2147483647 w 748"/>
              <a:gd name="T9" fmla="*/ 2147483647 h 2015"/>
              <a:gd name="T10" fmla="*/ 2147483647 w 748"/>
              <a:gd name="T11" fmla="*/ 2147483647 h 2015"/>
              <a:gd name="T12" fmla="*/ 2147483647 w 748"/>
              <a:gd name="T13" fmla="*/ 2147483647 h 2015"/>
              <a:gd name="T14" fmla="*/ 2147483647 w 748"/>
              <a:gd name="T15" fmla="*/ 2147483647 h 2015"/>
              <a:gd name="T16" fmla="*/ 2147483647 w 748"/>
              <a:gd name="T17" fmla="*/ 2147483647 h 2015"/>
              <a:gd name="T18" fmla="*/ 2147483647 w 748"/>
              <a:gd name="T19" fmla="*/ 2147483647 h 20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8"/>
              <a:gd name="T31" fmla="*/ 0 h 2015"/>
              <a:gd name="T32" fmla="*/ 748 w 748"/>
              <a:gd name="T33" fmla="*/ 2015 h 20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8" h="2015">
                <a:moveTo>
                  <a:pt x="148" y="331"/>
                </a:moveTo>
                <a:cubicBezTo>
                  <a:pt x="129" y="284"/>
                  <a:pt x="0" y="94"/>
                  <a:pt x="28" y="47"/>
                </a:cubicBezTo>
                <a:cubicBezTo>
                  <a:pt x="56" y="0"/>
                  <a:pt x="273" y="25"/>
                  <a:pt x="316" y="47"/>
                </a:cubicBezTo>
                <a:cubicBezTo>
                  <a:pt x="359" y="69"/>
                  <a:pt x="310" y="129"/>
                  <a:pt x="286" y="177"/>
                </a:cubicBezTo>
                <a:cubicBezTo>
                  <a:pt x="262" y="225"/>
                  <a:pt x="191" y="269"/>
                  <a:pt x="172" y="335"/>
                </a:cubicBezTo>
                <a:cubicBezTo>
                  <a:pt x="153" y="401"/>
                  <a:pt x="172" y="399"/>
                  <a:pt x="172" y="575"/>
                </a:cubicBezTo>
                <a:cubicBezTo>
                  <a:pt x="172" y="751"/>
                  <a:pt x="132" y="1223"/>
                  <a:pt x="172" y="1391"/>
                </a:cubicBezTo>
                <a:cubicBezTo>
                  <a:pt x="212" y="1559"/>
                  <a:pt x="340" y="1519"/>
                  <a:pt x="412" y="1583"/>
                </a:cubicBezTo>
                <a:cubicBezTo>
                  <a:pt x="484" y="1647"/>
                  <a:pt x="548" y="1703"/>
                  <a:pt x="604" y="1775"/>
                </a:cubicBezTo>
                <a:cubicBezTo>
                  <a:pt x="660" y="1847"/>
                  <a:pt x="724" y="1975"/>
                  <a:pt x="748" y="201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8" name="Freeform 9"/>
          <p:cNvSpPr>
            <a:spLocks/>
          </p:cNvSpPr>
          <p:nvPr/>
        </p:nvSpPr>
        <p:spPr bwMode="auto">
          <a:xfrm>
            <a:off x="2819400" y="5791200"/>
            <a:ext cx="838200" cy="914400"/>
          </a:xfrm>
          <a:custGeom>
            <a:avLst/>
            <a:gdLst>
              <a:gd name="T0" fmla="*/ 2147483647 w 528"/>
              <a:gd name="T1" fmla="*/ 0 h 576"/>
              <a:gd name="T2" fmla="*/ 2147483647 w 528"/>
              <a:gd name="T3" fmla="*/ 2147483647 h 576"/>
              <a:gd name="T4" fmla="*/ 2147483647 w 528"/>
              <a:gd name="T5" fmla="*/ 2147483647 h 576"/>
              <a:gd name="T6" fmla="*/ 2147483647 w 528"/>
              <a:gd name="T7" fmla="*/ 2147483647 h 576"/>
              <a:gd name="T8" fmla="*/ 2147483647 w 528"/>
              <a:gd name="T9" fmla="*/ 2147483647 h 576"/>
              <a:gd name="T10" fmla="*/ 0 w 528"/>
              <a:gd name="T11" fmla="*/ 2147483647 h 576"/>
              <a:gd name="T12" fmla="*/ 0 60000 65536"/>
              <a:gd name="T13" fmla="*/ 0 60000 65536"/>
              <a:gd name="T14" fmla="*/ 0 60000 65536"/>
              <a:gd name="T15" fmla="*/ 0 60000 65536"/>
              <a:gd name="T16" fmla="*/ 0 60000 65536"/>
              <a:gd name="T17" fmla="*/ 0 60000 65536"/>
              <a:gd name="T18" fmla="*/ 0 w 528"/>
              <a:gd name="T19" fmla="*/ 0 h 576"/>
              <a:gd name="T20" fmla="*/ 528 w 528"/>
              <a:gd name="T21" fmla="*/ 576 h 576"/>
            </a:gdLst>
            <a:ahLst/>
            <a:cxnLst>
              <a:cxn ang="T12">
                <a:pos x="T0" y="T1"/>
              </a:cxn>
              <a:cxn ang="T13">
                <a:pos x="T2" y="T3"/>
              </a:cxn>
              <a:cxn ang="T14">
                <a:pos x="T4" y="T5"/>
              </a:cxn>
              <a:cxn ang="T15">
                <a:pos x="T6" y="T7"/>
              </a:cxn>
              <a:cxn ang="T16">
                <a:pos x="T8" y="T9"/>
              </a:cxn>
              <a:cxn ang="T17">
                <a:pos x="T10" y="T11"/>
              </a:cxn>
            </a:cxnLst>
            <a:rect l="T18" t="T19" r="T20" b="T21"/>
            <a:pathLst>
              <a:path w="528" h="576">
                <a:moveTo>
                  <a:pt x="528" y="0"/>
                </a:moveTo>
                <a:cubicBezTo>
                  <a:pt x="512" y="28"/>
                  <a:pt x="496" y="56"/>
                  <a:pt x="432" y="96"/>
                </a:cubicBezTo>
                <a:cubicBezTo>
                  <a:pt x="368" y="136"/>
                  <a:pt x="192" y="208"/>
                  <a:pt x="144" y="240"/>
                </a:cubicBezTo>
                <a:cubicBezTo>
                  <a:pt x="96" y="272"/>
                  <a:pt x="160" y="240"/>
                  <a:pt x="144" y="288"/>
                </a:cubicBezTo>
                <a:cubicBezTo>
                  <a:pt x="128" y="336"/>
                  <a:pt x="72" y="480"/>
                  <a:pt x="48" y="528"/>
                </a:cubicBezTo>
                <a:cubicBezTo>
                  <a:pt x="24" y="576"/>
                  <a:pt x="12" y="576"/>
                  <a:pt x="0" y="57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9" name="Freeform 10"/>
          <p:cNvSpPr>
            <a:spLocks/>
          </p:cNvSpPr>
          <p:nvPr/>
        </p:nvSpPr>
        <p:spPr bwMode="auto">
          <a:xfrm>
            <a:off x="2819400" y="5486400"/>
            <a:ext cx="838200" cy="304800"/>
          </a:xfrm>
          <a:custGeom>
            <a:avLst/>
            <a:gdLst>
              <a:gd name="T0" fmla="*/ 2147483647 w 528"/>
              <a:gd name="T1" fmla="*/ 0 h 192"/>
              <a:gd name="T2" fmla="*/ 2147483647 w 528"/>
              <a:gd name="T3" fmla="*/ 2147483647 h 192"/>
              <a:gd name="T4" fmla="*/ 2147483647 w 528"/>
              <a:gd name="T5" fmla="*/ 2147483647 h 192"/>
              <a:gd name="T6" fmla="*/ 2147483647 w 528"/>
              <a:gd name="T7" fmla="*/ 2147483647 h 192"/>
              <a:gd name="T8" fmla="*/ 0 w 528"/>
              <a:gd name="T9" fmla="*/ 2147483647 h 192"/>
              <a:gd name="T10" fmla="*/ 0 60000 65536"/>
              <a:gd name="T11" fmla="*/ 0 60000 65536"/>
              <a:gd name="T12" fmla="*/ 0 60000 65536"/>
              <a:gd name="T13" fmla="*/ 0 60000 65536"/>
              <a:gd name="T14" fmla="*/ 0 60000 65536"/>
              <a:gd name="T15" fmla="*/ 0 w 528"/>
              <a:gd name="T16" fmla="*/ 0 h 192"/>
              <a:gd name="T17" fmla="*/ 528 w 528"/>
              <a:gd name="T18" fmla="*/ 192 h 192"/>
            </a:gdLst>
            <a:ahLst/>
            <a:cxnLst>
              <a:cxn ang="T10">
                <a:pos x="T0" y="T1"/>
              </a:cxn>
              <a:cxn ang="T11">
                <a:pos x="T2" y="T3"/>
              </a:cxn>
              <a:cxn ang="T12">
                <a:pos x="T4" y="T5"/>
              </a:cxn>
              <a:cxn ang="T13">
                <a:pos x="T6" y="T7"/>
              </a:cxn>
              <a:cxn ang="T14">
                <a:pos x="T8" y="T9"/>
              </a:cxn>
            </a:cxnLst>
            <a:rect l="T15" t="T16" r="T17" b="T18"/>
            <a:pathLst>
              <a:path w="528" h="192">
                <a:moveTo>
                  <a:pt x="528" y="0"/>
                </a:moveTo>
                <a:cubicBezTo>
                  <a:pt x="476" y="16"/>
                  <a:pt x="424" y="32"/>
                  <a:pt x="384" y="48"/>
                </a:cubicBezTo>
                <a:cubicBezTo>
                  <a:pt x="344" y="64"/>
                  <a:pt x="344" y="72"/>
                  <a:pt x="288" y="96"/>
                </a:cubicBezTo>
                <a:cubicBezTo>
                  <a:pt x="232" y="120"/>
                  <a:pt x="96" y="192"/>
                  <a:pt x="48" y="192"/>
                </a:cubicBezTo>
                <a:cubicBezTo>
                  <a:pt x="0" y="192"/>
                  <a:pt x="8" y="112"/>
                  <a:pt x="0"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0" name="Freeform 11"/>
          <p:cNvSpPr>
            <a:spLocks/>
          </p:cNvSpPr>
          <p:nvPr/>
        </p:nvSpPr>
        <p:spPr bwMode="auto">
          <a:xfrm flipH="1">
            <a:off x="3657600" y="5257800"/>
            <a:ext cx="838200" cy="304800"/>
          </a:xfrm>
          <a:custGeom>
            <a:avLst/>
            <a:gdLst>
              <a:gd name="T0" fmla="*/ 2147483647 w 528"/>
              <a:gd name="T1" fmla="*/ 0 h 192"/>
              <a:gd name="T2" fmla="*/ 2147483647 w 528"/>
              <a:gd name="T3" fmla="*/ 2147483647 h 192"/>
              <a:gd name="T4" fmla="*/ 2147483647 w 528"/>
              <a:gd name="T5" fmla="*/ 2147483647 h 192"/>
              <a:gd name="T6" fmla="*/ 2147483647 w 528"/>
              <a:gd name="T7" fmla="*/ 2147483647 h 192"/>
              <a:gd name="T8" fmla="*/ 0 w 528"/>
              <a:gd name="T9" fmla="*/ 2147483647 h 192"/>
              <a:gd name="T10" fmla="*/ 0 60000 65536"/>
              <a:gd name="T11" fmla="*/ 0 60000 65536"/>
              <a:gd name="T12" fmla="*/ 0 60000 65536"/>
              <a:gd name="T13" fmla="*/ 0 60000 65536"/>
              <a:gd name="T14" fmla="*/ 0 60000 65536"/>
              <a:gd name="T15" fmla="*/ 0 w 528"/>
              <a:gd name="T16" fmla="*/ 0 h 192"/>
              <a:gd name="T17" fmla="*/ 528 w 528"/>
              <a:gd name="T18" fmla="*/ 192 h 192"/>
            </a:gdLst>
            <a:ahLst/>
            <a:cxnLst>
              <a:cxn ang="T10">
                <a:pos x="T0" y="T1"/>
              </a:cxn>
              <a:cxn ang="T11">
                <a:pos x="T2" y="T3"/>
              </a:cxn>
              <a:cxn ang="T12">
                <a:pos x="T4" y="T5"/>
              </a:cxn>
              <a:cxn ang="T13">
                <a:pos x="T6" y="T7"/>
              </a:cxn>
              <a:cxn ang="T14">
                <a:pos x="T8" y="T9"/>
              </a:cxn>
            </a:cxnLst>
            <a:rect l="T15" t="T16" r="T17" b="T18"/>
            <a:pathLst>
              <a:path w="528" h="192">
                <a:moveTo>
                  <a:pt x="528" y="0"/>
                </a:moveTo>
                <a:cubicBezTo>
                  <a:pt x="476" y="16"/>
                  <a:pt x="424" y="32"/>
                  <a:pt x="384" y="48"/>
                </a:cubicBezTo>
                <a:cubicBezTo>
                  <a:pt x="344" y="64"/>
                  <a:pt x="344" y="72"/>
                  <a:pt x="288" y="96"/>
                </a:cubicBezTo>
                <a:cubicBezTo>
                  <a:pt x="232" y="120"/>
                  <a:pt x="96" y="192"/>
                  <a:pt x="48" y="192"/>
                </a:cubicBezTo>
                <a:cubicBezTo>
                  <a:pt x="0" y="192"/>
                  <a:pt x="8" y="112"/>
                  <a:pt x="0" y="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1" name="Line 12"/>
          <p:cNvSpPr>
            <a:spLocks noChangeShapeType="1"/>
          </p:cNvSpPr>
          <p:nvPr/>
        </p:nvSpPr>
        <p:spPr bwMode="auto">
          <a:xfrm flipH="1">
            <a:off x="3733800" y="3733800"/>
            <a:ext cx="304800" cy="76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32" name="Freeform 13"/>
          <p:cNvSpPr>
            <a:spLocks/>
          </p:cNvSpPr>
          <p:nvPr/>
        </p:nvSpPr>
        <p:spPr bwMode="auto">
          <a:xfrm>
            <a:off x="5867400" y="4203700"/>
            <a:ext cx="2590800" cy="2120900"/>
          </a:xfrm>
          <a:custGeom>
            <a:avLst/>
            <a:gdLst>
              <a:gd name="T0" fmla="*/ 0 w 1632"/>
              <a:gd name="T1" fmla="*/ 2147483647 h 1336"/>
              <a:gd name="T2" fmla="*/ 2147483647 w 1632"/>
              <a:gd name="T3" fmla="*/ 2147483647 h 1336"/>
              <a:gd name="T4" fmla="*/ 2147483647 w 1632"/>
              <a:gd name="T5" fmla="*/ 2147483647 h 1336"/>
              <a:gd name="T6" fmla="*/ 2147483647 w 1632"/>
              <a:gd name="T7" fmla="*/ 2147483647 h 1336"/>
              <a:gd name="T8" fmla="*/ 2147483647 w 1632"/>
              <a:gd name="T9" fmla="*/ 2147483647 h 1336"/>
              <a:gd name="T10" fmla="*/ 2147483647 w 1632"/>
              <a:gd name="T11" fmla="*/ 2147483647 h 1336"/>
              <a:gd name="T12" fmla="*/ 2147483647 w 1632"/>
              <a:gd name="T13" fmla="*/ 2147483647 h 1336"/>
              <a:gd name="T14" fmla="*/ 2147483647 w 1632"/>
              <a:gd name="T15" fmla="*/ 2147483647 h 1336"/>
              <a:gd name="T16" fmla="*/ 2147483647 w 1632"/>
              <a:gd name="T17" fmla="*/ 2147483647 h 1336"/>
              <a:gd name="T18" fmla="*/ 2147483647 w 1632"/>
              <a:gd name="T19" fmla="*/ 2147483647 h 1336"/>
              <a:gd name="T20" fmla="*/ 2147483647 w 1632"/>
              <a:gd name="T21" fmla="*/ 2147483647 h 1336"/>
              <a:gd name="T22" fmla="*/ 2147483647 w 1632"/>
              <a:gd name="T23" fmla="*/ 2147483647 h 1336"/>
              <a:gd name="T24" fmla="*/ 2147483647 w 1632"/>
              <a:gd name="T25" fmla="*/ 2147483647 h 1336"/>
              <a:gd name="T26" fmla="*/ 2147483647 w 1632"/>
              <a:gd name="T27" fmla="*/ 2147483647 h 1336"/>
              <a:gd name="T28" fmla="*/ 2147483647 w 1632"/>
              <a:gd name="T29" fmla="*/ 2147483647 h 1336"/>
              <a:gd name="T30" fmla="*/ 2147483647 w 1632"/>
              <a:gd name="T31" fmla="*/ 2147483647 h 1336"/>
              <a:gd name="T32" fmla="*/ 2147483647 w 1632"/>
              <a:gd name="T33" fmla="*/ 2147483647 h 1336"/>
              <a:gd name="T34" fmla="*/ 2147483647 w 1632"/>
              <a:gd name="T35" fmla="*/ 2147483647 h 1336"/>
              <a:gd name="T36" fmla="*/ 2147483647 w 1632"/>
              <a:gd name="T37" fmla="*/ 2147483647 h 1336"/>
              <a:gd name="T38" fmla="*/ 2147483647 w 1632"/>
              <a:gd name="T39" fmla="*/ 2147483647 h 1336"/>
              <a:gd name="T40" fmla="*/ 2147483647 w 1632"/>
              <a:gd name="T41" fmla="*/ 2147483647 h 13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2"/>
              <a:gd name="T64" fmla="*/ 0 h 1336"/>
              <a:gd name="T65" fmla="*/ 1632 w 1632"/>
              <a:gd name="T66" fmla="*/ 1336 h 13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2" h="1336">
                <a:moveTo>
                  <a:pt x="0" y="712"/>
                </a:moveTo>
                <a:cubicBezTo>
                  <a:pt x="124" y="728"/>
                  <a:pt x="248" y="744"/>
                  <a:pt x="336" y="760"/>
                </a:cubicBezTo>
                <a:cubicBezTo>
                  <a:pt x="424" y="776"/>
                  <a:pt x="480" y="800"/>
                  <a:pt x="528" y="808"/>
                </a:cubicBezTo>
                <a:cubicBezTo>
                  <a:pt x="576" y="816"/>
                  <a:pt x="600" y="832"/>
                  <a:pt x="624" y="808"/>
                </a:cubicBezTo>
                <a:cubicBezTo>
                  <a:pt x="648" y="784"/>
                  <a:pt x="648" y="718"/>
                  <a:pt x="672" y="664"/>
                </a:cubicBezTo>
                <a:cubicBezTo>
                  <a:pt x="696" y="610"/>
                  <a:pt x="761" y="547"/>
                  <a:pt x="766" y="483"/>
                </a:cubicBezTo>
                <a:cubicBezTo>
                  <a:pt x="771" y="419"/>
                  <a:pt x="717" y="355"/>
                  <a:pt x="701" y="281"/>
                </a:cubicBezTo>
                <a:cubicBezTo>
                  <a:pt x="685" y="207"/>
                  <a:pt x="637" y="80"/>
                  <a:pt x="672" y="40"/>
                </a:cubicBezTo>
                <a:cubicBezTo>
                  <a:pt x="707" y="0"/>
                  <a:pt x="840" y="24"/>
                  <a:pt x="912" y="40"/>
                </a:cubicBezTo>
                <a:cubicBezTo>
                  <a:pt x="984" y="56"/>
                  <a:pt x="1051" y="87"/>
                  <a:pt x="1104" y="136"/>
                </a:cubicBezTo>
                <a:cubicBezTo>
                  <a:pt x="1157" y="185"/>
                  <a:pt x="1236" y="273"/>
                  <a:pt x="1228" y="337"/>
                </a:cubicBezTo>
                <a:cubicBezTo>
                  <a:pt x="1220" y="401"/>
                  <a:pt x="1116" y="483"/>
                  <a:pt x="1056" y="520"/>
                </a:cubicBezTo>
                <a:cubicBezTo>
                  <a:pt x="996" y="557"/>
                  <a:pt x="927" y="525"/>
                  <a:pt x="871" y="557"/>
                </a:cubicBezTo>
                <a:cubicBezTo>
                  <a:pt x="815" y="589"/>
                  <a:pt x="745" y="678"/>
                  <a:pt x="720" y="712"/>
                </a:cubicBezTo>
                <a:cubicBezTo>
                  <a:pt x="695" y="746"/>
                  <a:pt x="712" y="728"/>
                  <a:pt x="720" y="760"/>
                </a:cubicBezTo>
                <a:cubicBezTo>
                  <a:pt x="728" y="792"/>
                  <a:pt x="704" y="856"/>
                  <a:pt x="768" y="904"/>
                </a:cubicBezTo>
                <a:cubicBezTo>
                  <a:pt x="832" y="952"/>
                  <a:pt x="992" y="1000"/>
                  <a:pt x="1104" y="1048"/>
                </a:cubicBezTo>
                <a:cubicBezTo>
                  <a:pt x="1216" y="1096"/>
                  <a:pt x="1367" y="1158"/>
                  <a:pt x="1440" y="1192"/>
                </a:cubicBezTo>
                <a:cubicBezTo>
                  <a:pt x="1513" y="1226"/>
                  <a:pt x="1537" y="1252"/>
                  <a:pt x="1545" y="1254"/>
                </a:cubicBezTo>
                <a:cubicBezTo>
                  <a:pt x="1553" y="1256"/>
                  <a:pt x="1474" y="1192"/>
                  <a:pt x="1488" y="1206"/>
                </a:cubicBezTo>
                <a:cubicBezTo>
                  <a:pt x="1502" y="1220"/>
                  <a:pt x="1602" y="1309"/>
                  <a:pt x="1632" y="133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3" name="Line 14"/>
          <p:cNvSpPr>
            <a:spLocks noChangeShapeType="1"/>
          </p:cNvSpPr>
          <p:nvPr/>
        </p:nvSpPr>
        <p:spPr bwMode="auto">
          <a:xfrm flipH="1">
            <a:off x="7467600" y="3954463"/>
            <a:ext cx="152400"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34" name="Text Box 15"/>
          <p:cNvSpPr txBox="1">
            <a:spLocks noChangeArrowheads="1"/>
          </p:cNvSpPr>
          <p:nvPr/>
        </p:nvSpPr>
        <p:spPr bwMode="auto">
          <a:xfrm>
            <a:off x="4648200" y="152400"/>
            <a:ext cx="449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chemeClr val="accent2"/>
                </a:solidFill>
                <a:ea typeface="굴림" charset="0"/>
                <a:cs typeface="굴림" charset="0"/>
              </a:rPr>
              <a:t>EEG (scalp surface fields)</a:t>
            </a:r>
          </a:p>
        </p:txBody>
      </p:sp>
      <p:sp>
        <p:nvSpPr>
          <p:cNvPr id="56335" name="Text Box 16"/>
          <p:cNvSpPr txBox="1">
            <a:spLocks noChangeArrowheads="1"/>
          </p:cNvSpPr>
          <p:nvPr/>
        </p:nvSpPr>
        <p:spPr bwMode="auto">
          <a:xfrm>
            <a:off x="3733800" y="838200"/>
            <a:ext cx="4343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chemeClr val="accent2"/>
                </a:solidFill>
                <a:ea typeface="굴림" charset="0"/>
                <a:cs typeface="굴림" charset="0"/>
              </a:rPr>
              <a:t>ECOG (larger cortical 		  surface fields)</a:t>
            </a:r>
          </a:p>
        </p:txBody>
      </p:sp>
      <p:sp>
        <p:nvSpPr>
          <p:cNvPr id="56336" name="Text Box 17"/>
          <p:cNvSpPr txBox="1">
            <a:spLocks noChangeArrowheads="1"/>
          </p:cNvSpPr>
          <p:nvPr/>
        </p:nvSpPr>
        <p:spPr bwMode="auto">
          <a:xfrm>
            <a:off x="481013" y="1463675"/>
            <a:ext cx="2209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chemeClr val="accent2"/>
                </a:solidFill>
                <a:ea typeface="굴림" charset="0"/>
                <a:cs typeface="굴림" charset="0"/>
              </a:rPr>
              <a:t>Local Extracellular Fields</a:t>
            </a:r>
          </a:p>
        </p:txBody>
      </p:sp>
      <p:sp>
        <p:nvSpPr>
          <p:cNvPr id="56337" name="Text Box 18"/>
          <p:cNvSpPr txBox="1">
            <a:spLocks noChangeArrowheads="1"/>
          </p:cNvSpPr>
          <p:nvPr/>
        </p:nvSpPr>
        <p:spPr bwMode="auto">
          <a:xfrm>
            <a:off x="4114800" y="3505200"/>
            <a:ext cx="3200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chemeClr val="accent2"/>
                </a:solidFill>
                <a:ea typeface="굴림" charset="0"/>
                <a:cs typeface="굴림" charset="0"/>
              </a:rPr>
              <a:t>Intracellular and peri-cellular fields</a:t>
            </a:r>
          </a:p>
        </p:txBody>
      </p:sp>
      <p:sp>
        <p:nvSpPr>
          <p:cNvPr id="56338" name="Text Box 19"/>
          <p:cNvSpPr txBox="1">
            <a:spLocks noChangeArrowheads="1"/>
          </p:cNvSpPr>
          <p:nvPr/>
        </p:nvSpPr>
        <p:spPr bwMode="auto">
          <a:xfrm>
            <a:off x="7086600" y="3429000"/>
            <a:ext cx="21336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chemeClr val="accent2"/>
                </a:solidFill>
                <a:ea typeface="굴림" charset="0"/>
                <a:cs typeface="굴림" charset="0"/>
              </a:rPr>
              <a:t>Synaptic and other trans-membrane potentials</a:t>
            </a:r>
          </a:p>
        </p:txBody>
      </p:sp>
      <p:sp>
        <p:nvSpPr>
          <p:cNvPr id="56339" name="Freeform 20"/>
          <p:cNvSpPr>
            <a:spLocks/>
          </p:cNvSpPr>
          <p:nvPr/>
        </p:nvSpPr>
        <p:spPr bwMode="auto">
          <a:xfrm>
            <a:off x="3221038" y="442913"/>
            <a:ext cx="690562" cy="642937"/>
          </a:xfrm>
          <a:custGeom>
            <a:avLst/>
            <a:gdLst>
              <a:gd name="T0" fmla="*/ 2147483647 w 435"/>
              <a:gd name="T1" fmla="*/ 0 h 405"/>
              <a:gd name="T2" fmla="*/ 2147483647 w 435"/>
              <a:gd name="T3" fmla="*/ 2147483647 h 405"/>
              <a:gd name="T4" fmla="*/ 0 w 435"/>
              <a:gd name="T5" fmla="*/ 2147483647 h 405"/>
              <a:gd name="T6" fmla="*/ 0 60000 65536"/>
              <a:gd name="T7" fmla="*/ 0 60000 65536"/>
              <a:gd name="T8" fmla="*/ 0 60000 65536"/>
              <a:gd name="T9" fmla="*/ 0 w 435"/>
              <a:gd name="T10" fmla="*/ 0 h 405"/>
              <a:gd name="T11" fmla="*/ 435 w 435"/>
              <a:gd name="T12" fmla="*/ 405 h 405"/>
            </a:gdLst>
            <a:ahLst/>
            <a:cxnLst>
              <a:cxn ang="T6">
                <a:pos x="T0" y="T1"/>
              </a:cxn>
              <a:cxn ang="T7">
                <a:pos x="T2" y="T3"/>
              </a:cxn>
              <a:cxn ang="T8">
                <a:pos x="T4" y="T5"/>
              </a:cxn>
            </a:cxnLst>
            <a:rect l="T9" t="T10" r="T11" b="T12"/>
            <a:pathLst>
              <a:path w="435" h="405">
                <a:moveTo>
                  <a:pt x="435" y="0"/>
                </a:moveTo>
                <a:cubicBezTo>
                  <a:pt x="381" y="36"/>
                  <a:pt x="183" y="151"/>
                  <a:pt x="110" y="219"/>
                </a:cubicBezTo>
                <a:cubicBezTo>
                  <a:pt x="37" y="287"/>
                  <a:pt x="23" y="366"/>
                  <a:pt x="0" y="405"/>
                </a:cubicBezTo>
              </a:path>
            </a:pathLst>
          </a:custGeom>
          <a:noFill/>
          <a:ln w="127000">
            <a:solidFill>
              <a:srgbClr val="FF3300"/>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0" name="Freeform 21"/>
          <p:cNvSpPr>
            <a:spLocks/>
          </p:cNvSpPr>
          <p:nvPr/>
        </p:nvSpPr>
        <p:spPr bwMode="auto">
          <a:xfrm>
            <a:off x="2836863" y="1311275"/>
            <a:ext cx="277812" cy="735013"/>
          </a:xfrm>
          <a:custGeom>
            <a:avLst/>
            <a:gdLst>
              <a:gd name="T0" fmla="*/ 2147483647 w 175"/>
              <a:gd name="T1" fmla="*/ 0 h 463"/>
              <a:gd name="T2" fmla="*/ 2147483647 w 175"/>
              <a:gd name="T3" fmla="*/ 2147483647 h 463"/>
              <a:gd name="T4" fmla="*/ 2147483647 w 175"/>
              <a:gd name="T5" fmla="*/ 2147483647 h 463"/>
              <a:gd name="T6" fmla="*/ 0 w 175"/>
              <a:gd name="T7" fmla="*/ 2147483647 h 463"/>
              <a:gd name="T8" fmla="*/ 0 60000 65536"/>
              <a:gd name="T9" fmla="*/ 0 60000 65536"/>
              <a:gd name="T10" fmla="*/ 0 60000 65536"/>
              <a:gd name="T11" fmla="*/ 0 60000 65536"/>
              <a:gd name="T12" fmla="*/ 0 w 175"/>
              <a:gd name="T13" fmla="*/ 0 h 463"/>
              <a:gd name="T14" fmla="*/ 175 w 175"/>
              <a:gd name="T15" fmla="*/ 463 h 463"/>
            </a:gdLst>
            <a:ahLst/>
            <a:cxnLst>
              <a:cxn ang="T8">
                <a:pos x="T0" y="T1"/>
              </a:cxn>
              <a:cxn ang="T9">
                <a:pos x="T2" y="T3"/>
              </a:cxn>
              <a:cxn ang="T10">
                <a:pos x="T4" y="T5"/>
              </a:cxn>
              <a:cxn ang="T11">
                <a:pos x="T6" y="T7"/>
              </a:cxn>
            </a:cxnLst>
            <a:rect l="T12" t="T13" r="T14" b="T15"/>
            <a:pathLst>
              <a:path w="175" h="463">
                <a:moveTo>
                  <a:pt x="175" y="0"/>
                </a:moveTo>
                <a:cubicBezTo>
                  <a:pt x="167" y="19"/>
                  <a:pt x="134" y="78"/>
                  <a:pt x="118" y="114"/>
                </a:cubicBezTo>
                <a:cubicBezTo>
                  <a:pt x="102" y="150"/>
                  <a:pt x="99" y="160"/>
                  <a:pt x="79" y="218"/>
                </a:cubicBezTo>
                <a:cubicBezTo>
                  <a:pt x="59" y="276"/>
                  <a:pt x="16" y="412"/>
                  <a:pt x="0" y="463"/>
                </a:cubicBezTo>
              </a:path>
            </a:pathLst>
          </a:custGeom>
          <a:noFill/>
          <a:ln w="127000">
            <a:solidFill>
              <a:srgbClr val="FF3300"/>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1" name="Freeform 22"/>
          <p:cNvSpPr>
            <a:spLocks/>
          </p:cNvSpPr>
          <p:nvPr/>
        </p:nvSpPr>
        <p:spPr bwMode="auto">
          <a:xfrm>
            <a:off x="2774950" y="2535238"/>
            <a:ext cx="600075" cy="981075"/>
          </a:xfrm>
          <a:custGeom>
            <a:avLst/>
            <a:gdLst>
              <a:gd name="T0" fmla="*/ 0 w 378"/>
              <a:gd name="T1" fmla="*/ 0 h 618"/>
              <a:gd name="T2" fmla="*/ 2147483647 w 378"/>
              <a:gd name="T3" fmla="*/ 2147483647 h 618"/>
              <a:gd name="T4" fmla="*/ 2147483647 w 378"/>
              <a:gd name="T5" fmla="*/ 2147483647 h 618"/>
              <a:gd name="T6" fmla="*/ 0 60000 65536"/>
              <a:gd name="T7" fmla="*/ 0 60000 65536"/>
              <a:gd name="T8" fmla="*/ 0 60000 65536"/>
              <a:gd name="T9" fmla="*/ 0 w 378"/>
              <a:gd name="T10" fmla="*/ 0 h 618"/>
              <a:gd name="T11" fmla="*/ 378 w 378"/>
              <a:gd name="T12" fmla="*/ 618 h 618"/>
            </a:gdLst>
            <a:ahLst/>
            <a:cxnLst>
              <a:cxn ang="T6">
                <a:pos x="T0" y="T1"/>
              </a:cxn>
              <a:cxn ang="T7">
                <a:pos x="T2" y="T3"/>
              </a:cxn>
              <a:cxn ang="T8">
                <a:pos x="T4" y="T5"/>
              </a:cxn>
            </a:cxnLst>
            <a:rect l="T9" t="T10" r="T11" b="T12"/>
            <a:pathLst>
              <a:path w="378" h="618">
                <a:moveTo>
                  <a:pt x="0" y="0"/>
                </a:moveTo>
                <a:cubicBezTo>
                  <a:pt x="18" y="121"/>
                  <a:pt x="51" y="229"/>
                  <a:pt x="114" y="332"/>
                </a:cubicBezTo>
                <a:cubicBezTo>
                  <a:pt x="177" y="435"/>
                  <a:pt x="323" y="559"/>
                  <a:pt x="378" y="618"/>
                </a:cubicBezTo>
              </a:path>
            </a:pathLst>
          </a:custGeom>
          <a:noFill/>
          <a:ln w="127000">
            <a:solidFill>
              <a:srgbClr val="FF3300"/>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2" name="Freeform 23"/>
          <p:cNvSpPr>
            <a:spLocks/>
          </p:cNvSpPr>
          <p:nvPr/>
        </p:nvSpPr>
        <p:spPr bwMode="auto">
          <a:xfrm>
            <a:off x="3876675" y="4133850"/>
            <a:ext cx="2755900" cy="642938"/>
          </a:xfrm>
          <a:custGeom>
            <a:avLst/>
            <a:gdLst>
              <a:gd name="T0" fmla="*/ 0 w 1736"/>
              <a:gd name="T1" fmla="*/ 0 h 405"/>
              <a:gd name="T2" fmla="*/ 2147483647 w 1736"/>
              <a:gd name="T3" fmla="*/ 2147483647 h 405"/>
              <a:gd name="T4" fmla="*/ 2147483647 w 1736"/>
              <a:gd name="T5" fmla="*/ 2147483647 h 405"/>
              <a:gd name="T6" fmla="*/ 0 60000 65536"/>
              <a:gd name="T7" fmla="*/ 0 60000 65536"/>
              <a:gd name="T8" fmla="*/ 0 60000 65536"/>
              <a:gd name="T9" fmla="*/ 0 w 1736"/>
              <a:gd name="T10" fmla="*/ 0 h 405"/>
              <a:gd name="T11" fmla="*/ 1736 w 1736"/>
              <a:gd name="T12" fmla="*/ 405 h 405"/>
            </a:gdLst>
            <a:ahLst/>
            <a:cxnLst>
              <a:cxn ang="T6">
                <a:pos x="T0" y="T1"/>
              </a:cxn>
              <a:cxn ang="T7">
                <a:pos x="T2" y="T3"/>
              </a:cxn>
              <a:cxn ang="T8">
                <a:pos x="T4" y="T5"/>
              </a:cxn>
            </a:cxnLst>
            <a:rect l="T9" t="T10" r="T11" b="T12"/>
            <a:pathLst>
              <a:path w="1736" h="405">
                <a:moveTo>
                  <a:pt x="0" y="0"/>
                </a:moveTo>
                <a:cubicBezTo>
                  <a:pt x="136" y="57"/>
                  <a:pt x="530" y="277"/>
                  <a:pt x="819" y="341"/>
                </a:cubicBezTo>
                <a:cubicBezTo>
                  <a:pt x="1108" y="405"/>
                  <a:pt x="1545" y="376"/>
                  <a:pt x="1736" y="385"/>
                </a:cubicBezTo>
              </a:path>
            </a:pathLst>
          </a:custGeom>
          <a:noFill/>
          <a:ln w="127000">
            <a:solidFill>
              <a:srgbClr val="FF3300"/>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3" name="Freeform 24"/>
          <p:cNvSpPr>
            <a:spLocks/>
          </p:cNvSpPr>
          <p:nvPr/>
        </p:nvSpPr>
        <p:spPr bwMode="auto">
          <a:xfrm>
            <a:off x="7856538" y="4583113"/>
            <a:ext cx="1211262" cy="53975"/>
          </a:xfrm>
          <a:custGeom>
            <a:avLst/>
            <a:gdLst>
              <a:gd name="T0" fmla="*/ 0 w 763"/>
              <a:gd name="T1" fmla="*/ 2147483647 h 34"/>
              <a:gd name="T2" fmla="*/ 2147483647 w 763"/>
              <a:gd name="T3" fmla="*/ 2147483647 h 34"/>
              <a:gd name="T4" fmla="*/ 2147483647 w 763"/>
              <a:gd name="T5" fmla="*/ 2147483647 h 34"/>
              <a:gd name="T6" fmla="*/ 0 60000 65536"/>
              <a:gd name="T7" fmla="*/ 0 60000 65536"/>
              <a:gd name="T8" fmla="*/ 0 60000 65536"/>
              <a:gd name="T9" fmla="*/ 0 w 763"/>
              <a:gd name="T10" fmla="*/ 0 h 34"/>
              <a:gd name="T11" fmla="*/ 763 w 763"/>
              <a:gd name="T12" fmla="*/ 34 h 34"/>
            </a:gdLst>
            <a:ahLst/>
            <a:cxnLst>
              <a:cxn ang="T6">
                <a:pos x="T0" y="T1"/>
              </a:cxn>
              <a:cxn ang="T7">
                <a:pos x="T2" y="T3"/>
              </a:cxn>
              <a:cxn ang="T8">
                <a:pos x="T4" y="T5"/>
              </a:cxn>
            </a:cxnLst>
            <a:rect l="T9" t="T10" r="T11" b="T12"/>
            <a:pathLst>
              <a:path w="763" h="34">
                <a:moveTo>
                  <a:pt x="0" y="25"/>
                </a:moveTo>
                <a:cubicBezTo>
                  <a:pt x="91" y="21"/>
                  <a:pt x="417" y="0"/>
                  <a:pt x="544" y="1"/>
                </a:cubicBezTo>
                <a:cubicBezTo>
                  <a:pt x="671" y="2"/>
                  <a:pt x="718" y="27"/>
                  <a:pt x="763" y="34"/>
                </a:cubicBezTo>
              </a:path>
            </a:pathLst>
          </a:custGeom>
          <a:noFill/>
          <a:ln w="127000">
            <a:solidFill>
              <a:srgbClr val="FF3300"/>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4" name="Line 25"/>
          <p:cNvSpPr>
            <a:spLocks noChangeShapeType="1"/>
          </p:cNvSpPr>
          <p:nvPr/>
        </p:nvSpPr>
        <p:spPr bwMode="auto">
          <a:xfrm rot="-4289238">
            <a:off x="3582194" y="1073944"/>
            <a:ext cx="150812" cy="165100"/>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56345" name="Line 26"/>
          <p:cNvSpPr>
            <a:spLocks noChangeShapeType="1"/>
          </p:cNvSpPr>
          <p:nvPr/>
        </p:nvSpPr>
        <p:spPr bwMode="auto">
          <a:xfrm rot="-4289238">
            <a:off x="4535488" y="287338"/>
            <a:ext cx="117475" cy="238125"/>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56346" name="Text Box 27"/>
          <p:cNvSpPr txBox="1">
            <a:spLocks noChangeArrowheads="1"/>
          </p:cNvSpPr>
          <p:nvPr/>
        </p:nvSpPr>
        <p:spPr bwMode="auto">
          <a:xfrm>
            <a:off x="0" y="76200"/>
            <a:ext cx="3557588"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pPr>
            <a:r>
              <a:rPr lang="en-US" b="1">
                <a:solidFill>
                  <a:srgbClr val="FF0000"/>
                </a:solidFill>
                <a:ea typeface="굴림" charset="0"/>
                <a:cs typeface="굴림" charset="0"/>
              </a:rPr>
              <a:t>Brain dynamics are</a:t>
            </a:r>
          </a:p>
          <a:p>
            <a:pPr>
              <a:lnSpc>
                <a:spcPct val="80000"/>
              </a:lnSpc>
              <a:spcBef>
                <a:spcPct val="50000"/>
              </a:spcBef>
            </a:pPr>
            <a:r>
              <a:rPr lang="en-US" b="1">
                <a:solidFill>
                  <a:srgbClr val="FF0000"/>
                </a:solidFill>
                <a:ea typeface="굴림" charset="0"/>
                <a:cs typeface="굴림" charset="0"/>
              </a:rPr>
              <a:t>inherently multi-scale</a:t>
            </a:r>
            <a:endParaRPr lang="en-US" b="1">
              <a:solidFill>
                <a:srgbClr val="FF0000"/>
              </a:solidFill>
              <a:latin typeface="Times New Roman" charset="0"/>
              <a:ea typeface="굴림" charset="0"/>
              <a:cs typeface="굴림" charset="0"/>
            </a:endParaRPr>
          </a:p>
        </p:txBody>
      </p:sp>
      <p:sp>
        <p:nvSpPr>
          <p:cNvPr id="56347" name="Freeform 28"/>
          <p:cNvSpPr>
            <a:spLocks/>
          </p:cNvSpPr>
          <p:nvPr/>
        </p:nvSpPr>
        <p:spPr bwMode="auto">
          <a:xfrm>
            <a:off x="2781300" y="1435100"/>
            <a:ext cx="3924300" cy="1308100"/>
          </a:xfrm>
          <a:custGeom>
            <a:avLst/>
            <a:gdLst>
              <a:gd name="T0" fmla="*/ 2147483647 w 2472"/>
              <a:gd name="T1" fmla="*/ 2147483647 h 824"/>
              <a:gd name="T2" fmla="*/ 0 w 2472"/>
              <a:gd name="T3" fmla="*/ 2147483647 h 824"/>
              <a:gd name="T4" fmla="*/ 2147483647 w 2472"/>
              <a:gd name="T5" fmla="*/ 2147483647 h 824"/>
              <a:gd name="T6" fmla="*/ 2147483647 w 2472"/>
              <a:gd name="T7" fmla="*/ 2147483647 h 824"/>
              <a:gd name="T8" fmla="*/ 2147483647 w 2472"/>
              <a:gd name="T9" fmla="*/ 2147483647 h 824"/>
              <a:gd name="T10" fmla="*/ 2147483647 w 2472"/>
              <a:gd name="T11" fmla="*/ 2147483647 h 824"/>
              <a:gd name="T12" fmla="*/ 2147483647 w 2472"/>
              <a:gd name="T13" fmla="*/ 2147483647 h 824"/>
              <a:gd name="T14" fmla="*/ 2147483647 w 2472"/>
              <a:gd name="T15" fmla="*/ 2147483647 h 824"/>
              <a:gd name="T16" fmla="*/ 2147483647 w 2472"/>
              <a:gd name="T17" fmla="*/ 2147483647 h 824"/>
              <a:gd name="T18" fmla="*/ 2147483647 w 2472"/>
              <a:gd name="T19" fmla="*/ 2147483647 h 824"/>
              <a:gd name="T20" fmla="*/ 2147483647 w 2472"/>
              <a:gd name="T21" fmla="*/ 2147483647 h 824"/>
              <a:gd name="T22" fmla="*/ 2147483647 w 2472"/>
              <a:gd name="T23" fmla="*/ 2147483647 h 824"/>
              <a:gd name="T24" fmla="*/ 2147483647 w 2472"/>
              <a:gd name="T25" fmla="*/ 2147483647 h 824"/>
              <a:gd name="T26" fmla="*/ 2147483647 w 2472"/>
              <a:gd name="T27" fmla="*/ 2147483647 h 824"/>
              <a:gd name="T28" fmla="*/ 2147483647 w 2472"/>
              <a:gd name="T29" fmla="*/ 2147483647 h 824"/>
              <a:gd name="T30" fmla="*/ 2147483647 w 2472"/>
              <a:gd name="T31" fmla="*/ 2147483647 h 824"/>
              <a:gd name="T32" fmla="*/ 2147483647 w 2472"/>
              <a:gd name="T33" fmla="*/ 2147483647 h 824"/>
              <a:gd name="T34" fmla="*/ 2147483647 w 2472"/>
              <a:gd name="T35" fmla="*/ 2147483647 h 824"/>
              <a:gd name="T36" fmla="*/ 2147483647 w 2472"/>
              <a:gd name="T37" fmla="*/ 2147483647 h 824"/>
              <a:gd name="T38" fmla="*/ 2147483647 w 2472"/>
              <a:gd name="T39" fmla="*/ 2147483647 h 8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72"/>
              <a:gd name="T61" fmla="*/ 0 h 824"/>
              <a:gd name="T62" fmla="*/ 2472 w 2472"/>
              <a:gd name="T63" fmla="*/ 824 h 8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72" h="824">
                <a:moveTo>
                  <a:pt x="48" y="728"/>
                </a:moveTo>
                <a:cubicBezTo>
                  <a:pt x="24" y="684"/>
                  <a:pt x="0" y="640"/>
                  <a:pt x="0" y="584"/>
                </a:cubicBezTo>
                <a:cubicBezTo>
                  <a:pt x="0" y="528"/>
                  <a:pt x="24" y="456"/>
                  <a:pt x="48" y="392"/>
                </a:cubicBezTo>
                <a:cubicBezTo>
                  <a:pt x="72" y="328"/>
                  <a:pt x="103" y="249"/>
                  <a:pt x="144" y="200"/>
                </a:cubicBezTo>
                <a:cubicBezTo>
                  <a:pt x="185" y="151"/>
                  <a:pt x="235" y="126"/>
                  <a:pt x="292" y="101"/>
                </a:cubicBezTo>
                <a:cubicBezTo>
                  <a:pt x="349" y="76"/>
                  <a:pt x="415" y="63"/>
                  <a:pt x="487" y="52"/>
                </a:cubicBezTo>
                <a:cubicBezTo>
                  <a:pt x="559" y="41"/>
                  <a:pt x="644" y="32"/>
                  <a:pt x="722" y="36"/>
                </a:cubicBezTo>
                <a:cubicBezTo>
                  <a:pt x="800" y="40"/>
                  <a:pt x="893" y="49"/>
                  <a:pt x="957" y="76"/>
                </a:cubicBezTo>
                <a:cubicBezTo>
                  <a:pt x="1021" y="103"/>
                  <a:pt x="1074" y="161"/>
                  <a:pt x="1104" y="200"/>
                </a:cubicBezTo>
                <a:cubicBezTo>
                  <a:pt x="1134" y="239"/>
                  <a:pt x="1128" y="248"/>
                  <a:pt x="1136" y="312"/>
                </a:cubicBezTo>
                <a:cubicBezTo>
                  <a:pt x="1144" y="376"/>
                  <a:pt x="1149" y="515"/>
                  <a:pt x="1152" y="584"/>
                </a:cubicBezTo>
                <a:cubicBezTo>
                  <a:pt x="1155" y="653"/>
                  <a:pt x="1147" y="730"/>
                  <a:pt x="1152" y="728"/>
                </a:cubicBezTo>
                <a:cubicBezTo>
                  <a:pt x="1157" y="726"/>
                  <a:pt x="1173" y="639"/>
                  <a:pt x="1184" y="571"/>
                </a:cubicBezTo>
                <a:cubicBezTo>
                  <a:pt x="1195" y="503"/>
                  <a:pt x="1182" y="398"/>
                  <a:pt x="1217" y="320"/>
                </a:cubicBezTo>
                <a:cubicBezTo>
                  <a:pt x="1252" y="242"/>
                  <a:pt x="1323" y="156"/>
                  <a:pt x="1392" y="104"/>
                </a:cubicBezTo>
                <a:cubicBezTo>
                  <a:pt x="1461" y="52"/>
                  <a:pt x="1536" y="16"/>
                  <a:pt x="1632" y="8"/>
                </a:cubicBezTo>
                <a:cubicBezTo>
                  <a:pt x="1728" y="0"/>
                  <a:pt x="1856" y="24"/>
                  <a:pt x="1968" y="56"/>
                </a:cubicBezTo>
                <a:cubicBezTo>
                  <a:pt x="2080" y="88"/>
                  <a:pt x="2224" y="120"/>
                  <a:pt x="2304" y="200"/>
                </a:cubicBezTo>
                <a:cubicBezTo>
                  <a:pt x="2384" y="280"/>
                  <a:pt x="2424" y="432"/>
                  <a:pt x="2448" y="536"/>
                </a:cubicBezTo>
                <a:cubicBezTo>
                  <a:pt x="2472" y="640"/>
                  <a:pt x="2448" y="776"/>
                  <a:pt x="2448" y="82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8" name="Text Box 29"/>
          <p:cNvSpPr txBox="1">
            <a:spLocks noChangeArrowheads="1"/>
          </p:cNvSpPr>
          <p:nvPr/>
        </p:nvSpPr>
        <p:spPr bwMode="auto">
          <a:xfrm>
            <a:off x="3429000" y="2058988"/>
            <a:ext cx="5638800" cy="14462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pPr>
            <a:r>
              <a:rPr lang="en-US" sz="2200">
                <a:solidFill>
                  <a:srgbClr val="FF8000"/>
                </a:solidFill>
                <a:ea typeface="굴림" charset="0"/>
                <a:cs typeface="굴림" charset="0"/>
              </a:rPr>
              <a:t>At each  spatial </a:t>
            </a:r>
            <a:r>
              <a:rPr lang="en-US" sz="2200">
                <a:solidFill>
                  <a:srgbClr val="FF9900"/>
                </a:solidFill>
                <a:ea typeface="굴림" charset="0"/>
                <a:cs typeface="굴림" charset="0"/>
              </a:rPr>
              <a:t>recording scale, the </a:t>
            </a:r>
            <a:r>
              <a:rPr lang="en-US" sz="2200">
                <a:solidFill>
                  <a:srgbClr val="FF0000"/>
                </a:solidFill>
                <a:ea typeface="굴림" charset="0"/>
                <a:cs typeface="굴림" charset="0"/>
              </a:rPr>
              <a:t>signal </a:t>
            </a:r>
            <a:r>
              <a:rPr lang="en-US" sz="2200">
                <a:solidFill>
                  <a:srgbClr val="FF9900"/>
                </a:solidFill>
                <a:ea typeface="굴림" charset="0"/>
                <a:cs typeface="굴림" charset="0"/>
              </a:rPr>
              <a:t>is produced by </a:t>
            </a:r>
            <a:r>
              <a:rPr lang="en-US" sz="2200">
                <a:solidFill>
                  <a:srgbClr val="FF0000"/>
                </a:solidFill>
                <a:ea typeface="굴림" charset="0"/>
                <a:cs typeface="굴림" charset="0"/>
              </a:rPr>
              <a:t>active</a:t>
            </a:r>
            <a:r>
              <a:rPr lang="en-US" sz="2200">
                <a:solidFill>
                  <a:srgbClr val="FF9900"/>
                </a:solidFill>
                <a:ea typeface="굴림" charset="0"/>
                <a:cs typeface="굴림" charset="0"/>
              </a:rPr>
              <a:t> </a:t>
            </a:r>
            <a:r>
              <a:rPr lang="en-US" sz="2200">
                <a:solidFill>
                  <a:srgbClr val="FF3300"/>
                </a:solidFill>
                <a:ea typeface="굴림" charset="0"/>
                <a:cs typeface="굴림" charset="0"/>
              </a:rPr>
              <a:t>partial coherence </a:t>
            </a:r>
            <a:r>
              <a:rPr lang="en-US" sz="2200">
                <a:solidFill>
                  <a:srgbClr val="FF9900"/>
                </a:solidFill>
                <a:ea typeface="굴림" charset="0"/>
                <a:cs typeface="굴림" charset="0"/>
              </a:rPr>
              <a:t>of distributed activities at the next smaller spatial scale.</a:t>
            </a:r>
          </a:p>
        </p:txBody>
      </p:sp>
      <p:sp>
        <p:nvSpPr>
          <p:cNvPr id="56349" name="Text Box 33"/>
          <p:cNvSpPr txBox="1">
            <a:spLocks noChangeArrowheads="1"/>
          </p:cNvSpPr>
          <p:nvPr/>
        </p:nvSpPr>
        <p:spPr bwMode="auto">
          <a:xfrm>
            <a:off x="7467600" y="6537325"/>
            <a:ext cx="1676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125000"/>
              </a:lnSpc>
              <a:spcBef>
                <a:spcPct val="25000"/>
              </a:spcBef>
            </a:pPr>
            <a:r>
              <a:rPr lang="en-US" sz="1200">
                <a:solidFill>
                  <a:schemeClr val="accent2"/>
                </a:solidFill>
              </a:rPr>
              <a:t>Scott Makeig 2007</a:t>
            </a:r>
            <a:endParaRPr lang="en-US" sz="1200"/>
          </a:p>
        </p:txBody>
      </p:sp>
      <p:sp>
        <p:nvSpPr>
          <p:cNvPr id="32" name="Text Box 27"/>
          <p:cNvSpPr txBox="1">
            <a:spLocks noChangeArrowheads="1"/>
          </p:cNvSpPr>
          <p:nvPr/>
        </p:nvSpPr>
        <p:spPr bwMode="auto">
          <a:xfrm>
            <a:off x="76200" y="3505200"/>
            <a:ext cx="3327400" cy="3262313"/>
          </a:xfrm>
          <a:prstGeom prst="rect">
            <a:avLst/>
          </a:prstGeom>
          <a:solidFill>
            <a:srgbClr val="C6D9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10000"/>
              </a:lnSpc>
              <a:spcBef>
                <a:spcPct val="50000"/>
              </a:spcBef>
            </a:pPr>
            <a:r>
              <a:rPr lang="en-US" b="1">
                <a:solidFill>
                  <a:srgbClr val="FF0000"/>
                </a:solidFill>
                <a:ea typeface="굴림" charset="0"/>
                <a:cs typeface="굴림" charset="0"/>
              </a:rPr>
              <a:t>Cross-scale coupling is bi-directional!</a:t>
            </a:r>
          </a:p>
          <a:p>
            <a:pPr algn="ctr">
              <a:lnSpc>
                <a:spcPct val="110000"/>
              </a:lnSpc>
              <a:spcBef>
                <a:spcPct val="50000"/>
              </a:spcBef>
            </a:pPr>
            <a:endParaRPr lang="en-US" b="1">
              <a:solidFill>
                <a:srgbClr val="FF0000"/>
              </a:solidFill>
              <a:latin typeface="Times New Roman" charset="0"/>
              <a:ea typeface="굴림" charset="0"/>
              <a:cs typeface="굴림" charset="0"/>
            </a:endParaRPr>
          </a:p>
          <a:p>
            <a:pPr algn="ctr">
              <a:lnSpc>
                <a:spcPct val="110000"/>
              </a:lnSpc>
              <a:spcBef>
                <a:spcPct val="50000"/>
              </a:spcBef>
            </a:pPr>
            <a:endParaRPr lang="en-US" b="1">
              <a:solidFill>
                <a:srgbClr val="FF0000"/>
              </a:solidFill>
              <a:latin typeface="Times New Roman" charset="0"/>
              <a:ea typeface="굴림" charset="0"/>
              <a:cs typeface="굴림" charset="0"/>
            </a:endParaRPr>
          </a:p>
          <a:p>
            <a:pPr algn="ctr">
              <a:lnSpc>
                <a:spcPct val="110000"/>
              </a:lnSpc>
              <a:spcBef>
                <a:spcPct val="50000"/>
              </a:spcBef>
            </a:pPr>
            <a:endParaRPr lang="en-US" b="1">
              <a:solidFill>
                <a:srgbClr val="FF0000"/>
              </a:solidFill>
              <a:latin typeface="Times New Roman" charset="0"/>
              <a:ea typeface="굴림" charset="0"/>
              <a:cs typeface="굴림" charset="0"/>
            </a:endParaRPr>
          </a:p>
          <a:p>
            <a:pPr algn="ctr">
              <a:lnSpc>
                <a:spcPct val="110000"/>
              </a:lnSpc>
              <a:spcBef>
                <a:spcPct val="50000"/>
              </a:spcBef>
            </a:pPr>
            <a:endParaRPr lang="en-US" b="1">
              <a:solidFill>
                <a:srgbClr val="FF0000"/>
              </a:solidFill>
              <a:latin typeface="Times New Roman" charset="0"/>
              <a:ea typeface="굴림" charset="0"/>
              <a:cs typeface="굴림" charset="0"/>
            </a:endParaRPr>
          </a:p>
        </p:txBody>
      </p:sp>
      <p:grpSp>
        <p:nvGrpSpPr>
          <p:cNvPr id="2" name="Group 38"/>
          <p:cNvGrpSpPr>
            <a:grpSpLocks/>
          </p:cNvGrpSpPr>
          <p:nvPr/>
        </p:nvGrpSpPr>
        <p:grpSpPr bwMode="auto">
          <a:xfrm>
            <a:off x="738188" y="4464050"/>
            <a:ext cx="1676400" cy="2089150"/>
            <a:chOff x="762000" y="4650295"/>
            <a:chExt cx="1676400" cy="2088907"/>
          </a:xfrm>
        </p:grpSpPr>
        <p:sp>
          <p:nvSpPr>
            <p:cNvPr id="56352" name="Text Box 27"/>
            <p:cNvSpPr txBox="1">
              <a:spLocks noChangeArrowheads="1"/>
            </p:cNvSpPr>
            <p:nvPr/>
          </p:nvSpPr>
          <p:spPr bwMode="auto">
            <a:xfrm>
              <a:off x="762000" y="4650295"/>
              <a:ext cx="1676400" cy="208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10000"/>
                </a:lnSpc>
                <a:spcBef>
                  <a:spcPct val="50000"/>
                </a:spcBef>
              </a:pPr>
              <a:r>
                <a:rPr lang="en-US" sz="2800" b="1">
                  <a:solidFill>
                    <a:srgbClr val="FF0000"/>
                  </a:solidFill>
                  <a:ea typeface="굴림" charset="0"/>
                  <a:cs typeface="굴림" charset="0"/>
                </a:rPr>
                <a:t>Larger</a:t>
              </a:r>
            </a:p>
            <a:p>
              <a:pPr algn="ctr">
                <a:lnSpc>
                  <a:spcPct val="110000"/>
                </a:lnSpc>
                <a:spcBef>
                  <a:spcPct val="50000"/>
                </a:spcBef>
              </a:pPr>
              <a:endParaRPr lang="en-US" b="1">
                <a:solidFill>
                  <a:srgbClr val="FF0000"/>
                </a:solidFill>
                <a:ea typeface="굴림" charset="0"/>
                <a:cs typeface="굴림" charset="0"/>
              </a:endParaRPr>
            </a:p>
            <a:p>
              <a:pPr algn="ctr">
                <a:lnSpc>
                  <a:spcPct val="110000"/>
                </a:lnSpc>
                <a:spcBef>
                  <a:spcPct val="50000"/>
                </a:spcBef>
              </a:pPr>
              <a:endParaRPr lang="en-US" b="1">
                <a:solidFill>
                  <a:srgbClr val="FF0000"/>
                </a:solidFill>
                <a:ea typeface="굴림" charset="0"/>
                <a:cs typeface="굴림" charset="0"/>
              </a:endParaRPr>
            </a:p>
            <a:p>
              <a:pPr algn="ctr">
                <a:lnSpc>
                  <a:spcPct val="110000"/>
                </a:lnSpc>
                <a:spcBef>
                  <a:spcPct val="50000"/>
                </a:spcBef>
              </a:pPr>
              <a:r>
                <a:rPr lang="en-US" sz="1400" b="1">
                  <a:solidFill>
                    <a:srgbClr val="FF0000"/>
                  </a:solidFill>
                  <a:ea typeface="굴림" charset="0"/>
                  <a:cs typeface="굴림" charset="0"/>
                </a:rPr>
                <a:t>Smaller</a:t>
              </a:r>
            </a:p>
          </p:txBody>
        </p:sp>
        <p:cxnSp>
          <p:nvCxnSpPr>
            <p:cNvPr id="35" name="Straight Arrow Connector 34"/>
            <p:cNvCxnSpPr/>
            <p:nvPr/>
          </p:nvCxnSpPr>
          <p:spPr>
            <a:xfrm rot="5400000">
              <a:off x="952575" y="5789987"/>
              <a:ext cx="1295249" cy="3175"/>
            </a:xfrm>
            <a:prstGeom prst="straightConnector1">
              <a:avLst/>
            </a:prstGeom>
            <a:ln w="120650" cap="flat" cmpd="sng" algn="ctr">
              <a:solidFill>
                <a:srgbClr val="FF0000"/>
              </a:solidFill>
              <a:prstDash val="solid"/>
              <a:round/>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36" name="TextBox 30"/>
          <p:cNvSpPr txBox="1">
            <a:spLocks noChangeArrowheads="1"/>
          </p:cNvSpPr>
          <p:nvPr/>
        </p:nvSpPr>
        <p:spPr bwMode="auto">
          <a:xfrm>
            <a:off x="-76200" y="-865188"/>
            <a:ext cx="9296400" cy="9018588"/>
          </a:xfrm>
          <a:prstGeom prst="rect">
            <a:avLst/>
          </a:prstGeom>
          <a:solidFill>
            <a:schemeClr val="bg1">
              <a:alpha val="7803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11600" b="1" dirty="0">
              <a:solidFill>
                <a:srgbClr val="7600D1"/>
              </a:solidFill>
            </a:endParaRPr>
          </a:p>
          <a:p>
            <a:pPr algn="ctr" eaLnBrk="1" hangingPunct="1"/>
            <a:r>
              <a:rPr lang="en-US" sz="11600" b="1" dirty="0">
                <a:solidFill>
                  <a:srgbClr val="7600D1"/>
                </a:solidFill>
              </a:rPr>
              <a:t>Scale chauvinism</a:t>
            </a:r>
          </a:p>
          <a:p>
            <a:pPr algn="ctr" eaLnBrk="1" hangingPunct="1"/>
            <a:endParaRPr lang="en-US" sz="11600" b="1" dirty="0">
              <a:solidFill>
                <a:srgbClr val="7600D1"/>
              </a:solidFill>
            </a:endParaRPr>
          </a:p>
          <a:p>
            <a:pPr algn="ctr" eaLnBrk="1" hangingPunct="1"/>
            <a:endParaRPr lang="en-US" sz="11600" b="1" dirty="0">
              <a:solidFill>
                <a:srgbClr val="7600D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strVal val="4/3*#ppt_w"/>
                                          </p:val>
                                        </p:tav>
                                        <p:tav tm="100000">
                                          <p:val>
                                            <p:strVal val="#ppt_w"/>
                                          </p:val>
                                        </p:tav>
                                      </p:tavLst>
                                    </p:anim>
                                    <p:anim calcmode="lin" valueType="num">
                                      <p:cBhvr>
                                        <p:cTn id="8" dur="500" fill="hold"/>
                                        <p:tgtEl>
                                          <p:spTgt spid="32"/>
                                        </p:tgtEl>
                                        <p:attrNameLst>
                                          <p:attrName>ppt_h</p:attrName>
                                        </p:attrNameLst>
                                      </p:cBhvr>
                                      <p:tavLst>
                                        <p:tav tm="0">
                                          <p:val>
                                            <p:strVal val="4/3*#ppt_h"/>
                                          </p:val>
                                        </p:tav>
                                        <p:tav tm="100000">
                                          <p:val>
                                            <p:strVal val="#ppt_h"/>
                                          </p:val>
                                        </p:tav>
                                      </p:tavLst>
                                    </p:anim>
                                  </p:childTnLst>
                                </p:cTn>
                              </p:par>
                              <p:par>
                                <p:cTn id="9" presetID="23" presetClass="entr" presetSubtype="27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2/3*#ppt_w"/>
                                          </p:val>
                                        </p:tav>
                                        <p:tav tm="100000">
                                          <p:val>
                                            <p:strVal val="#ppt_w"/>
                                          </p:val>
                                        </p:tav>
                                      </p:tavLst>
                                    </p:anim>
                                    <p:anim calcmode="lin" valueType="num">
                                      <p:cBhvr>
                                        <p:cTn id="12" dur="500" fill="hold"/>
                                        <p:tgtEl>
                                          <p:spTgt spid="2"/>
                                        </p:tgtEl>
                                        <p:attrNameLst>
                                          <p:attrName>ppt_h</p:attrName>
                                        </p:attrNameLst>
                                      </p:cBhvr>
                                      <p:tavLst>
                                        <p:tav tm="0">
                                          <p:val>
                                            <p:strVal val="2/3*#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272"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strVal val="2/3*#ppt_w"/>
                                          </p:val>
                                        </p:tav>
                                        <p:tav tm="100000">
                                          <p:val>
                                            <p:strVal val="#ppt_w"/>
                                          </p:val>
                                        </p:tav>
                                      </p:tavLst>
                                    </p:anim>
                                    <p:anim calcmode="lin" valueType="num">
                                      <p:cBhvr>
                                        <p:cTn id="18" dur="500" fill="hold"/>
                                        <p:tgtEl>
                                          <p:spTgt spid="3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8" name="Text Box 10"/>
          <p:cNvSpPr txBox="1">
            <a:spLocks noChangeArrowheads="1"/>
          </p:cNvSpPr>
          <p:nvPr/>
        </p:nvSpPr>
        <p:spPr bwMode="auto">
          <a:xfrm>
            <a:off x="533400" y="158750"/>
            <a:ext cx="1219200"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75000"/>
              </a:lnSpc>
              <a:spcBef>
                <a:spcPct val="25000"/>
              </a:spcBef>
            </a:pPr>
            <a:r>
              <a:rPr lang="en-US" sz="11700" b="1">
                <a:solidFill>
                  <a:srgbClr val="C0504D"/>
                </a:solidFill>
              </a:rPr>
              <a:t>MICRO</a:t>
            </a:r>
          </a:p>
        </p:txBody>
      </p:sp>
      <p:sp>
        <p:nvSpPr>
          <p:cNvPr id="493579" name="Oval 11"/>
          <p:cNvSpPr>
            <a:spLocks noChangeArrowheads="1"/>
          </p:cNvSpPr>
          <p:nvPr/>
        </p:nvSpPr>
        <p:spPr bwMode="auto">
          <a:xfrm>
            <a:off x="-3035300" y="-838200"/>
            <a:ext cx="6934200" cy="84582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Calibri"/>
            </a:endParaRPr>
          </a:p>
        </p:txBody>
      </p:sp>
      <p:grpSp>
        <p:nvGrpSpPr>
          <p:cNvPr id="2" name="Group 12"/>
          <p:cNvGrpSpPr>
            <a:grpSpLocks/>
          </p:cNvGrpSpPr>
          <p:nvPr/>
        </p:nvGrpSpPr>
        <p:grpSpPr bwMode="auto">
          <a:xfrm>
            <a:off x="2514600" y="314325"/>
            <a:ext cx="3581400" cy="6421438"/>
            <a:chOff x="1584" y="180"/>
            <a:chExt cx="2256" cy="4045"/>
          </a:xfrm>
        </p:grpSpPr>
        <p:sp>
          <p:nvSpPr>
            <p:cNvPr id="68646" name="Freeform 13"/>
            <p:cNvSpPr>
              <a:spLocks/>
            </p:cNvSpPr>
            <p:nvPr/>
          </p:nvSpPr>
          <p:spPr bwMode="auto">
            <a:xfrm>
              <a:off x="3165" y="1793"/>
              <a:ext cx="491" cy="639"/>
            </a:xfrm>
            <a:custGeom>
              <a:avLst/>
              <a:gdLst>
                <a:gd name="T0" fmla="*/ 80 w 491"/>
                <a:gd name="T1" fmla="*/ 559 h 639"/>
                <a:gd name="T2" fmla="*/ 194 w 491"/>
                <a:gd name="T3" fmla="*/ 639 h 639"/>
                <a:gd name="T4" fmla="*/ 320 w 491"/>
                <a:gd name="T5" fmla="*/ 639 h 639"/>
                <a:gd name="T6" fmla="*/ 422 w 491"/>
                <a:gd name="T7" fmla="*/ 536 h 639"/>
                <a:gd name="T8" fmla="*/ 491 w 491"/>
                <a:gd name="T9" fmla="*/ 371 h 639"/>
                <a:gd name="T10" fmla="*/ 485 w 491"/>
                <a:gd name="T11" fmla="*/ 228 h 639"/>
                <a:gd name="T12" fmla="*/ 416 w 491"/>
                <a:gd name="T13" fmla="*/ 85 h 639"/>
                <a:gd name="T14" fmla="*/ 325 w 491"/>
                <a:gd name="T15" fmla="*/ 17 h 639"/>
                <a:gd name="T16" fmla="*/ 205 w 491"/>
                <a:gd name="T17" fmla="*/ 0 h 639"/>
                <a:gd name="T18" fmla="*/ 91 w 491"/>
                <a:gd name="T19" fmla="*/ 80 h 639"/>
                <a:gd name="T20" fmla="*/ 23 w 491"/>
                <a:gd name="T21" fmla="*/ 194 h 639"/>
                <a:gd name="T22" fmla="*/ 0 w 491"/>
                <a:gd name="T23" fmla="*/ 302 h 639"/>
                <a:gd name="T24" fmla="*/ 12 w 491"/>
                <a:gd name="T25" fmla="*/ 411 h 639"/>
                <a:gd name="T26" fmla="*/ 40 w 491"/>
                <a:gd name="T27" fmla="*/ 496 h 6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91"/>
                <a:gd name="T43" fmla="*/ 0 h 639"/>
                <a:gd name="T44" fmla="*/ 491 w 491"/>
                <a:gd name="T45" fmla="*/ 639 h 6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91" h="639">
                  <a:moveTo>
                    <a:pt x="80" y="559"/>
                  </a:moveTo>
                  <a:lnTo>
                    <a:pt x="194" y="639"/>
                  </a:lnTo>
                  <a:lnTo>
                    <a:pt x="320" y="639"/>
                  </a:lnTo>
                  <a:lnTo>
                    <a:pt x="422" y="536"/>
                  </a:lnTo>
                  <a:lnTo>
                    <a:pt x="491" y="371"/>
                  </a:lnTo>
                  <a:lnTo>
                    <a:pt x="485" y="228"/>
                  </a:lnTo>
                  <a:lnTo>
                    <a:pt x="416" y="85"/>
                  </a:lnTo>
                  <a:lnTo>
                    <a:pt x="325" y="17"/>
                  </a:lnTo>
                  <a:lnTo>
                    <a:pt x="205" y="0"/>
                  </a:lnTo>
                  <a:lnTo>
                    <a:pt x="91" y="80"/>
                  </a:lnTo>
                  <a:lnTo>
                    <a:pt x="23" y="194"/>
                  </a:lnTo>
                  <a:lnTo>
                    <a:pt x="0" y="302"/>
                  </a:lnTo>
                  <a:lnTo>
                    <a:pt x="12" y="411"/>
                  </a:lnTo>
                  <a:lnTo>
                    <a:pt x="40" y="496"/>
                  </a:lnTo>
                </a:path>
              </a:pathLst>
            </a:custGeom>
            <a:solidFill>
              <a:srgbClr val="BBE0E3">
                <a:alpha val="32156"/>
              </a:srgbClr>
            </a:solidFill>
            <a:ln w="9525">
              <a:solidFill>
                <a:schemeClr val="tx1"/>
              </a:solidFill>
              <a:round/>
              <a:headEnd/>
              <a:tailEnd/>
            </a:ln>
          </p:spPr>
          <p:txBody>
            <a:bodyPr/>
            <a:lstStyle/>
            <a:p>
              <a:endParaRPr lang="en-US">
                <a:solidFill>
                  <a:prstClr val="black"/>
                </a:solidFill>
                <a:latin typeface="Calibri"/>
              </a:endParaRPr>
            </a:p>
          </p:txBody>
        </p:sp>
        <p:sp>
          <p:nvSpPr>
            <p:cNvPr id="68647" name="Oval 14"/>
            <p:cNvSpPr>
              <a:spLocks noChangeAspect="1" noChangeArrowheads="1"/>
            </p:cNvSpPr>
            <p:nvPr/>
          </p:nvSpPr>
          <p:spPr bwMode="auto">
            <a:xfrm>
              <a:off x="3176" y="1797"/>
              <a:ext cx="491" cy="645"/>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Calibri"/>
              </a:endParaRPr>
            </a:p>
          </p:txBody>
        </p:sp>
        <p:sp>
          <p:nvSpPr>
            <p:cNvPr id="68648" name="Line 15"/>
            <p:cNvSpPr>
              <a:spLocks noChangeShapeType="1"/>
            </p:cNvSpPr>
            <p:nvPr/>
          </p:nvSpPr>
          <p:spPr bwMode="auto">
            <a:xfrm flipV="1">
              <a:off x="1584" y="2364"/>
              <a:ext cx="1990" cy="1861"/>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68649" name="Line 16"/>
            <p:cNvSpPr>
              <a:spLocks noChangeShapeType="1"/>
            </p:cNvSpPr>
            <p:nvPr/>
          </p:nvSpPr>
          <p:spPr bwMode="auto">
            <a:xfrm>
              <a:off x="1787" y="180"/>
              <a:ext cx="1767" cy="1656"/>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68650" name="Text Box 17"/>
            <p:cNvSpPr txBox="1">
              <a:spLocks noChangeArrowheads="1"/>
            </p:cNvSpPr>
            <p:nvPr/>
          </p:nvSpPr>
          <p:spPr bwMode="auto">
            <a:xfrm>
              <a:off x="3024" y="2016"/>
              <a:ext cx="8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400" b="1">
                  <a:solidFill>
                    <a:srgbClr val="C0504D"/>
                  </a:solidFill>
                </a:rPr>
                <a:t>MACRO</a:t>
              </a:r>
            </a:p>
          </p:txBody>
        </p:sp>
      </p:grpSp>
      <p:sp>
        <p:nvSpPr>
          <p:cNvPr id="493586" name="Text Box 18"/>
          <p:cNvSpPr txBox="1">
            <a:spLocks noChangeArrowheads="1"/>
          </p:cNvSpPr>
          <p:nvPr/>
        </p:nvSpPr>
        <p:spPr bwMode="auto">
          <a:xfrm>
            <a:off x="8077200" y="353695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400" b="1">
                <a:solidFill>
                  <a:prstClr val="black"/>
                </a:solidFill>
              </a:rPr>
              <a:t>RT</a:t>
            </a:r>
          </a:p>
        </p:txBody>
      </p:sp>
      <p:sp>
        <p:nvSpPr>
          <p:cNvPr id="493590" name="Text Box 22"/>
          <p:cNvSpPr txBox="1">
            <a:spLocks noChangeArrowheads="1"/>
          </p:cNvSpPr>
          <p:nvPr/>
        </p:nvSpPr>
        <p:spPr bwMode="auto">
          <a:xfrm>
            <a:off x="2971800" y="1219200"/>
            <a:ext cx="27432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rgbClr val="FF0000"/>
                </a:solidFill>
              </a:rPr>
              <a:t>SPIKES</a:t>
            </a:r>
          </a:p>
          <a:p>
            <a:pPr eaLnBrk="1" hangingPunct="1">
              <a:spcBef>
                <a:spcPct val="50000"/>
              </a:spcBef>
            </a:pPr>
            <a:r>
              <a:rPr lang="en-US" sz="2000" b="1">
                <a:solidFill>
                  <a:srgbClr val="FF0000"/>
                </a:solidFill>
              </a:rPr>
              <a:t>          LFP</a:t>
            </a:r>
          </a:p>
          <a:p>
            <a:pPr eaLnBrk="1" hangingPunct="1">
              <a:spcBef>
                <a:spcPct val="50000"/>
              </a:spcBef>
            </a:pPr>
            <a:r>
              <a:rPr lang="en-US" sz="2000" b="1">
                <a:solidFill>
                  <a:srgbClr val="FF0000"/>
                </a:solidFill>
              </a:rPr>
              <a:t>              EEG</a:t>
            </a:r>
          </a:p>
          <a:p>
            <a:pPr eaLnBrk="1" hangingPunct="1">
              <a:spcBef>
                <a:spcPct val="50000"/>
              </a:spcBef>
            </a:pPr>
            <a:r>
              <a:rPr lang="en-US" sz="2000" b="1">
                <a:solidFill>
                  <a:srgbClr val="FF0000"/>
                </a:solidFill>
              </a:rPr>
              <a:t>                      BOLD</a:t>
            </a:r>
          </a:p>
        </p:txBody>
      </p:sp>
      <p:sp>
        <p:nvSpPr>
          <p:cNvPr id="493591" name="Line 23"/>
          <p:cNvSpPr>
            <a:spLocks noChangeShapeType="1"/>
          </p:cNvSpPr>
          <p:nvPr/>
        </p:nvSpPr>
        <p:spPr bwMode="auto">
          <a:xfrm flipV="1">
            <a:off x="3657600" y="3429000"/>
            <a:ext cx="1371600" cy="7938"/>
          </a:xfrm>
          <a:prstGeom prst="line">
            <a:avLst/>
          </a:prstGeom>
          <a:noFill/>
          <a:ln w="152400">
            <a:solidFill>
              <a:srgbClr val="FF66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grpSp>
        <p:nvGrpSpPr>
          <p:cNvPr id="3" name="Group 25"/>
          <p:cNvGrpSpPr>
            <a:grpSpLocks/>
          </p:cNvGrpSpPr>
          <p:nvPr/>
        </p:nvGrpSpPr>
        <p:grpSpPr bwMode="auto">
          <a:xfrm>
            <a:off x="7467600" y="2395538"/>
            <a:ext cx="1524000" cy="836612"/>
            <a:chOff x="4448" y="1489"/>
            <a:chExt cx="912" cy="527"/>
          </a:xfrm>
        </p:grpSpPr>
        <p:sp>
          <p:nvSpPr>
            <p:cNvPr id="68644" name="Text Box 26"/>
            <p:cNvSpPr txBox="1">
              <a:spLocks noChangeArrowheads="1"/>
            </p:cNvSpPr>
            <p:nvPr/>
          </p:nvSpPr>
          <p:spPr bwMode="auto">
            <a:xfrm>
              <a:off x="4448" y="1489"/>
              <a:ext cx="9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C0504D"/>
                  </a:solidFill>
                </a:rPr>
                <a:t>Recorded !?</a:t>
              </a:r>
            </a:p>
          </p:txBody>
        </p:sp>
        <p:sp>
          <p:nvSpPr>
            <p:cNvPr id="68645" name="Line 27"/>
            <p:cNvSpPr>
              <a:spLocks noChangeShapeType="1"/>
            </p:cNvSpPr>
            <p:nvPr/>
          </p:nvSpPr>
          <p:spPr bwMode="auto">
            <a:xfrm>
              <a:off x="5136" y="1680"/>
              <a:ext cx="48" cy="3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grpSp>
      <p:sp>
        <p:nvSpPr>
          <p:cNvPr id="493597" name="Text Box 29"/>
          <p:cNvSpPr txBox="1">
            <a:spLocks noChangeArrowheads="1"/>
          </p:cNvSpPr>
          <p:nvPr/>
        </p:nvSpPr>
        <p:spPr bwMode="auto">
          <a:xfrm>
            <a:off x="1524000" y="5241925"/>
            <a:ext cx="213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a:solidFill>
                  <a:prstClr val="black"/>
                </a:solidFill>
              </a:rPr>
              <a:t>~1,000,000 GHz</a:t>
            </a:r>
          </a:p>
        </p:txBody>
      </p:sp>
      <p:sp>
        <p:nvSpPr>
          <p:cNvPr id="493598" name="Text Box 30"/>
          <p:cNvSpPr txBox="1">
            <a:spLocks noChangeArrowheads="1"/>
          </p:cNvSpPr>
          <p:nvPr/>
        </p:nvSpPr>
        <p:spPr bwMode="auto">
          <a:xfrm>
            <a:off x="7696200" y="3841750"/>
            <a:ext cx="213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a:solidFill>
                  <a:prstClr val="black"/>
                </a:solidFill>
              </a:rPr>
              <a:t>~1 Hz</a:t>
            </a:r>
            <a:endParaRPr lang="en-US" sz="1400">
              <a:solidFill>
                <a:prstClr val="black"/>
              </a:solidFill>
            </a:endParaRPr>
          </a:p>
        </p:txBody>
      </p:sp>
      <p:grpSp>
        <p:nvGrpSpPr>
          <p:cNvPr id="68618" name="Group 32"/>
          <p:cNvGrpSpPr>
            <a:grpSpLocks/>
          </p:cNvGrpSpPr>
          <p:nvPr/>
        </p:nvGrpSpPr>
        <p:grpSpPr bwMode="auto">
          <a:xfrm>
            <a:off x="3429000" y="762000"/>
            <a:ext cx="5153025" cy="441325"/>
            <a:chOff x="2256" y="1047"/>
            <a:chExt cx="3246" cy="278"/>
          </a:xfrm>
        </p:grpSpPr>
        <p:sp>
          <p:nvSpPr>
            <p:cNvPr id="68641" name="Line 33"/>
            <p:cNvSpPr>
              <a:spLocks noChangeShapeType="1"/>
            </p:cNvSpPr>
            <p:nvPr/>
          </p:nvSpPr>
          <p:spPr bwMode="auto">
            <a:xfrm>
              <a:off x="3216" y="1176"/>
              <a:ext cx="1152" cy="0"/>
            </a:xfrm>
            <a:prstGeom prst="line">
              <a:avLst/>
            </a:prstGeom>
            <a:noFill/>
            <a:ln w="5715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Calibri"/>
              </a:endParaRPr>
            </a:p>
          </p:txBody>
        </p:sp>
        <p:sp>
          <p:nvSpPr>
            <p:cNvPr id="68642" name="Text Box 34"/>
            <p:cNvSpPr txBox="1">
              <a:spLocks noChangeArrowheads="1"/>
            </p:cNvSpPr>
            <p:nvPr/>
          </p:nvSpPr>
          <p:spPr bwMode="auto">
            <a:xfrm>
              <a:off x="4206" y="1056"/>
              <a:ext cx="129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200" b="1">
                  <a:solidFill>
                    <a:srgbClr val="C0504D"/>
                  </a:solidFill>
                </a:rPr>
                <a:t>BEHAVIOR</a:t>
              </a:r>
            </a:p>
          </p:txBody>
        </p:sp>
        <p:sp>
          <p:nvSpPr>
            <p:cNvPr id="68643" name="Text Box 35"/>
            <p:cNvSpPr txBox="1">
              <a:spLocks noChangeArrowheads="1"/>
            </p:cNvSpPr>
            <p:nvPr/>
          </p:nvSpPr>
          <p:spPr bwMode="auto">
            <a:xfrm>
              <a:off x="2256" y="1047"/>
              <a:ext cx="129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200" b="1">
                  <a:solidFill>
                    <a:srgbClr val="C0504D"/>
                  </a:solidFill>
                </a:rPr>
                <a:t>BRAIN</a:t>
              </a:r>
              <a:endParaRPr lang="en-US" sz="2000" b="1">
                <a:solidFill>
                  <a:srgbClr val="C0504D"/>
                </a:solidFill>
              </a:endParaRPr>
            </a:p>
          </p:txBody>
        </p:sp>
      </p:grpSp>
      <p:grpSp>
        <p:nvGrpSpPr>
          <p:cNvPr id="5" name="Group 36"/>
          <p:cNvGrpSpPr>
            <a:grpSpLocks/>
          </p:cNvGrpSpPr>
          <p:nvPr/>
        </p:nvGrpSpPr>
        <p:grpSpPr bwMode="auto">
          <a:xfrm>
            <a:off x="3733800" y="228600"/>
            <a:ext cx="4648200" cy="1371600"/>
            <a:chOff x="2448" y="720"/>
            <a:chExt cx="2928" cy="864"/>
          </a:xfrm>
        </p:grpSpPr>
        <p:sp>
          <p:nvSpPr>
            <p:cNvPr id="68639" name="Text Box 37"/>
            <p:cNvSpPr txBox="1">
              <a:spLocks noChangeArrowheads="1"/>
            </p:cNvSpPr>
            <p:nvPr/>
          </p:nvSpPr>
          <p:spPr bwMode="auto">
            <a:xfrm>
              <a:off x="3504" y="720"/>
              <a:ext cx="576"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800" b="1">
                  <a:solidFill>
                    <a:srgbClr val="FF3300"/>
                  </a:solidFill>
                </a:rPr>
                <a:t>?</a:t>
              </a:r>
              <a:endParaRPr lang="en-US" sz="4800" b="1">
                <a:solidFill>
                  <a:srgbClr val="C0504D"/>
                </a:solidFill>
              </a:endParaRPr>
            </a:p>
          </p:txBody>
        </p:sp>
        <p:sp>
          <p:nvSpPr>
            <p:cNvPr id="68640" name="Oval 38"/>
            <p:cNvSpPr>
              <a:spLocks noChangeAspect="1" noChangeArrowheads="1"/>
            </p:cNvSpPr>
            <p:nvPr/>
          </p:nvSpPr>
          <p:spPr bwMode="auto">
            <a:xfrm>
              <a:off x="2448" y="768"/>
              <a:ext cx="2928" cy="81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Calibri"/>
              </a:endParaRPr>
            </a:p>
          </p:txBody>
        </p:sp>
      </p:grpSp>
      <p:sp>
        <p:nvSpPr>
          <p:cNvPr id="493607" name="Text Box 39"/>
          <p:cNvSpPr txBox="1">
            <a:spLocks noChangeArrowheads="1"/>
          </p:cNvSpPr>
          <p:nvPr/>
        </p:nvSpPr>
        <p:spPr bwMode="auto">
          <a:xfrm>
            <a:off x="4623713" y="3919825"/>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dirty="0">
                <a:solidFill>
                  <a:prstClr val="black"/>
                </a:solidFill>
              </a:rPr>
              <a:t>~1 MHz</a:t>
            </a:r>
            <a:endParaRPr lang="en-US" sz="1800" dirty="0">
              <a:solidFill>
                <a:prstClr val="black"/>
              </a:solidFill>
            </a:endParaRPr>
          </a:p>
        </p:txBody>
      </p:sp>
      <p:sp>
        <p:nvSpPr>
          <p:cNvPr id="68621" name="Text Box 40"/>
          <p:cNvSpPr txBox="1">
            <a:spLocks noChangeArrowheads="1"/>
          </p:cNvSpPr>
          <p:nvPr/>
        </p:nvSpPr>
        <p:spPr bwMode="auto">
          <a:xfrm>
            <a:off x="7467600" y="6583363"/>
            <a:ext cx="1676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200" dirty="0">
                <a:solidFill>
                  <a:srgbClr val="C0504D"/>
                </a:solidFill>
              </a:rPr>
              <a:t>S. Makeig 2007</a:t>
            </a:r>
            <a:endParaRPr lang="en-US" sz="1200" dirty="0">
              <a:solidFill>
                <a:prstClr val="black"/>
              </a:solidFill>
            </a:endParaRPr>
          </a:p>
        </p:txBody>
      </p:sp>
      <p:grpSp>
        <p:nvGrpSpPr>
          <p:cNvPr id="6" name="Group 43"/>
          <p:cNvGrpSpPr>
            <a:grpSpLocks/>
          </p:cNvGrpSpPr>
          <p:nvPr/>
        </p:nvGrpSpPr>
        <p:grpSpPr bwMode="auto">
          <a:xfrm>
            <a:off x="3733800" y="228600"/>
            <a:ext cx="4648200" cy="1371600"/>
            <a:chOff x="2448" y="720"/>
            <a:chExt cx="2928" cy="864"/>
          </a:xfrm>
        </p:grpSpPr>
        <p:sp>
          <p:nvSpPr>
            <p:cNvPr id="68637" name="Text Box 44"/>
            <p:cNvSpPr txBox="1">
              <a:spLocks noChangeArrowheads="1"/>
            </p:cNvSpPr>
            <p:nvPr/>
          </p:nvSpPr>
          <p:spPr bwMode="auto">
            <a:xfrm>
              <a:off x="3504" y="720"/>
              <a:ext cx="576"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800" b="1">
                  <a:solidFill>
                    <a:srgbClr val="FF3300"/>
                  </a:solidFill>
                </a:rPr>
                <a:t>?</a:t>
              </a:r>
              <a:endParaRPr lang="en-US" sz="4800" b="1">
                <a:solidFill>
                  <a:srgbClr val="C0504D"/>
                </a:solidFill>
              </a:endParaRPr>
            </a:p>
          </p:txBody>
        </p:sp>
        <p:sp>
          <p:nvSpPr>
            <p:cNvPr id="68638" name="Oval 45"/>
            <p:cNvSpPr>
              <a:spLocks noChangeAspect="1" noChangeArrowheads="1"/>
            </p:cNvSpPr>
            <p:nvPr/>
          </p:nvSpPr>
          <p:spPr bwMode="auto">
            <a:xfrm>
              <a:off x="2448" y="768"/>
              <a:ext cx="2928" cy="81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Calibri"/>
              </a:endParaRPr>
            </a:p>
          </p:txBody>
        </p:sp>
      </p:grpSp>
      <p:grpSp>
        <p:nvGrpSpPr>
          <p:cNvPr id="7" name="Group 2"/>
          <p:cNvGrpSpPr>
            <a:grpSpLocks/>
          </p:cNvGrpSpPr>
          <p:nvPr/>
        </p:nvGrpSpPr>
        <p:grpSpPr bwMode="auto">
          <a:xfrm>
            <a:off x="5029200" y="2878138"/>
            <a:ext cx="1770063" cy="1023937"/>
            <a:chOff x="4128" y="1824"/>
            <a:chExt cx="1115" cy="645"/>
          </a:xfrm>
        </p:grpSpPr>
        <p:sp>
          <p:nvSpPr>
            <p:cNvPr id="68630" name="Oval 3"/>
            <p:cNvSpPr>
              <a:spLocks noChangeArrowheads="1"/>
            </p:cNvSpPr>
            <p:nvPr/>
          </p:nvSpPr>
          <p:spPr bwMode="auto">
            <a:xfrm>
              <a:off x="5160" y="2107"/>
              <a:ext cx="68" cy="10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prstClr val="black"/>
                </a:solidFill>
                <a:latin typeface="Calibri"/>
              </a:endParaRPr>
            </a:p>
          </p:txBody>
        </p:sp>
        <p:grpSp>
          <p:nvGrpSpPr>
            <p:cNvPr id="68631" name="Group 4"/>
            <p:cNvGrpSpPr>
              <a:grpSpLocks/>
            </p:cNvGrpSpPr>
            <p:nvPr/>
          </p:nvGrpSpPr>
          <p:grpSpPr bwMode="auto">
            <a:xfrm>
              <a:off x="4128" y="1824"/>
              <a:ext cx="1115" cy="645"/>
              <a:chOff x="4117" y="1832"/>
              <a:chExt cx="1115" cy="645"/>
            </a:xfrm>
          </p:grpSpPr>
          <p:sp>
            <p:nvSpPr>
              <p:cNvPr id="68632" name="Line 5"/>
              <p:cNvSpPr>
                <a:spLocks noChangeShapeType="1"/>
              </p:cNvSpPr>
              <p:nvPr/>
            </p:nvSpPr>
            <p:spPr bwMode="auto">
              <a:xfrm flipV="1">
                <a:off x="4402" y="2205"/>
                <a:ext cx="815" cy="264"/>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grpSp>
            <p:nvGrpSpPr>
              <p:cNvPr id="68633" name="Group 6"/>
              <p:cNvGrpSpPr>
                <a:grpSpLocks/>
              </p:cNvGrpSpPr>
              <p:nvPr/>
            </p:nvGrpSpPr>
            <p:grpSpPr bwMode="auto">
              <a:xfrm>
                <a:off x="4117" y="1832"/>
                <a:ext cx="1115" cy="645"/>
                <a:chOff x="4117" y="1832"/>
                <a:chExt cx="1115" cy="645"/>
              </a:xfrm>
            </p:grpSpPr>
            <p:sp>
              <p:nvSpPr>
                <p:cNvPr id="68634" name="Oval 7"/>
                <p:cNvSpPr>
                  <a:spLocks noChangeAspect="1" noChangeArrowheads="1"/>
                </p:cNvSpPr>
                <p:nvPr/>
              </p:nvSpPr>
              <p:spPr bwMode="auto">
                <a:xfrm>
                  <a:off x="5157" y="2110"/>
                  <a:ext cx="75" cy="98"/>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Calibri"/>
                  </a:endParaRPr>
                </a:p>
              </p:txBody>
            </p:sp>
            <p:sp>
              <p:nvSpPr>
                <p:cNvPr id="68635" name="Oval 8"/>
                <p:cNvSpPr>
                  <a:spLocks noChangeAspect="1" noChangeArrowheads="1"/>
                </p:cNvSpPr>
                <p:nvPr/>
              </p:nvSpPr>
              <p:spPr bwMode="auto">
                <a:xfrm>
                  <a:off x="4117" y="1832"/>
                  <a:ext cx="491" cy="645"/>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Calibri"/>
                  </a:endParaRPr>
                </a:p>
              </p:txBody>
            </p:sp>
            <p:sp>
              <p:nvSpPr>
                <p:cNvPr id="68636" name="Line 9"/>
                <p:cNvSpPr>
                  <a:spLocks noChangeShapeType="1"/>
                </p:cNvSpPr>
                <p:nvPr/>
              </p:nvSpPr>
              <p:spPr bwMode="auto">
                <a:xfrm>
                  <a:off x="4384" y="1840"/>
                  <a:ext cx="815" cy="264"/>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grpSp>
        </p:grpSp>
      </p:grpSp>
      <p:sp>
        <p:nvSpPr>
          <p:cNvPr id="69" name="Oval 23"/>
          <p:cNvSpPr>
            <a:spLocks noChangeArrowheads="1"/>
          </p:cNvSpPr>
          <p:nvPr/>
        </p:nvSpPr>
        <p:spPr bwMode="auto">
          <a:xfrm>
            <a:off x="8670925" y="3292475"/>
            <a:ext cx="104775" cy="1524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latin typeface="Calibri"/>
            </a:endParaRPr>
          </a:p>
        </p:txBody>
      </p:sp>
      <p:cxnSp>
        <p:nvCxnSpPr>
          <p:cNvPr id="71" name="Straight Arrow Connector 70"/>
          <p:cNvCxnSpPr>
            <a:stCxn id="68634" idx="6"/>
            <a:endCxn id="69" idx="2"/>
          </p:cNvCxnSpPr>
          <p:nvPr/>
        </p:nvCxnSpPr>
        <p:spPr>
          <a:xfrm flipV="1">
            <a:off x="6799263" y="3368675"/>
            <a:ext cx="1871662" cy="28575"/>
          </a:xfrm>
          <a:prstGeom prst="straightConnector1">
            <a:avLst/>
          </a:prstGeom>
          <a:ln w="57150" cap="flat" cmpd="sng" algn="ctr">
            <a:solidFill>
              <a:srgbClr val="FF66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1" name="TextBox 60"/>
          <p:cNvSpPr txBox="1">
            <a:spLocks noChangeArrowheads="1"/>
          </p:cNvSpPr>
          <p:nvPr/>
        </p:nvSpPr>
        <p:spPr bwMode="auto">
          <a:xfrm>
            <a:off x="7119938" y="3036888"/>
            <a:ext cx="804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prstClr val="black"/>
                </a:solidFill>
              </a:rPr>
              <a:t>ERP </a:t>
            </a:r>
          </a:p>
        </p:txBody>
      </p:sp>
      <p:pic>
        <p:nvPicPr>
          <p:cNvPr id="62" name="Picture 2" descr="ripples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800" y="1952625"/>
            <a:ext cx="1625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Box 34"/>
          <p:cNvSpPr txBox="1">
            <a:spLocks noChangeArrowheads="1"/>
          </p:cNvSpPr>
          <p:nvPr/>
        </p:nvSpPr>
        <p:spPr bwMode="auto">
          <a:xfrm>
            <a:off x="4848225" y="1052513"/>
            <a:ext cx="2057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200" b="1">
                <a:solidFill>
                  <a:srgbClr val="C0504D"/>
                </a:solidFill>
              </a:rPr>
              <a:t>EXPERIENCE</a:t>
            </a:r>
          </a:p>
        </p:txBody>
      </p:sp>
      <p:grpSp>
        <p:nvGrpSpPr>
          <p:cNvPr id="9" name="Group 8"/>
          <p:cNvGrpSpPr/>
          <p:nvPr/>
        </p:nvGrpSpPr>
        <p:grpSpPr>
          <a:xfrm>
            <a:off x="7467600" y="2098470"/>
            <a:ext cx="1676400" cy="2208925"/>
            <a:chOff x="7467600" y="2098470"/>
            <a:chExt cx="1676400" cy="2208925"/>
          </a:xfrm>
        </p:grpSpPr>
        <p:sp>
          <p:nvSpPr>
            <p:cNvPr id="45" name="Oval 8"/>
            <p:cNvSpPr>
              <a:spLocks noChangeAspect="1" noChangeArrowheads="1"/>
            </p:cNvSpPr>
            <p:nvPr/>
          </p:nvSpPr>
          <p:spPr bwMode="auto">
            <a:xfrm>
              <a:off x="8320482" y="2829094"/>
              <a:ext cx="779463" cy="1023937"/>
            </a:xfrm>
            <a:prstGeom prst="ellipse">
              <a:avLst/>
            </a:prstGeom>
            <a:solidFill>
              <a:schemeClr val="bg1"/>
            </a:solidFill>
            <a:ln w="38100">
              <a:solidFill>
                <a:srgbClr val="FF9900"/>
              </a:solidFill>
              <a:round/>
              <a:headEnd/>
              <a:tailEnd/>
            </a:ln>
            <a:extLst/>
          </p:spPr>
          <p:txBody>
            <a:bodyPr wrap="none" anchor="ctr"/>
            <a:lstStyle/>
            <a:p>
              <a:endParaRPr lang="en-US">
                <a:solidFill>
                  <a:prstClr val="black"/>
                </a:solidFill>
                <a:latin typeface="Calibri"/>
              </a:endParaRPr>
            </a:p>
          </p:txBody>
        </p:sp>
        <p:sp>
          <p:nvSpPr>
            <p:cNvPr id="8" name="Rectangle 7"/>
            <p:cNvSpPr/>
            <p:nvPr/>
          </p:nvSpPr>
          <p:spPr>
            <a:xfrm>
              <a:off x="7467600" y="2098470"/>
              <a:ext cx="1676400" cy="709532"/>
            </a:xfrm>
            <a:prstGeom prst="rect">
              <a:avLst/>
            </a:prstGeom>
            <a:solidFill>
              <a:srgbClr val="FFFFFF"/>
            </a:solidFill>
            <a:ln>
              <a:solidFill>
                <a:srgbClr val="F2F2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Rectangle 46"/>
            <p:cNvSpPr/>
            <p:nvPr/>
          </p:nvSpPr>
          <p:spPr>
            <a:xfrm>
              <a:off x="7994370" y="3880394"/>
              <a:ext cx="1143000" cy="427001"/>
            </a:xfrm>
            <a:prstGeom prst="rect">
              <a:avLst/>
            </a:prstGeom>
            <a:solidFill>
              <a:srgbClr val="FFFFFF"/>
            </a:solidFill>
            <a:ln>
              <a:solidFill>
                <a:srgbClr val="F2F2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0" name="TextBox 9"/>
          <p:cNvSpPr txBox="1"/>
          <p:nvPr/>
        </p:nvSpPr>
        <p:spPr>
          <a:xfrm>
            <a:off x="5410200" y="4360888"/>
            <a:ext cx="3581400" cy="707886"/>
          </a:xfrm>
          <a:prstGeom prst="rect">
            <a:avLst/>
          </a:prstGeom>
          <a:noFill/>
        </p:spPr>
        <p:txBody>
          <a:bodyPr wrap="square" rtlCol="0">
            <a:spAutoFit/>
          </a:bodyPr>
          <a:lstStyle/>
          <a:p>
            <a:pPr algn="ctr"/>
            <a:r>
              <a:rPr lang="en-US" sz="2000" b="1" dirty="0" smtClean="0">
                <a:solidFill>
                  <a:srgbClr val="000090"/>
                </a:solidFill>
              </a:rPr>
              <a:t>Mobile Brain/Body Imaging (MoBI)</a:t>
            </a:r>
            <a:endParaRPr lang="en-US" sz="2000" b="1" dirty="0">
              <a:solidFill>
                <a:srgbClr val="000090"/>
              </a:solidFill>
            </a:endParaRPr>
          </a:p>
        </p:txBody>
      </p:sp>
      <p:grpSp>
        <p:nvGrpSpPr>
          <p:cNvPr id="11" name="Group 10"/>
          <p:cNvGrpSpPr/>
          <p:nvPr/>
        </p:nvGrpSpPr>
        <p:grpSpPr>
          <a:xfrm>
            <a:off x="5453063" y="2808002"/>
            <a:ext cx="3244432" cy="1094072"/>
            <a:chOff x="5453063" y="2808002"/>
            <a:chExt cx="3244432" cy="1094072"/>
          </a:xfrm>
        </p:grpSpPr>
        <p:sp>
          <p:nvSpPr>
            <p:cNvPr id="50" name="Line 9"/>
            <p:cNvSpPr>
              <a:spLocks noChangeShapeType="1"/>
            </p:cNvSpPr>
            <p:nvPr/>
          </p:nvSpPr>
          <p:spPr bwMode="auto">
            <a:xfrm flipV="1">
              <a:off x="5453063" y="2808002"/>
              <a:ext cx="3244432" cy="82836"/>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51" name="Line 9"/>
            <p:cNvSpPr>
              <a:spLocks noChangeShapeType="1"/>
            </p:cNvSpPr>
            <p:nvPr/>
          </p:nvSpPr>
          <p:spPr bwMode="auto">
            <a:xfrm flipV="1">
              <a:off x="5453063" y="3841749"/>
              <a:ext cx="3244432" cy="60325"/>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2/3*#ppt_w"/>
                                          </p:val>
                                        </p:tav>
                                        <p:tav tm="100000">
                                          <p:val>
                                            <p:strVal val="#ppt_w"/>
                                          </p:val>
                                        </p:tav>
                                      </p:tavLst>
                                    </p:anim>
                                    <p:anim calcmode="lin" valueType="num">
                                      <p:cBhvr>
                                        <p:cTn id="8" dur="500" fill="hold"/>
                                        <p:tgtEl>
                                          <p:spTgt spid="5"/>
                                        </p:tgtEl>
                                        <p:attrNameLst>
                                          <p:attrName>ppt_h</p:attrName>
                                        </p:attrNameLst>
                                      </p:cBhvr>
                                      <p:tavLst>
                                        <p:tav tm="0">
                                          <p:val>
                                            <p:strVal val="2/3*#ppt_h"/>
                                          </p:val>
                                        </p:tav>
                                        <p:tav tm="100000">
                                          <p:val>
                                            <p:strVal val="#ppt_h"/>
                                          </p:val>
                                        </p:tav>
                                      </p:tavLst>
                                    </p:anim>
                                  </p:childTnLst>
                                </p:cTn>
                              </p:par>
                              <p:par>
                                <p:cTn id="9" presetID="23" presetClass="entr" presetSubtype="272"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p:cTn id="11" dur="500" fill="hold"/>
                                        <p:tgtEl>
                                          <p:spTgt spid="44"/>
                                        </p:tgtEl>
                                        <p:attrNameLst>
                                          <p:attrName>ppt_w</p:attrName>
                                        </p:attrNameLst>
                                      </p:cBhvr>
                                      <p:tavLst>
                                        <p:tav tm="0">
                                          <p:val>
                                            <p:strVal val="2/3*#ppt_w"/>
                                          </p:val>
                                        </p:tav>
                                        <p:tav tm="100000">
                                          <p:val>
                                            <p:strVal val="#ppt_w"/>
                                          </p:val>
                                        </p:tav>
                                      </p:tavLst>
                                    </p:anim>
                                    <p:anim calcmode="lin" valueType="num">
                                      <p:cBhvr>
                                        <p:cTn id="12" dur="500" fill="hold"/>
                                        <p:tgtEl>
                                          <p:spTgt spid="44"/>
                                        </p:tgtEl>
                                        <p:attrNameLst>
                                          <p:attrName>ppt_h</p:attrName>
                                        </p:attrNameLst>
                                      </p:cBhvr>
                                      <p:tavLst>
                                        <p:tav tm="0">
                                          <p:val>
                                            <p:strVal val="2/3*#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272" fill="hold" nodeType="clickEffect">
                                  <p:stCondLst>
                                    <p:cond delay="0"/>
                                  </p:stCondLst>
                                  <p:childTnLst>
                                    <p:set>
                                      <p:cBhvr>
                                        <p:cTn id="16" dur="1" fill="hold">
                                          <p:stCondLst>
                                            <p:cond delay="0"/>
                                          </p:stCondLst>
                                        </p:cTn>
                                        <p:tgtEl>
                                          <p:spTgt spid="493578"/>
                                        </p:tgtEl>
                                        <p:attrNameLst>
                                          <p:attrName>style.visibility</p:attrName>
                                        </p:attrNameLst>
                                      </p:cBhvr>
                                      <p:to>
                                        <p:strVal val="visible"/>
                                      </p:to>
                                    </p:set>
                                    <p:anim calcmode="lin" valueType="num">
                                      <p:cBhvr>
                                        <p:cTn id="17" dur="500" fill="hold"/>
                                        <p:tgtEl>
                                          <p:spTgt spid="493578"/>
                                        </p:tgtEl>
                                        <p:attrNameLst>
                                          <p:attrName>ppt_w</p:attrName>
                                        </p:attrNameLst>
                                      </p:cBhvr>
                                      <p:tavLst>
                                        <p:tav tm="0">
                                          <p:val>
                                            <p:strVal val="2/3*#ppt_w"/>
                                          </p:val>
                                        </p:tav>
                                        <p:tav tm="100000">
                                          <p:val>
                                            <p:strVal val="#ppt_w"/>
                                          </p:val>
                                        </p:tav>
                                      </p:tavLst>
                                    </p:anim>
                                    <p:anim calcmode="lin" valueType="num">
                                      <p:cBhvr>
                                        <p:cTn id="18" dur="500" fill="hold"/>
                                        <p:tgtEl>
                                          <p:spTgt spid="493578"/>
                                        </p:tgtEl>
                                        <p:attrNameLst>
                                          <p:attrName>ppt_h</p:attrName>
                                        </p:attrNameLst>
                                      </p:cBhvr>
                                      <p:tavLst>
                                        <p:tav tm="0">
                                          <p:val>
                                            <p:strVal val="2/3*#ppt_h"/>
                                          </p:val>
                                        </p:tav>
                                        <p:tav tm="100000">
                                          <p:val>
                                            <p:strVal val="#ppt_h"/>
                                          </p:val>
                                        </p:tav>
                                      </p:tavLst>
                                    </p:anim>
                                  </p:childTnLst>
                                </p:cTn>
                              </p:par>
                              <p:par>
                                <p:cTn id="19" presetID="23" presetClass="entr" presetSubtype="272" fill="hold" grpId="0" nodeType="withEffect">
                                  <p:stCondLst>
                                    <p:cond delay="0"/>
                                  </p:stCondLst>
                                  <p:childTnLst>
                                    <p:set>
                                      <p:cBhvr>
                                        <p:cTn id="20" dur="1" fill="hold">
                                          <p:stCondLst>
                                            <p:cond delay="0"/>
                                          </p:stCondLst>
                                        </p:cTn>
                                        <p:tgtEl>
                                          <p:spTgt spid="493579"/>
                                        </p:tgtEl>
                                        <p:attrNameLst>
                                          <p:attrName>style.visibility</p:attrName>
                                        </p:attrNameLst>
                                      </p:cBhvr>
                                      <p:to>
                                        <p:strVal val="visible"/>
                                      </p:to>
                                    </p:set>
                                    <p:anim calcmode="lin" valueType="num">
                                      <p:cBhvr>
                                        <p:cTn id="21" dur="500" fill="hold"/>
                                        <p:tgtEl>
                                          <p:spTgt spid="493579"/>
                                        </p:tgtEl>
                                        <p:attrNameLst>
                                          <p:attrName>ppt_w</p:attrName>
                                        </p:attrNameLst>
                                      </p:cBhvr>
                                      <p:tavLst>
                                        <p:tav tm="0">
                                          <p:val>
                                            <p:strVal val="2/3*#ppt_w"/>
                                          </p:val>
                                        </p:tav>
                                        <p:tav tm="100000">
                                          <p:val>
                                            <p:strVal val="#ppt_w"/>
                                          </p:val>
                                        </p:tav>
                                      </p:tavLst>
                                    </p:anim>
                                    <p:anim calcmode="lin" valueType="num">
                                      <p:cBhvr>
                                        <p:cTn id="22" dur="500" fill="hold"/>
                                        <p:tgtEl>
                                          <p:spTgt spid="493579"/>
                                        </p:tgtEl>
                                        <p:attrNameLst>
                                          <p:attrName>ppt_h</p:attrName>
                                        </p:attrNameLst>
                                      </p:cBhvr>
                                      <p:tavLst>
                                        <p:tav tm="0">
                                          <p:val>
                                            <p:strVal val="2/3*#ppt_h"/>
                                          </p:val>
                                        </p:tav>
                                        <p:tav tm="100000">
                                          <p:val>
                                            <p:strVal val="#ppt_h"/>
                                          </p:val>
                                        </p:tav>
                                      </p:tavLst>
                                    </p:anim>
                                  </p:childTnLst>
                                </p:cTn>
                              </p:par>
                              <p:par>
                                <p:cTn id="23" presetID="23" presetClass="entr" presetSubtype="272" fill="hold" nodeType="withEffect">
                                  <p:stCondLst>
                                    <p:cond delay="0"/>
                                  </p:stCondLst>
                                  <p:childTnLst>
                                    <p:set>
                                      <p:cBhvr>
                                        <p:cTn id="24" dur="1" fill="hold">
                                          <p:stCondLst>
                                            <p:cond delay="0"/>
                                          </p:stCondLst>
                                        </p:cTn>
                                        <p:tgtEl>
                                          <p:spTgt spid="493597"/>
                                        </p:tgtEl>
                                        <p:attrNameLst>
                                          <p:attrName>style.visibility</p:attrName>
                                        </p:attrNameLst>
                                      </p:cBhvr>
                                      <p:to>
                                        <p:strVal val="visible"/>
                                      </p:to>
                                    </p:set>
                                    <p:anim calcmode="lin" valueType="num">
                                      <p:cBhvr>
                                        <p:cTn id="25" dur="500" fill="hold"/>
                                        <p:tgtEl>
                                          <p:spTgt spid="493597"/>
                                        </p:tgtEl>
                                        <p:attrNameLst>
                                          <p:attrName>ppt_w</p:attrName>
                                        </p:attrNameLst>
                                      </p:cBhvr>
                                      <p:tavLst>
                                        <p:tav tm="0">
                                          <p:val>
                                            <p:strVal val="2/3*#ppt_w"/>
                                          </p:val>
                                        </p:tav>
                                        <p:tav tm="100000">
                                          <p:val>
                                            <p:strVal val="#ppt_w"/>
                                          </p:val>
                                        </p:tav>
                                      </p:tavLst>
                                    </p:anim>
                                    <p:anim calcmode="lin" valueType="num">
                                      <p:cBhvr>
                                        <p:cTn id="26" dur="500" fill="hold"/>
                                        <p:tgtEl>
                                          <p:spTgt spid="493597"/>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93591"/>
                                        </p:tgtEl>
                                        <p:attrNameLst>
                                          <p:attrName>style.visibility</p:attrName>
                                        </p:attrNameLst>
                                      </p:cBhvr>
                                      <p:to>
                                        <p:strVal val="visible"/>
                                      </p:to>
                                    </p:set>
                                    <p:animEffect transition="in" filter="wipe(left)">
                                      <p:cBhvr>
                                        <p:cTn id="34" dur="500"/>
                                        <p:tgtEl>
                                          <p:spTgt spid="493591"/>
                                        </p:tgtEl>
                                      </p:cBhvr>
                                    </p:animEffect>
                                  </p:childTnLst>
                                </p:cTn>
                              </p:par>
                              <p:par>
                                <p:cTn id="35" presetID="22" presetClass="entr" presetSubtype="8" fill="hold" nodeType="withEffect">
                                  <p:stCondLst>
                                    <p:cond delay="0"/>
                                  </p:stCondLst>
                                  <p:childTnLst>
                                    <p:set>
                                      <p:cBhvr>
                                        <p:cTn id="36" dur="1" fill="hold">
                                          <p:stCondLst>
                                            <p:cond delay="0"/>
                                          </p:stCondLst>
                                        </p:cTn>
                                        <p:tgtEl>
                                          <p:spTgt spid="493590"/>
                                        </p:tgtEl>
                                        <p:attrNameLst>
                                          <p:attrName>style.visibility</p:attrName>
                                        </p:attrNameLst>
                                      </p:cBhvr>
                                      <p:to>
                                        <p:strVal val="visible"/>
                                      </p:to>
                                    </p:set>
                                    <p:animEffect transition="in" filter="wipe(left)">
                                      <p:cBhvr>
                                        <p:cTn id="37" dur="500"/>
                                        <p:tgtEl>
                                          <p:spTgt spid="493590"/>
                                        </p:tgtEl>
                                      </p:cBhvr>
                                    </p:animEffect>
                                  </p:childTnLst>
                                </p:cTn>
                              </p:par>
                              <p:par>
                                <p:cTn id="38" presetID="23" presetClass="entr" presetSubtype="16" fill="hold" nodeType="withEffect">
                                  <p:stCondLst>
                                    <p:cond delay="0"/>
                                  </p:stCondLst>
                                  <p:childTnLst>
                                    <p:set>
                                      <p:cBhvr>
                                        <p:cTn id="39" dur="1" fill="hold">
                                          <p:stCondLst>
                                            <p:cond delay="0"/>
                                          </p:stCondLst>
                                        </p:cTn>
                                        <p:tgtEl>
                                          <p:spTgt spid="62"/>
                                        </p:tgtEl>
                                        <p:attrNameLst>
                                          <p:attrName>style.visibility</p:attrName>
                                        </p:attrNameLst>
                                      </p:cBhvr>
                                      <p:to>
                                        <p:strVal val="visible"/>
                                      </p:to>
                                    </p:set>
                                    <p:anim calcmode="lin" valueType="num">
                                      <p:cBhvr>
                                        <p:cTn id="40" dur="500" fill="hold"/>
                                        <p:tgtEl>
                                          <p:spTgt spid="62"/>
                                        </p:tgtEl>
                                        <p:attrNameLst>
                                          <p:attrName>ppt_w</p:attrName>
                                        </p:attrNameLst>
                                      </p:cBhvr>
                                      <p:tavLst>
                                        <p:tav tm="0">
                                          <p:val>
                                            <p:fltVal val="0"/>
                                          </p:val>
                                        </p:tav>
                                        <p:tav tm="100000">
                                          <p:val>
                                            <p:strVal val="#ppt_w"/>
                                          </p:val>
                                        </p:tav>
                                      </p:tavLst>
                                    </p:anim>
                                    <p:anim calcmode="lin" valueType="num">
                                      <p:cBhvr>
                                        <p:cTn id="41" dur="500" fill="hold"/>
                                        <p:tgtEl>
                                          <p:spTgt spid="62"/>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62"/>
                                        </p:tgtEl>
                                        <p:attrNameLst>
                                          <p:attrName>style.visibility</p:attrName>
                                        </p:attrNameLst>
                                      </p:cBhvr>
                                      <p:to>
                                        <p:strVal val="hidden"/>
                                      </p:to>
                                    </p:set>
                                  </p:subTnLst>
                                </p:cTn>
                              </p:par>
                              <p:par>
                                <p:cTn id="42" presetID="22" presetClass="entr" presetSubtype="8" fill="hold" nodeType="withEffect">
                                  <p:stCondLst>
                                    <p:cond delay="0"/>
                                  </p:stCondLst>
                                  <p:childTnLst>
                                    <p:set>
                                      <p:cBhvr>
                                        <p:cTn id="43" dur="1" fill="hold">
                                          <p:stCondLst>
                                            <p:cond delay="0"/>
                                          </p:stCondLst>
                                        </p:cTn>
                                        <p:tgtEl>
                                          <p:spTgt spid="493607">
                                            <p:txEl>
                                              <p:pRg st="0" end="0"/>
                                            </p:txEl>
                                          </p:spTgt>
                                        </p:tgtEl>
                                        <p:attrNameLst>
                                          <p:attrName>style.visibility</p:attrName>
                                        </p:attrNameLst>
                                      </p:cBhvr>
                                      <p:to>
                                        <p:strVal val="visible"/>
                                      </p:to>
                                    </p:set>
                                    <p:animEffect transition="in" filter="wipe(left)">
                                      <p:cBhvr>
                                        <p:cTn id="44" dur="500"/>
                                        <p:tgtEl>
                                          <p:spTgt spid="493607">
                                            <p:txEl>
                                              <p:pRg st="0" end="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par>
                                <p:cTn id="50" presetID="23" presetClass="entr" presetSubtype="32" fill="hold" grpId="0" nodeType="withEffect">
                                  <p:stCondLst>
                                    <p:cond delay="0"/>
                                  </p:stCondLst>
                                  <p:childTnLst>
                                    <p:set>
                                      <p:cBhvr>
                                        <p:cTn id="51" dur="1" fill="hold">
                                          <p:stCondLst>
                                            <p:cond delay="0"/>
                                          </p:stCondLst>
                                        </p:cTn>
                                        <p:tgtEl>
                                          <p:spTgt spid="69"/>
                                        </p:tgtEl>
                                        <p:attrNameLst>
                                          <p:attrName>style.visibility</p:attrName>
                                        </p:attrNameLst>
                                      </p:cBhvr>
                                      <p:to>
                                        <p:strVal val="visible"/>
                                      </p:to>
                                    </p:set>
                                    <p:anim calcmode="lin" valueType="num">
                                      <p:cBhvr>
                                        <p:cTn id="52" dur="500" fill="hold"/>
                                        <p:tgtEl>
                                          <p:spTgt spid="69"/>
                                        </p:tgtEl>
                                        <p:attrNameLst>
                                          <p:attrName>ppt_w</p:attrName>
                                        </p:attrNameLst>
                                      </p:cBhvr>
                                      <p:tavLst>
                                        <p:tav tm="0">
                                          <p:val>
                                            <p:strVal val="4*#ppt_w"/>
                                          </p:val>
                                        </p:tav>
                                        <p:tav tm="100000">
                                          <p:val>
                                            <p:strVal val="#ppt_w"/>
                                          </p:val>
                                        </p:tav>
                                      </p:tavLst>
                                    </p:anim>
                                    <p:anim calcmode="lin" valueType="num">
                                      <p:cBhvr>
                                        <p:cTn id="53" dur="500" fill="hold"/>
                                        <p:tgtEl>
                                          <p:spTgt spid="69"/>
                                        </p:tgtEl>
                                        <p:attrNameLst>
                                          <p:attrName>ppt_h</p:attrName>
                                        </p:attrNameLst>
                                      </p:cBhvr>
                                      <p:tavLst>
                                        <p:tav tm="0">
                                          <p:val>
                                            <p:strVal val="4*#ppt_h"/>
                                          </p:val>
                                        </p:tav>
                                        <p:tav tm="100000">
                                          <p:val>
                                            <p:strVal val="#ppt_h"/>
                                          </p:val>
                                        </p:tav>
                                      </p:tavLst>
                                    </p:anim>
                                  </p:childTnLst>
                                </p:cTn>
                              </p:par>
                            </p:childTnLst>
                          </p:cTn>
                        </p:par>
                        <p:par>
                          <p:cTn id="54" fill="hold" nodeType="afterGroup">
                            <p:stCondLst>
                              <p:cond delay="500"/>
                            </p:stCondLst>
                            <p:childTnLst>
                              <p:par>
                                <p:cTn id="55" presetID="22" presetClass="entr" presetSubtype="4" fill="hold" grpId="0" nodeType="afterEffect">
                                  <p:stCondLst>
                                    <p:cond delay="0"/>
                                  </p:stCondLst>
                                  <p:childTnLst>
                                    <p:set>
                                      <p:cBhvr>
                                        <p:cTn id="56" dur="1" fill="hold">
                                          <p:stCondLst>
                                            <p:cond delay="0"/>
                                          </p:stCondLst>
                                        </p:cTn>
                                        <p:tgtEl>
                                          <p:spTgt spid="493586"/>
                                        </p:tgtEl>
                                        <p:attrNameLst>
                                          <p:attrName>style.visibility</p:attrName>
                                        </p:attrNameLst>
                                      </p:cBhvr>
                                      <p:to>
                                        <p:strVal val="visible"/>
                                      </p:to>
                                    </p:set>
                                    <p:animEffect transition="in" filter="wipe(down)">
                                      <p:cBhvr>
                                        <p:cTn id="57" dur="500"/>
                                        <p:tgtEl>
                                          <p:spTgt spid="493586"/>
                                        </p:tgtEl>
                                      </p:cBhvr>
                                    </p:animEffect>
                                  </p:childTnLst>
                                </p:cTn>
                              </p:par>
                            </p:childTnLst>
                          </p:cTn>
                        </p:par>
                        <p:par>
                          <p:cTn id="58" fill="hold" nodeType="afterGroup">
                            <p:stCondLst>
                              <p:cond delay="1000"/>
                            </p:stCondLst>
                            <p:childTnLst>
                              <p:par>
                                <p:cTn id="59" presetID="23" presetClass="entr" presetSubtype="272" fill="hold" nodeType="afterEffect">
                                  <p:stCondLst>
                                    <p:cond delay="0"/>
                                  </p:stCondLst>
                                  <p:childTnLst>
                                    <p:set>
                                      <p:cBhvr>
                                        <p:cTn id="60" dur="1" fill="hold">
                                          <p:stCondLst>
                                            <p:cond delay="0"/>
                                          </p:stCondLst>
                                        </p:cTn>
                                        <p:tgtEl>
                                          <p:spTgt spid="493598"/>
                                        </p:tgtEl>
                                        <p:attrNameLst>
                                          <p:attrName>style.visibility</p:attrName>
                                        </p:attrNameLst>
                                      </p:cBhvr>
                                      <p:to>
                                        <p:strVal val="visible"/>
                                      </p:to>
                                    </p:set>
                                    <p:anim calcmode="lin" valueType="num">
                                      <p:cBhvr>
                                        <p:cTn id="61" dur="500" fill="hold"/>
                                        <p:tgtEl>
                                          <p:spTgt spid="493598"/>
                                        </p:tgtEl>
                                        <p:attrNameLst>
                                          <p:attrName>ppt_w</p:attrName>
                                        </p:attrNameLst>
                                      </p:cBhvr>
                                      <p:tavLst>
                                        <p:tav tm="0">
                                          <p:val>
                                            <p:strVal val="2/3*#ppt_w"/>
                                          </p:val>
                                        </p:tav>
                                        <p:tav tm="100000">
                                          <p:val>
                                            <p:strVal val="#ppt_w"/>
                                          </p:val>
                                        </p:tav>
                                      </p:tavLst>
                                    </p:anim>
                                    <p:anim calcmode="lin" valueType="num">
                                      <p:cBhvr>
                                        <p:cTn id="62" dur="500" fill="hold"/>
                                        <p:tgtEl>
                                          <p:spTgt spid="493598"/>
                                        </p:tgtEl>
                                        <p:attrNameLst>
                                          <p:attrName>ppt_h</p:attrName>
                                        </p:attrNameLst>
                                      </p:cBhvr>
                                      <p:tavLst>
                                        <p:tav tm="0">
                                          <p:val>
                                            <p:strVal val="2/3*#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272"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p:cTn id="67" dur="500" fill="hold"/>
                                        <p:tgtEl>
                                          <p:spTgt spid="6"/>
                                        </p:tgtEl>
                                        <p:attrNameLst>
                                          <p:attrName>ppt_w</p:attrName>
                                        </p:attrNameLst>
                                      </p:cBhvr>
                                      <p:tavLst>
                                        <p:tav tm="0">
                                          <p:val>
                                            <p:strVal val="2/3*#ppt_w"/>
                                          </p:val>
                                        </p:tav>
                                        <p:tav tm="100000">
                                          <p:val>
                                            <p:strVal val="#ppt_w"/>
                                          </p:val>
                                        </p:tav>
                                      </p:tavLst>
                                    </p:anim>
                                    <p:anim calcmode="lin" valueType="num">
                                      <p:cBhvr>
                                        <p:cTn id="68" dur="500" fill="hold"/>
                                        <p:tgtEl>
                                          <p:spTgt spid="6"/>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left)">
                                      <p:cBhvr>
                                        <p:cTn id="73" dur="500"/>
                                        <p:tgtEl>
                                          <p:spTgt spid="7"/>
                                        </p:tgtEl>
                                      </p:cBhvr>
                                    </p:animEffect>
                                  </p:childTnLst>
                                </p:cTn>
                              </p:par>
                            </p:childTnLst>
                          </p:cTn>
                        </p:par>
                        <p:par>
                          <p:cTn id="74" fill="hold" nodeType="afterGroup">
                            <p:stCondLst>
                              <p:cond delay="500"/>
                            </p:stCondLst>
                            <p:childTnLst>
                              <p:par>
                                <p:cTn id="75" presetID="22" presetClass="entr" presetSubtype="8" fill="hold" nodeType="after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wipe(left)">
                                      <p:cBhvr>
                                        <p:cTn id="77" dur="500"/>
                                        <p:tgtEl>
                                          <p:spTgt spid="71"/>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61"/>
                                        </p:tgtEl>
                                        <p:attrNameLst>
                                          <p:attrName>style.visibility</p:attrName>
                                        </p:attrNameLst>
                                      </p:cBhvr>
                                      <p:to>
                                        <p:strVal val="visible"/>
                                      </p:to>
                                    </p:set>
                                    <p:animEffect transition="in" filter="wipe(down)">
                                      <p:cBhvr>
                                        <p:cTn id="80" dur="500"/>
                                        <p:tgtEl>
                                          <p:spTgt spid="61"/>
                                        </p:tgtEl>
                                      </p:cBhvr>
                                    </p:animEffect>
                                  </p:childTnLst>
                                </p:cTn>
                              </p:par>
                            </p:childTnLst>
                          </p:cTn>
                        </p:par>
                      </p:childTnLst>
                    </p:cTn>
                  </p:par>
                  <p:par>
                    <p:cTn id="81" fill="hold">
                      <p:stCondLst>
                        <p:cond delay="indefinite"/>
                      </p:stCondLst>
                      <p:childTnLst>
                        <p:par>
                          <p:cTn id="82" fill="hold">
                            <p:stCondLst>
                              <p:cond delay="0"/>
                            </p:stCondLst>
                            <p:childTnLst>
                              <p:par>
                                <p:cTn id="83" presetID="23" presetClass="entr" presetSubtype="16" fill="hold" nodeType="click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p:cTn id="85" dur="500" fill="hold"/>
                                        <p:tgtEl>
                                          <p:spTgt spid="9"/>
                                        </p:tgtEl>
                                        <p:attrNameLst>
                                          <p:attrName>ppt_w</p:attrName>
                                        </p:attrNameLst>
                                      </p:cBhvr>
                                      <p:tavLst>
                                        <p:tav tm="0">
                                          <p:val>
                                            <p:fltVal val="0"/>
                                          </p:val>
                                        </p:tav>
                                        <p:tav tm="100000">
                                          <p:val>
                                            <p:strVal val="#ppt_w"/>
                                          </p:val>
                                        </p:tav>
                                      </p:tavLst>
                                    </p:anim>
                                    <p:anim calcmode="lin" valueType="num">
                                      <p:cBhvr>
                                        <p:cTn id="86"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wipe(right)">
                                      <p:cBhvr>
                                        <p:cTn id="91" dur="500"/>
                                        <p:tgtEl>
                                          <p:spTgt spid="11"/>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wipe(left)">
                                      <p:cBhvr>
                                        <p:cTn id="9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9" grpId="0" animBg="1"/>
      <p:bldP spid="493586" grpId="0"/>
      <p:bldP spid="493591" grpId="0" animBg="1"/>
      <p:bldP spid="69" grpId="0" animBg="1"/>
      <p:bldP spid="61" grpId="0"/>
      <p:bldP spid="44"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Hubble_web_pr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ext Box 4"/>
          <p:cNvSpPr txBox="1">
            <a:spLocks noChangeArrowheads="1"/>
          </p:cNvSpPr>
          <p:nvPr/>
        </p:nvSpPr>
        <p:spPr bwMode="auto">
          <a:xfrm>
            <a:off x="6473825" y="6578600"/>
            <a:ext cx="266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200">
                <a:solidFill>
                  <a:schemeClr val="bg1"/>
                </a:solidFill>
              </a:rPr>
              <a:t>Makeig (2006)</a:t>
            </a:r>
          </a:p>
        </p:txBody>
      </p:sp>
      <p:sp>
        <p:nvSpPr>
          <p:cNvPr id="118789" name="Text Box 5"/>
          <p:cNvSpPr txBox="1">
            <a:spLocks noChangeArrowheads="1"/>
          </p:cNvSpPr>
          <p:nvPr/>
        </p:nvSpPr>
        <p:spPr bwMode="auto">
          <a:xfrm>
            <a:off x="-338138" y="0"/>
            <a:ext cx="9829801" cy="7010400"/>
          </a:xfrm>
          <a:prstGeom prst="rect">
            <a:avLst/>
          </a:prstGeom>
          <a:gradFill rotWithShape="0">
            <a:gsLst>
              <a:gs pos="0">
                <a:schemeClr val="bg1">
                  <a:alpha val="36000"/>
                </a:schemeClr>
              </a:gs>
              <a:gs pos="100000">
                <a:schemeClr val="bg1">
                  <a:gamma/>
                  <a:tint val="9804"/>
                  <a:invGamma/>
                  <a:alpha val="30000"/>
                </a:schemeClr>
              </a:gs>
            </a:gsLst>
            <a:lin ang="5400000" scaled="1"/>
          </a:gradFill>
          <a:ln w="9525">
            <a:noFill/>
            <a:miter lim="800000"/>
            <a:headEnd/>
            <a:tailEnd/>
          </a:ln>
          <a:effec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n-US" sz="1800" smtClean="0"/>
          </a:p>
          <a:p>
            <a:pPr>
              <a:defRPr/>
            </a:pPr>
            <a:endParaRPr lang="en-US" sz="1800" smtClean="0"/>
          </a:p>
          <a:p>
            <a:pPr>
              <a:defRPr/>
            </a:pPr>
            <a:endParaRPr lang="en-US" sz="1800" smtClean="0"/>
          </a:p>
          <a:p>
            <a:pPr>
              <a:defRPr/>
            </a:pPr>
            <a:endParaRPr lang="en-US" sz="1800" smtClean="0"/>
          </a:p>
          <a:p>
            <a:pPr>
              <a:lnSpc>
                <a:spcPct val="120000"/>
              </a:lnSpc>
              <a:defRPr/>
            </a:pPr>
            <a:endParaRPr lang="en-US" sz="1800" smtClean="0"/>
          </a:p>
          <a:p>
            <a:pPr>
              <a:lnSpc>
                <a:spcPct val="120000"/>
              </a:lnSpc>
              <a:defRPr/>
            </a:pPr>
            <a:endParaRPr lang="en-US" sz="1800" smtClean="0"/>
          </a:p>
          <a:p>
            <a:pPr algn="ctr">
              <a:lnSpc>
                <a:spcPct val="120000"/>
              </a:lnSpc>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p:txBody>
      </p:sp>
      <p:sp>
        <p:nvSpPr>
          <p:cNvPr id="5" name="TextBox 4"/>
          <p:cNvSpPr txBox="1"/>
          <p:nvPr/>
        </p:nvSpPr>
        <p:spPr>
          <a:xfrm>
            <a:off x="-177284" y="-602916"/>
            <a:ext cx="9448800" cy="7696200"/>
          </a:xfrm>
          <a:prstGeom prst="rect">
            <a:avLst/>
          </a:prstGeom>
          <a:solidFill>
            <a:schemeClr val="tx2">
              <a:lumMod val="20000"/>
              <a:lumOff val="80000"/>
              <a:alpha val="72000"/>
            </a:schemeClr>
          </a:solidFill>
        </p:spPr>
        <p:txBody>
          <a:bodyPr/>
          <a:lstStyle/>
          <a:p>
            <a:pPr algn="ctr">
              <a:defRPr/>
            </a:pPr>
            <a:endParaRPr lang="en-US" sz="8800" b="1" dirty="0" smtClean="0">
              <a:solidFill>
                <a:srgbClr val="000090"/>
              </a:solidFill>
              <a:latin typeface="+mj-lt"/>
              <a:ea typeface="ＭＳ Ｐゴシック" charset="-128"/>
              <a:cs typeface="Chalkboard"/>
            </a:endParaRPr>
          </a:p>
          <a:p>
            <a:pPr algn="ctr">
              <a:defRPr/>
            </a:pPr>
            <a:r>
              <a:rPr lang="en-US" sz="8800" b="1" dirty="0" smtClean="0">
                <a:solidFill>
                  <a:srgbClr val="000090"/>
                </a:solidFill>
                <a:latin typeface="+mj-lt"/>
                <a:ea typeface="ＭＳ Ｐゴシック" charset="-128"/>
                <a:cs typeface="Chalkboard"/>
              </a:rPr>
              <a:t>What are the effective sources</a:t>
            </a:r>
          </a:p>
          <a:p>
            <a:pPr algn="ctr">
              <a:defRPr/>
            </a:pPr>
            <a:r>
              <a:rPr lang="en-US" sz="8800" b="1" dirty="0">
                <a:solidFill>
                  <a:srgbClr val="000090"/>
                </a:solidFill>
                <a:latin typeface="+mj-lt"/>
                <a:ea typeface="ＭＳ Ｐゴシック" charset="-128"/>
                <a:cs typeface="Chalkboard"/>
              </a:rPr>
              <a:t>o</a:t>
            </a:r>
            <a:r>
              <a:rPr lang="en-US" sz="8800" b="1" dirty="0" smtClean="0">
                <a:solidFill>
                  <a:srgbClr val="000090"/>
                </a:solidFill>
                <a:latin typeface="+mj-lt"/>
                <a:ea typeface="ＭＳ Ｐゴシック" charset="-128"/>
                <a:cs typeface="Chalkboard"/>
              </a:rPr>
              <a:t>f EEG signals?</a:t>
            </a:r>
          </a:p>
          <a:p>
            <a:pPr algn="ctr">
              <a:defRPr/>
            </a:pPr>
            <a:endParaRPr lang="en-US" sz="8800" b="1" dirty="0" smtClean="0">
              <a:solidFill>
                <a:srgbClr val="000090"/>
              </a:solidFill>
              <a:latin typeface="+mj-lt"/>
              <a:ea typeface="ＭＳ Ｐゴシック" charset="-128"/>
              <a:cs typeface="Chalkboard"/>
            </a:endParaRPr>
          </a:p>
        </p:txBody>
      </p:sp>
    </p:spTree>
    <p:extLst>
      <p:ext uri="{BB962C8B-B14F-4D97-AF65-F5344CB8AC3E}">
        <p14:creationId xmlns:p14="http://schemas.microsoft.com/office/powerpoint/2010/main" val="10449046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ripples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freemanw"/>
          <p:cNvPicPr>
            <a:picLocks noChangeAspect="1" noChangeArrowheads="1"/>
          </p:cNvPicPr>
          <p:nvPr/>
        </p:nvPicPr>
        <p:blipFill>
          <a:blip r:embed="rId4">
            <a:duotone>
              <a:prstClr val="black"/>
              <a:srgbClr val="D9C3A5">
                <a:tint val="50000"/>
                <a:satMod val="180000"/>
              </a:srgbClr>
            </a:duotone>
            <a:lum bright="20000" contrast="9000"/>
            <a:alphaModFix amt="57000"/>
          </a:blip>
          <a:srcRect/>
          <a:stretch>
            <a:fillRect/>
          </a:stretch>
        </p:blipFill>
        <p:spPr bwMode="auto">
          <a:xfrm>
            <a:off x="6324600" y="304800"/>
            <a:ext cx="2438400" cy="2438400"/>
          </a:xfrm>
          <a:prstGeom prst="rect">
            <a:avLst/>
          </a:prstGeom>
          <a:noFill/>
          <a:ln w="9525">
            <a:noFill/>
            <a:miter lim="800000"/>
            <a:headEnd/>
            <a:tailEnd/>
          </a:ln>
        </p:spPr>
      </p:pic>
      <p:sp>
        <p:nvSpPr>
          <p:cNvPr id="51203" name="Text Box 5"/>
          <p:cNvSpPr txBox="1">
            <a:spLocks noChangeArrowheads="1"/>
          </p:cNvSpPr>
          <p:nvPr/>
        </p:nvSpPr>
        <p:spPr bwMode="auto">
          <a:xfrm>
            <a:off x="457200" y="838200"/>
            <a:ext cx="3657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dirty="0">
                <a:solidFill>
                  <a:srgbClr val="FFFFFF"/>
                </a:solidFill>
                <a:latin typeface="Calibri" charset="0"/>
              </a:rPr>
              <a:t> Phase cones (Freeman)</a:t>
            </a:r>
          </a:p>
          <a:p>
            <a:pPr eaLnBrk="1" hangingPunct="1">
              <a:spcBef>
                <a:spcPct val="50000"/>
              </a:spcBef>
            </a:pPr>
            <a:r>
              <a:rPr lang="en-US" sz="1800" dirty="0">
                <a:solidFill>
                  <a:srgbClr val="FFFFFF"/>
                </a:solidFill>
                <a:latin typeface="Calibri" charset="0"/>
              </a:rPr>
              <a:t> Avalanches (</a:t>
            </a:r>
            <a:r>
              <a:rPr lang="en-US" sz="1800" dirty="0" err="1">
                <a:solidFill>
                  <a:srgbClr val="FFFFFF"/>
                </a:solidFill>
                <a:latin typeface="Calibri" charset="0"/>
              </a:rPr>
              <a:t>Plenz</a:t>
            </a:r>
            <a:r>
              <a:rPr lang="en-US" sz="1800" dirty="0">
                <a:solidFill>
                  <a:srgbClr val="FFFFFF"/>
                </a:solidFill>
                <a:latin typeface="Calibri" charset="0"/>
              </a:rPr>
              <a:t>)</a:t>
            </a:r>
            <a:endParaRPr lang="en-US" sz="1800" dirty="0">
              <a:latin typeface="Calibri" charset="0"/>
            </a:endParaRPr>
          </a:p>
        </p:txBody>
      </p:sp>
      <p:sp>
        <p:nvSpPr>
          <p:cNvPr id="51204" name="Text Box 25"/>
          <p:cNvSpPr txBox="1">
            <a:spLocks noChangeArrowheads="1"/>
          </p:cNvSpPr>
          <p:nvPr/>
        </p:nvSpPr>
        <p:spPr bwMode="auto">
          <a:xfrm>
            <a:off x="7467600" y="6537325"/>
            <a:ext cx="1676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125000"/>
              </a:lnSpc>
              <a:spcBef>
                <a:spcPct val="25000"/>
              </a:spcBef>
            </a:pPr>
            <a:r>
              <a:rPr lang="en-US" sz="1200" b="1" dirty="0">
                <a:solidFill>
                  <a:schemeClr val="accent2"/>
                </a:solidFill>
                <a:latin typeface="Calibri" charset="0"/>
              </a:rPr>
              <a:t>S. Makeig 2010</a:t>
            </a:r>
            <a:endParaRPr lang="en-US" sz="1200" dirty="0">
              <a:latin typeface="Calibri" charset="0"/>
            </a:endParaRPr>
          </a:p>
        </p:txBody>
      </p:sp>
      <p:sp>
        <p:nvSpPr>
          <p:cNvPr id="2" name="TextBox 1"/>
          <p:cNvSpPr txBox="1"/>
          <p:nvPr/>
        </p:nvSpPr>
        <p:spPr>
          <a:xfrm>
            <a:off x="1889050" y="4679389"/>
            <a:ext cx="5385096" cy="1384995"/>
          </a:xfrm>
          <a:prstGeom prst="rect">
            <a:avLst/>
          </a:prstGeom>
          <a:noFill/>
        </p:spPr>
        <p:txBody>
          <a:bodyPr wrap="square" rtlCol="0">
            <a:spAutoFit/>
          </a:bodyPr>
          <a:lstStyle/>
          <a:p>
            <a:pPr algn="ctr"/>
            <a:r>
              <a:rPr lang="en-US" sz="2800" b="1" dirty="0" smtClean="0">
                <a:solidFill>
                  <a:schemeClr val="bg1"/>
                </a:solidFill>
              </a:rPr>
              <a:t>Local Cortical Synchronies</a:t>
            </a:r>
          </a:p>
          <a:p>
            <a:pPr algn="ctr"/>
            <a:r>
              <a:rPr lang="en-US" sz="2800" b="1" dirty="0" smtClean="0">
                <a:solidFill>
                  <a:schemeClr val="bg1"/>
                </a:solidFill>
              </a:rPr>
              <a:t>=</a:t>
            </a:r>
          </a:p>
          <a:p>
            <a:pPr algn="ctr"/>
            <a:r>
              <a:rPr lang="en-US" sz="2800" b="1" dirty="0" smtClean="0">
                <a:solidFill>
                  <a:srgbClr val="FFFF00"/>
                </a:solidFill>
              </a:rPr>
              <a:t>Effective EEG Sources</a:t>
            </a:r>
            <a:endParaRPr lang="en-US" sz="2800" b="1"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274434"/>
                                        </p:tgtEl>
                                        <p:attrNameLst>
                                          <p:attrName>style.visibility</p:attrName>
                                        </p:attrNameLst>
                                      </p:cBhvr>
                                      <p:to>
                                        <p:strVal val="visible"/>
                                      </p:to>
                                    </p:set>
                                    <p:anim calcmode="lin" valueType="num">
                                      <p:cBhvr>
                                        <p:cTn id="7" dur="500" fill="hold"/>
                                        <p:tgtEl>
                                          <p:spTgt spid="274434"/>
                                        </p:tgtEl>
                                        <p:attrNameLst>
                                          <p:attrName>ppt_w</p:attrName>
                                        </p:attrNameLst>
                                      </p:cBhvr>
                                      <p:tavLst>
                                        <p:tav tm="0">
                                          <p:val>
                                            <p:strVal val="2/3*#ppt_w"/>
                                          </p:val>
                                        </p:tav>
                                        <p:tav tm="100000">
                                          <p:val>
                                            <p:strVal val="#ppt_w"/>
                                          </p:val>
                                        </p:tav>
                                      </p:tavLst>
                                    </p:anim>
                                    <p:anim calcmode="lin" valueType="num">
                                      <p:cBhvr>
                                        <p:cTn id="8" dur="500" fill="hold"/>
                                        <p:tgtEl>
                                          <p:spTgt spid="274434"/>
                                        </p:tgtEl>
                                        <p:attrNameLst>
                                          <p:attrName>ppt_h</p:attrName>
                                        </p:attrNameLst>
                                      </p:cBhvr>
                                      <p:tavLst>
                                        <p:tav tm="0">
                                          <p:val>
                                            <p:strVal val="2/3*#ppt_h"/>
                                          </p:val>
                                        </p:tav>
                                        <p:tav tm="100000">
                                          <p:val>
                                            <p:strVal val="#ppt_h"/>
                                          </p:val>
                                        </p:tav>
                                      </p:tavLst>
                                    </p:anim>
                                  </p:childTnLst>
                                </p:cTn>
                              </p:par>
                              <p:par>
                                <p:cTn id="9" presetID="23" presetClass="entr" presetSubtype="27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strVal val="2/3*#ppt_w"/>
                                          </p:val>
                                        </p:tav>
                                        <p:tav tm="100000">
                                          <p:val>
                                            <p:strVal val="#ppt_w"/>
                                          </p:val>
                                        </p:tav>
                                      </p:tavLst>
                                    </p:anim>
                                    <p:anim calcmode="lin" valueType="num">
                                      <p:cBhvr>
                                        <p:cTn id="12" dur="500" fill="hold"/>
                                        <p:tgtEl>
                                          <p:spTgt spid="3"/>
                                        </p:tgtEl>
                                        <p:attrNameLst>
                                          <p:attrName>ppt_h</p:attrName>
                                        </p:attrNameLst>
                                      </p:cBhvr>
                                      <p:tavLst>
                                        <p:tav tm="0">
                                          <p:val>
                                            <p:strVal val="2/3*#ppt_h"/>
                                          </p:val>
                                        </p:tav>
                                        <p:tav tm="100000">
                                          <p:val>
                                            <p:strVal val="#ppt_h"/>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51203">
                                            <p:txEl>
                                              <p:pRg st="0" end="0"/>
                                            </p:txEl>
                                          </p:spTgt>
                                        </p:tgtEl>
                                        <p:attrNameLst>
                                          <p:attrName>style.visibility</p:attrName>
                                        </p:attrNameLst>
                                      </p:cBhvr>
                                      <p:to>
                                        <p:strVal val="visible"/>
                                      </p:to>
                                    </p:set>
                                    <p:animEffect transition="in" filter="wipe(down)">
                                      <p:cBhvr>
                                        <p:cTn id="16" dur="500"/>
                                        <p:tgtEl>
                                          <p:spTgt spid="5120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1203">
                                            <p:txEl>
                                              <p:pRg st="1" end="1"/>
                                            </p:txEl>
                                          </p:spTgt>
                                        </p:tgtEl>
                                        <p:attrNameLst>
                                          <p:attrName>style.visibility</p:attrName>
                                        </p:attrNameLst>
                                      </p:cBhvr>
                                      <p:to>
                                        <p:strVal val="visible"/>
                                      </p:to>
                                    </p:set>
                                    <p:animEffect transition="in" filter="wipe(down)">
                                      <p:cBhvr>
                                        <p:cTn id="21" dur="500"/>
                                        <p:tgtEl>
                                          <p:spTgt spid="5120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272"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strVal val="2/3*#ppt_w"/>
                                          </p:val>
                                        </p:tav>
                                        <p:tav tm="100000">
                                          <p:val>
                                            <p:strVal val="#ppt_w"/>
                                          </p:val>
                                        </p:tav>
                                      </p:tavLst>
                                    </p:anim>
                                    <p:anim calcmode="lin" valueType="num">
                                      <p:cBhvr>
                                        <p:cTn id="27" dur="500" fill="hold"/>
                                        <p:tgtEl>
                                          <p:spTgt spid="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bldLvl="5"/>
      <p:bldP spid="2" grpId="0" uiExpan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rot="5400000">
            <a:off x="7269767" y="1555673"/>
            <a:ext cx="2896735" cy="461665"/>
          </a:xfrm>
          <a:prstGeom prst="rect">
            <a:avLst/>
          </a:prstGeom>
          <a:noFill/>
        </p:spPr>
        <p:txBody>
          <a:bodyPr wrap="square" rtlCol="0">
            <a:spAutoFit/>
          </a:bodyPr>
          <a:lstStyle/>
          <a:p>
            <a:pPr algn="ctr"/>
            <a:r>
              <a:rPr lang="en-US" sz="2400" b="1" dirty="0">
                <a:solidFill>
                  <a:srgbClr val="000090"/>
                </a:solidFill>
              </a:rPr>
              <a:t>Simple patterns</a:t>
            </a:r>
          </a:p>
        </p:txBody>
      </p:sp>
      <p:sp>
        <p:nvSpPr>
          <p:cNvPr id="16" name="TextBox 15"/>
          <p:cNvSpPr txBox="1"/>
          <p:nvPr/>
        </p:nvSpPr>
        <p:spPr>
          <a:xfrm rot="5400000">
            <a:off x="7269767" y="4640185"/>
            <a:ext cx="2896735" cy="461665"/>
          </a:xfrm>
          <a:prstGeom prst="rect">
            <a:avLst/>
          </a:prstGeom>
          <a:noFill/>
        </p:spPr>
        <p:txBody>
          <a:bodyPr wrap="square" rtlCol="0">
            <a:spAutoFit/>
          </a:bodyPr>
          <a:lstStyle/>
          <a:p>
            <a:pPr algn="ctr"/>
            <a:r>
              <a:rPr lang="en-US" sz="2400" b="1" dirty="0" smtClean="0">
                <a:solidFill>
                  <a:srgbClr val="000090"/>
                </a:solidFill>
              </a:rPr>
              <a:t>Complex patterns</a:t>
            </a:r>
            <a:endParaRPr lang="en-US" sz="2400" b="1" dirty="0">
              <a:solidFill>
                <a:srgbClr val="000090"/>
              </a:solidFill>
            </a:endParaRPr>
          </a:p>
        </p:txBody>
      </p:sp>
      <p:pic>
        <p:nvPicPr>
          <p:cNvPr id="53249" name="Picture 1" descr="Screen Shot 2015-05-24 at 4.34.4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5825" y="0"/>
            <a:ext cx="736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3"/>
          <p:cNvSpPr>
            <a:spLocks noChangeArrowheads="1"/>
          </p:cNvSpPr>
          <p:nvPr/>
        </p:nvSpPr>
        <p:spPr bwMode="auto">
          <a:xfrm>
            <a:off x="3886200" y="228600"/>
            <a:ext cx="1828800" cy="16002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4" name="Oval 23"/>
          <p:cNvSpPr>
            <a:spLocks noChangeArrowheads="1"/>
          </p:cNvSpPr>
          <p:nvPr/>
        </p:nvSpPr>
        <p:spPr bwMode="auto">
          <a:xfrm>
            <a:off x="3886200" y="1600200"/>
            <a:ext cx="1828800" cy="16002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5" name="Oval 23"/>
          <p:cNvSpPr>
            <a:spLocks noChangeArrowheads="1"/>
          </p:cNvSpPr>
          <p:nvPr/>
        </p:nvSpPr>
        <p:spPr bwMode="auto">
          <a:xfrm>
            <a:off x="3810000" y="3200400"/>
            <a:ext cx="1828800" cy="15240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6" name="Oval 23"/>
          <p:cNvSpPr>
            <a:spLocks noChangeArrowheads="1"/>
          </p:cNvSpPr>
          <p:nvPr/>
        </p:nvSpPr>
        <p:spPr bwMode="auto">
          <a:xfrm>
            <a:off x="6477000" y="4876800"/>
            <a:ext cx="1828800" cy="15240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7" name="Oval 23"/>
          <p:cNvSpPr>
            <a:spLocks noChangeArrowheads="1"/>
          </p:cNvSpPr>
          <p:nvPr/>
        </p:nvSpPr>
        <p:spPr bwMode="auto">
          <a:xfrm>
            <a:off x="6464300" y="338138"/>
            <a:ext cx="1828800" cy="16002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8" name="Oval 23"/>
          <p:cNvSpPr>
            <a:spLocks noChangeArrowheads="1"/>
          </p:cNvSpPr>
          <p:nvPr/>
        </p:nvSpPr>
        <p:spPr bwMode="auto">
          <a:xfrm>
            <a:off x="6477000" y="1822450"/>
            <a:ext cx="1828800" cy="16002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9" name="Oval 23"/>
          <p:cNvSpPr>
            <a:spLocks noChangeArrowheads="1"/>
          </p:cNvSpPr>
          <p:nvPr/>
        </p:nvSpPr>
        <p:spPr bwMode="auto">
          <a:xfrm>
            <a:off x="6499225" y="3429000"/>
            <a:ext cx="1828800" cy="15240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0" name="TextBox 9"/>
          <p:cNvSpPr txBox="1">
            <a:spLocks noChangeArrowheads="1"/>
          </p:cNvSpPr>
          <p:nvPr/>
        </p:nvSpPr>
        <p:spPr bwMode="auto">
          <a:xfrm>
            <a:off x="-163828" y="338138"/>
            <a:ext cx="183977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solidFill>
                  <a:srgbClr val="000090"/>
                </a:solidFill>
              </a:rPr>
              <a:t>Delta band (1-4 Hz)</a:t>
            </a:r>
          </a:p>
          <a:p>
            <a:pPr algn="ctr" eaLnBrk="1" hangingPunct="1"/>
            <a:r>
              <a:rPr lang="en-US" sz="2000" dirty="0">
                <a:solidFill>
                  <a:srgbClr val="000090"/>
                </a:solidFill>
              </a:rPr>
              <a:t>in </a:t>
            </a:r>
          </a:p>
          <a:p>
            <a:pPr algn="ctr" eaLnBrk="1" hangingPunct="1"/>
            <a:r>
              <a:rPr lang="en-US" sz="2000" dirty="0" err="1">
                <a:solidFill>
                  <a:srgbClr val="000090"/>
                </a:solidFill>
              </a:rPr>
              <a:t>anesth</a:t>
            </a:r>
            <a:r>
              <a:rPr lang="en-US" sz="2000" dirty="0">
                <a:solidFill>
                  <a:srgbClr val="000090"/>
                </a:solidFill>
              </a:rPr>
              <a:t>.</a:t>
            </a:r>
          </a:p>
          <a:p>
            <a:pPr algn="ctr" eaLnBrk="1" hangingPunct="1"/>
            <a:r>
              <a:rPr lang="en-US" sz="2000" dirty="0">
                <a:solidFill>
                  <a:srgbClr val="000090"/>
                </a:solidFill>
              </a:rPr>
              <a:t>animals</a:t>
            </a:r>
          </a:p>
        </p:txBody>
      </p:sp>
      <p:sp>
        <p:nvSpPr>
          <p:cNvPr id="11" name="TextBox 10"/>
          <p:cNvSpPr txBox="1">
            <a:spLocks noChangeArrowheads="1"/>
          </p:cNvSpPr>
          <p:nvPr/>
        </p:nvSpPr>
        <p:spPr bwMode="auto">
          <a:xfrm>
            <a:off x="1457067" y="6319838"/>
            <a:ext cx="2022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solidFill>
                  <a:srgbClr val="000090"/>
                </a:solidFill>
                <a:sym typeface="Wingdings" charset="0"/>
              </a:rPr>
              <a:t> </a:t>
            </a:r>
            <a:r>
              <a:rPr lang="en-US" sz="1800" dirty="0">
                <a:solidFill>
                  <a:srgbClr val="000090"/>
                </a:solidFill>
              </a:rPr>
              <a:t>4 mm </a:t>
            </a:r>
            <a:r>
              <a:rPr lang="en-US" sz="1800" dirty="0">
                <a:solidFill>
                  <a:srgbClr val="000090"/>
                </a:solidFill>
                <a:sym typeface="Wingdings" charset="0"/>
              </a:rPr>
              <a:t></a:t>
            </a:r>
            <a:endParaRPr lang="en-US" sz="1800" dirty="0">
              <a:solidFill>
                <a:srgbClr val="000090"/>
              </a:solidFill>
            </a:endParaRPr>
          </a:p>
        </p:txBody>
      </p:sp>
      <p:sp>
        <p:nvSpPr>
          <p:cNvPr id="12" name="TextBox 11"/>
          <p:cNvSpPr txBox="1"/>
          <p:nvPr/>
        </p:nvSpPr>
        <p:spPr>
          <a:xfrm>
            <a:off x="1595484" y="4057650"/>
            <a:ext cx="6858000" cy="1200329"/>
          </a:xfrm>
          <a:prstGeom prst="rect">
            <a:avLst/>
          </a:prstGeom>
          <a:solidFill>
            <a:srgbClr val="F7FFFF"/>
          </a:solidFill>
          <a:ln w="28575" cmpd="sng">
            <a:solidFill>
              <a:schemeClr val="tx1"/>
            </a:solidFill>
          </a:ln>
          <a:effectLst>
            <a:outerShdw blurRad="50800" dist="38100" dir="2700000" algn="tl" rotWithShape="0">
              <a:prstClr val="black">
                <a:alpha val="40000"/>
              </a:prstClr>
            </a:outerShdw>
          </a:effectLst>
        </p:spPr>
        <p:txBody>
          <a:bodyPr>
            <a:spAutoFit/>
          </a:bodyPr>
          <a:lstStyle/>
          <a:p>
            <a:pPr algn="just">
              <a:defRPr/>
            </a:pPr>
            <a:endParaRPr lang="en-US" dirty="0" smtClean="0">
              <a:solidFill>
                <a:srgbClr val="000090"/>
              </a:solidFill>
            </a:endParaRPr>
          </a:p>
          <a:p>
            <a:pPr algn="just">
              <a:defRPr/>
            </a:pPr>
            <a:r>
              <a:rPr lang="en-US" dirty="0">
                <a:solidFill>
                  <a:srgbClr val="000090"/>
                </a:solidFill>
              </a:rPr>
              <a:t>S</a:t>
            </a:r>
            <a:r>
              <a:rPr lang="en-US" dirty="0" smtClean="0">
                <a:solidFill>
                  <a:srgbClr val="000090"/>
                </a:solidFill>
              </a:rPr>
              <a:t>pike </a:t>
            </a:r>
            <a:r>
              <a:rPr lang="en-US" dirty="0">
                <a:solidFill>
                  <a:srgbClr val="000090"/>
                </a:solidFill>
              </a:rPr>
              <a:t>rates were highest near the position and time of spirals and saddles and lowest in the presence of synchrony.</a:t>
            </a:r>
            <a:r>
              <a:rPr lang="en-US" dirty="0" smtClean="0">
                <a:solidFill>
                  <a:srgbClr val="000090"/>
                </a:solidFill>
              </a:rPr>
              <a:t>”</a:t>
            </a:r>
          </a:p>
          <a:p>
            <a:pPr algn="just">
              <a:defRPr/>
            </a:pPr>
            <a:endParaRPr lang="en-US" dirty="0">
              <a:solidFill>
                <a:srgbClr val="000090"/>
              </a:solidFill>
            </a:endParaRPr>
          </a:p>
        </p:txBody>
      </p:sp>
      <p:sp>
        <p:nvSpPr>
          <p:cNvPr id="13" name="TextBox 12"/>
          <p:cNvSpPr txBox="1"/>
          <p:nvPr/>
        </p:nvSpPr>
        <p:spPr>
          <a:xfrm>
            <a:off x="1614534" y="1747838"/>
            <a:ext cx="6858000" cy="1477328"/>
          </a:xfrm>
          <a:prstGeom prst="rect">
            <a:avLst/>
          </a:prstGeom>
          <a:solidFill>
            <a:srgbClr val="F7FFFF"/>
          </a:solidFill>
          <a:ln w="28575" cmpd="sng">
            <a:solidFill>
              <a:schemeClr val="tx1"/>
            </a:solidFill>
          </a:ln>
          <a:effectLst>
            <a:outerShdw blurRad="50800" dist="38100" dir="2700000" algn="tl" rotWithShape="0">
              <a:prstClr val="black">
                <a:alpha val="40000"/>
              </a:prstClr>
            </a:outerShdw>
          </a:effectLst>
        </p:spPr>
        <p:txBody>
          <a:bodyPr>
            <a:spAutoFit/>
          </a:bodyPr>
          <a:lstStyle/>
          <a:p>
            <a:pPr algn="just">
              <a:defRPr/>
            </a:pPr>
            <a:endParaRPr lang="en-US" dirty="0" smtClean="0">
              <a:solidFill>
                <a:srgbClr val="000090"/>
              </a:solidFill>
            </a:endParaRPr>
          </a:p>
          <a:p>
            <a:pPr algn="just">
              <a:defRPr/>
            </a:pPr>
            <a:r>
              <a:rPr lang="en-US" dirty="0" smtClean="0">
                <a:solidFill>
                  <a:srgbClr val="000090"/>
                </a:solidFill>
              </a:rPr>
              <a:t>“</a:t>
            </a:r>
            <a:r>
              <a:rPr lang="en-US" dirty="0">
                <a:solidFill>
                  <a:srgbClr val="000090"/>
                </a:solidFill>
              </a:rPr>
              <a:t>Synchrony was associated with high delta-band amplitude (averaged across the recording array), whereas complex waves were associated with low average delta-band </a:t>
            </a:r>
            <a:r>
              <a:rPr lang="en-US" dirty="0" smtClean="0">
                <a:solidFill>
                  <a:srgbClr val="000090"/>
                </a:solidFill>
              </a:rPr>
              <a:t>amplitude. …</a:t>
            </a:r>
          </a:p>
          <a:p>
            <a:pPr algn="just">
              <a:defRPr/>
            </a:pPr>
            <a:endParaRPr lang="en-US" dirty="0">
              <a:solidFill>
                <a:srgbClr val="000090"/>
              </a:solidFill>
            </a:endParaRPr>
          </a:p>
        </p:txBody>
      </p:sp>
      <p:sp>
        <p:nvSpPr>
          <p:cNvPr id="14" name="Text Box 25"/>
          <p:cNvSpPr txBox="1">
            <a:spLocks noChangeArrowheads="1"/>
          </p:cNvSpPr>
          <p:nvPr/>
        </p:nvSpPr>
        <p:spPr bwMode="auto">
          <a:xfrm>
            <a:off x="0" y="6531434"/>
            <a:ext cx="2331297" cy="3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5000"/>
              </a:lnSpc>
              <a:spcBef>
                <a:spcPct val="25000"/>
              </a:spcBef>
            </a:pPr>
            <a:r>
              <a:rPr lang="en-US" sz="1200" b="1" dirty="0" smtClean="0">
                <a:solidFill>
                  <a:schemeClr val="accent2"/>
                </a:solidFill>
                <a:latin typeface="Calibri" charset="0"/>
              </a:rPr>
              <a:t>From Townsend </a:t>
            </a:r>
            <a:r>
              <a:rPr lang="en-US" sz="1200" b="1" dirty="0" smtClean="0">
                <a:solidFill>
                  <a:schemeClr val="accent2"/>
                </a:solidFill>
                <a:latin typeface="Calibri" charset="0"/>
              </a:rPr>
              <a:t>et al., 2015</a:t>
            </a:r>
            <a:endParaRPr lang="en-US" sz="1200" dirty="0">
              <a:latin typeface="Calibri" charset="0"/>
            </a:endParaRPr>
          </a:p>
        </p:txBody>
      </p:sp>
      <p:sp>
        <p:nvSpPr>
          <p:cNvPr id="17" name="Text Box 25"/>
          <p:cNvSpPr txBox="1">
            <a:spLocks noChangeArrowheads="1"/>
          </p:cNvSpPr>
          <p:nvPr/>
        </p:nvSpPr>
        <p:spPr bwMode="auto">
          <a:xfrm>
            <a:off x="7433931" y="6539277"/>
            <a:ext cx="1676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125000"/>
              </a:lnSpc>
              <a:spcBef>
                <a:spcPct val="25000"/>
              </a:spcBef>
            </a:pPr>
            <a:r>
              <a:rPr lang="en-US" sz="1200" dirty="0" smtClean="0">
                <a:solidFill>
                  <a:srgbClr val="000090"/>
                </a:solidFill>
                <a:latin typeface="Calibri" charset="0"/>
              </a:rPr>
              <a:t>S. Makeig, 2015</a:t>
            </a:r>
            <a:endParaRPr lang="en-US" sz="1200" dirty="0">
              <a:solidFill>
                <a:srgbClr val="000090"/>
              </a:solidFill>
              <a:latin typeface="Calibri"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ppt_w*0.7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animEffect transition="in" filter="fade">
                                      <p:cBhvr>
                                        <p:cTn id="9" dur="500"/>
                                        <p:tgtEl>
                                          <p:spTgt spid="1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par>
                          <p:cTn id="15" fill="hold" nodeType="afterGroup">
                            <p:stCondLst>
                              <p:cond delay="500"/>
                            </p:stCondLst>
                            <p:childTnLst>
                              <p:par>
                                <p:cTn id="16" presetID="23" presetClass="entr" presetSubtype="272"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strVal val="2/3*#ppt_w"/>
                                          </p:val>
                                        </p:tav>
                                        <p:tav tm="100000">
                                          <p:val>
                                            <p:strVal val="#ppt_w"/>
                                          </p:val>
                                        </p:tav>
                                      </p:tavLst>
                                    </p:anim>
                                    <p:anim calcmode="lin" valueType="num">
                                      <p:cBhvr>
                                        <p:cTn id="19" dur="500" fill="hold"/>
                                        <p:tgtEl>
                                          <p:spTgt spid="3"/>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27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strVal val="2/3*#ppt_w"/>
                                          </p:val>
                                        </p:tav>
                                        <p:tav tm="100000">
                                          <p:val>
                                            <p:strVal val="#ppt_w"/>
                                          </p:val>
                                        </p:tav>
                                      </p:tavLst>
                                    </p:anim>
                                    <p:anim calcmode="lin" valueType="num">
                                      <p:cBhvr>
                                        <p:cTn id="25" dur="500" fill="hold"/>
                                        <p:tgtEl>
                                          <p:spTgt spid="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28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strVal val="4/3*#ppt_w"/>
                                          </p:val>
                                        </p:tav>
                                        <p:tav tm="100000">
                                          <p:val>
                                            <p:strVal val="#ppt_w"/>
                                          </p:val>
                                        </p:tav>
                                      </p:tavLst>
                                    </p:anim>
                                    <p:anim calcmode="lin" valueType="num">
                                      <p:cBhvr>
                                        <p:cTn id="31" dur="500" fill="hold"/>
                                        <p:tgtEl>
                                          <p:spTgt spid="4"/>
                                        </p:tgtEl>
                                        <p:attrNameLst>
                                          <p:attrName>ppt_h</p:attrName>
                                        </p:attrNameLst>
                                      </p:cBhvr>
                                      <p:tavLst>
                                        <p:tav tm="0">
                                          <p:val>
                                            <p:strVal val="4/3*#ppt_h"/>
                                          </p:val>
                                        </p:tav>
                                        <p:tav tm="100000">
                                          <p:val>
                                            <p:strVal val="#ppt_h"/>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28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strVal val="4/3*#ppt_w"/>
                                          </p:val>
                                        </p:tav>
                                        <p:tav tm="100000">
                                          <p:val>
                                            <p:strVal val="#ppt_w"/>
                                          </p:val>
                                        </p:tav>
                                      </p:tavLst>
                                    </p:anim>
                                    <p:anim calcmode="lin" valueType="num">
                                      <p:cBhvr>
                                        <p:cTn id="37" dur="500" fill="hold"/>
                                        <p:tgtEl>
                                          <p:spTgt spid="8"/>
                                        </p:tgtEl>
                                        <p:attrNameLst>
                                          <p:attrName>ppt_h</p:attrName>
                                        </p:attrNameLst>
                                      </p:cBhvr>
                                      <p:tavLst>
                                        <p:tav tm="0">
                                          <p:val>
                                            <p:strVal val="4/3*#ppt_h"/>
                                          </p:val>
                                        </p:tav>
                                        <p:tav tm="100000">
                                          <p:val>
                                            <p:strVal val="#ppt_h"/>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16" fill="hold" grpId="1"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childTnLst>
                                </p:cTn>
                              </p:par>
                              <p:par>
                                <p:cTn id="44" presetID="8" presetClass="emph" presetSubtype="0" fill="hold" grpId="0" nodeType="withEffect">
                                  <p:stCondLst>
                                    <p:cond delay="0"/>
                                  </p:stCondLst>
                                  <p:childTnLst>
                                    <p:animRot by="21600000">
                                      <p:cBhvr>
                                        <p:cTn id="45" dur="1000" fill="hold"/>
                                        <p:tgtEl>
                                          <p:spTgt spid="5"/>
                                        </p:tgtEl>
                                        <p:attrNameLst>
                                          <p:attrName>r</p:attrName>
                                        </p:attrNameLst>
                                      </p:cBhvr>
                                    </p:animRo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16" fill="hold" grpId="1"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childTnLst>
                                </p:cTn>
                              </p:par>
                              <p:par>
                                <p:cTn id="52" presetID="8" presetClass="emph" presetSubtype="0" fill="hold" grpId="0" nodeType="withEffect">
                                  <p:stCondLst>
                                    <p:cond delay="0"/>
                                  </p:stCondLst>
                                  <p:childTnLst>
                                    <p:animRot by="21600000">
                                      <p:cBhvr>
                                        <p:cTn id="53" dur="1000" fill="hold"/>
                                        <p:tgtEl>
                                          <p:spTgt spid="9"/>
                                        </p:tgtEl>
                                        <p:attrNameLst>
                                          <p:attrName>r</p:attrName>
                                        </p:attrNameLst>
                                      </p:cBhvr>
                                    </p:animRo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54" fill="hold" nodeType="clickPar">
                      <p:stCondLst>
                        <p:cond delay="indefinite"/>
                      </p:stCondLst>
                      <p:childTnLst>
                        <p:par>
                          <p:cTn id="55" fill="hold" nodeType="withGroup">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500" fill="hold"/>
                                        <p:tgtEl>
                                          <p:spTgt spid="6"/>
                                        </p:tgtEl>
                                        <p:attrNameLst>
                                          <p:attrName>ppt_w</p:attrName>
                                        </p:attrNameLst>
                                      </p:cBhvr>
                                      <p:tavLst>
                                        <p:tav tm="0">
                                          <p:val>
                                            <p:strVal val="#ppt_w*0.70"/>
                                          </p:val>
                                        </p:tav>
                                        <p:tav tm="100000">
                                          <p:val>
                                            <p:strVal val="#ppt_w"/>
                                          </p:val>
                                        </p:tav>
                                      </p:tavLst>
                                    </p:anim>
                                    <p:anim calcmode="lin" valueType="num">
                                      <p:cBhvr>
                                        <p:cTn id="59" dur="500" fill="hold"/>
                                        <p:tgtEl>
                                          <p:spTgt spid="6"/>
                                        </p:tgtEl>
                                        <p:attrNameLst>
                                          <p:attrName>ppt_h</p:attrName>
                                        </p:attrNameLst>
                                      </p:cBhvr>
                                      <p:tavLst>
                                        <p:tav tm="0">
                                          <p:val>
                                            <p:strVal val="#ppt_h"/>
                                          </p:val>
                                        </p:tav>
                                        <p:tav tm="100000">
                                          <p:val>
                                            <p:strVal val="#ppt_h"/>
                                          </p:val>
                                        </p:tav>
                                      </p:tavLst>
                                    </p:anim>
                                    <p:animEffect transition="in" filter="fade">
                                      <p:cBhvr>
                                        <p:cTn id="60" dur="500"/>
                                        <p:tgtEl>
                                          <p:spTgt spid="6"/>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3" presetClass="entr" presetSubtype="272"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ppt_w</p:attrName>
                                        </p:attrNameLst>
                                      </p:cBhvr>
                                      <p:tavLst>
                                        <p:tav tm="0">
                                          <p:val>
                                            <p:strVal val="2/3*#ppt_w"/>
                                          </p:val>
                                        </p:tav>
                                        <p:tav tm="100000">
                                          <p:val>
                                            <p:strVal val="#ppt_w"/>
                                          </p:val>
                                        </p:tav>
                                      </p:tavLst>
                                    </p:anim>
                                    <p:anim calcmode="lin" valueType="num">
                                      <p:cBhvr>
                                        <p:cTn id="71" dur="500" fill="hold"/>
                                        <p:tgtEl>
                                          <p:spTgt spid="1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5" grpId="1" animBg="1"/>
      <p:bldP spid="6" grpId="0" animBg="1"/>
      <p:bldP spid="7" grpId="0" animBg="1"/>
      <p:bldP spid="8" grpId="0" animBg="1"/>
      <p:bldP spid="9" grpId="0" animBg="1"/>
      <p:bldP spid="9" grpId="1" animBg="1"/>
      <p:bldP spid="10" grpId="0"/>
      <p:bldP spid="11" grpId="0"/>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dLandscap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303" y="0"/>
            <a:ext cx="10467390" cy="6978260"/>
          </a:xfrm>
          <a:prstGeom prst="rect">
            <a:avLst/>
          </a:prstGeom>
        </p:spPr>
      </p:pic>
      <p:pic>
        <p:nvPicPr>
          <p:cNvPr id="21" name="Picture 20" descr="mans-eye.jpg"/>
          <p:cNvPicPr>
            <a:picLocks noChangeAspect="1"/>
          </p:cNvPicPr>
          <p:nvPr/>
        </p:nvPicPr>
        <p:blipFill rotWithShape="1">
          <a:blip r:embed="rId4">
            <a:alphaModFix amt="20000"/>
            <a:extLst>
              <a:ext uri="{28A0092B-C50C-407E-A947-70E740481C1C}">
                <a14:useLocalDpi xmlns:a14="http://schemas.microsoft.com/office/drawing/2010/main" val="0"/>
              </a:ext>
            </a:extLst>
          </a:blip>
          <a:srcRect l="7589" t="16682" r="2910" b="12338"/>
          <a:stretch/>
        </p:blipFill>
        <p:spPr bwMode="auto">
          <a:xfrm>
            <a:off x="-541334" y="-343974"/>
            <a:ext cx="11514641" cy="749422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34" name="Text Box 14"/>
          <p:cNvSpPr txBox="1">
            <a:spLocks noChangeArrowheads="1"/>
          </p:cNvSpPr>
          <p:nvPr/>
        </p:nvSpPr>
        <p:spPr bwMode="auto">
          <a:xfrm>
            <a:off x="1052056" y="455592"/>
            <a:ext cx="7086600" cy="5570756"/>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7800" dirty="0">
                <a:solidFill>
                  <a:srgbClr val="4D0085"/>
                </a:solidFill>
                <a:latin typeface="Comic Sans MS" charset="0"/>
              </a:rPr>
              <a:t>Who am I?</a:t>
            </a:r>
          </a:p>
        </p:txBody>
      </p:sp>
      <p:sp>
        <p:nvSpPr>
          <p:cNvPr id="15375" name="Text Box 28"/>
          <p:cNvSpPr txBox="1">
            <a:spLocks noChangeArrowheads="1"/>
          </p:cNvSpPr>
          <p:nvPr/>
        </p:nvSpPr>
        <p:spPr bwMode="auto">
          <a:xfrm>
            <a:off x="8129687" y="6664098"/>
            <a:ext cx="1676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125000"/>
              </a:lnSpc>
              <a:spcBef>
                <a:spcPct val="25000"/>
              </a:spcBef>
            </a:pPr>
            <a:r>
              <a:rPr lang="en-US" sz="1200" dirty="0">
                <a:solidFill>
                  <a:srgbClr val="A1917E"/>
                </a:solidFill>
              </a:rPr>
              <a:t>S. Makeig </a:t>
            </a:r>
            <a:r>
              <a:rPr lang="en-US" sz="1200" dirty="0" smtClean="0">
                <a:solidFill>
                  <a:srgbClr val="A1917E"/>
                </a:solidFill>
              </a:rPr>
              <a:t>2015</a:t>
            </a:r>
            <a:endParaRPr lang="en-US" sz="1200" dirty="0">
              <a:solidFill>
                <a:srgbClr val="A1917E"/>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9134"/>
                                        </p:tgtEl>
                                        <p:attrNameLst>
                                          <p:attrName>style.visibility</p:attrName>
                                        </p:attrNameLst>
                                      </p:cBhvr>
                                      <p:to>
                                        <p:strVal val="visible"/>
                                      </p:to>
                                    </p:set>
                                    <p:animEffect transition="in" filter="fade">
                                      <p:cBhvr>
                                        <p:cTn id="7" dur="5000"/>
                                        <p:tgtEl>
                                          <p:spTgt spid="389134"/>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65938"/>
          </a:xfrm>
          <a:prstGeom prst="rect">
            <a:avLst/>
          </a:prstGeom>
          <a:solidFill>
            <a:srgbClr val="1A151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 name="Picture 1" descr="ALAN-FRIEDMAN-SUN-CLOSEUP-FILAMENT-AND-SUNSPOT.jpg"/>
          <p:cNvPicPr>
            <a:picLocks noChangeAspect="1"/>
          </p:cNvPicPr>
          <p:nvPr/>
        </p:nvPicPr>
        <p:blipFill>
          <a:blip r:embed="rId2">
            <a:lum bright="12000" contrast="44000"/>
            <a:extLst>
              <a:ext uri="{28A0092B-C50C-407E-A947-70E740481C1C}">
                <a14:useLocalDpi xmlns:a14="http://schemas.microsoft.com/office/drawing/2010/main" val="0"/>
              </a:ext>
            </a:extLst>
          </a:blip>
          <a:srcRect/>
          <a:stretch>
            <a:fillRect/>
          </a:stretch>
        </p:blipFill>
        <p:spPr bwMode="auto">
          <a:xfrm>
            <a:off x="-17463" y="-12700"/>
            <a:ext cx="9174163"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Box 3"/>
          <p:cNvSpPr txBox="1">
            <a:spLocks noChangeArrowheads="1"/>
          </p:cNvSpPr>
          <p:nvPr/>
        </p:nvSpPr>
        <p:spPr bwMode="auto">
          <a:xfrm>
            <a:off x="-50800" y="6570663"/>
            <a:ext cx="271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DAAB7B"/>
                </a:solidFill>
              </a:rPr>
              <a:t>Alan Friedman</a:t>
            </a:r>
          </a:p>
        </p:txBody>
      </p:sp>
      <p:sp>
        <p:nvSpPr>
          <p:cNvPr id="6" name="TextBox 4"/>
          <p:cNvSpPr txBox="1">
            <a:spLocks noChangeArrowheads="1"/>
          </p:cNvSpPr>
          <p:nvPr/>
        </p:nvSpPr>
        <p:spPr bwMode="auto">
          <a:xfrm>
            <a:off x="2133600" y="1752600"/>
            <a:ext cx="4902200" cy="3179763"/>
          </a:xfrm>
          <a:prstGeom prst="rect">
            <a:avLst/>
          </a:prstGeom>
          <a:solidFill>
            <a:schemeClr val="accent2">
              <a:lumMod val="20000"/>
              <a:lumOff val="80000"/>
              <a:alpha val="78000"/>
            </a:schemeClr>
          </a:solid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20000"/>
              </a:lnSpc>
              <a:defRPr/>
            </a:pPr>
            <a:endParaRPr lang="en-US" sz="2800" dirty="0" smtClean="0">
              <a:solidFill>
                <a:srgbClr val="000090"/>
              </a:solidFill>
            </a:endParaRPr>
          </a:p>
          <a:p>
            <a:pPr algn="ctr" eaLnBrk="1" hangingPunct="1">
              <a:lnSpc>
                <a:spcPct val="120000"/>
              </a:lnSpc>
              <a:defRPr/>
            </a:pPr>
            <a:r>
              <a:rPr lang="en-US" sz="2800" dirty="0" smtClean="0">
                <a:solidFill>
                  <a:srgbClr val="000090"/>
                </a:solidFill>
              </a:rPr>
              <a:t>The spatiotemporal field dynamics of cortex and brain have not yet been imaged on multiple spatial scales!</a:t>
            </a:r>
          </a:p>
          <a:p>
            <a:pPr algn="ctr" eaLnBrk="1" hangingPunct="1">
              <a:defRPr/>
            </a:pPr>
            <a:endParaRPr lang="en-US" sz="2800" dirty="0" smtClean="0">
              <a:solidFill>
                <a:srgbClr val="000090"/>
              </a:solidFill>
            </a:endParaRPr>
          </a:p>
        </p:txBody>
      </p:sp>
      <p:pic>
        <p:nvPicPr>
          <p:cNvPr id="7" name="Picture 6" descr="ALAN-FRIEDMANS-TELESCOP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88" y="5300663"/>
            <a:ext cx="1890712"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5"/>
          <p:cNvSpPr txBox="1">
            <a:spLocks noChangeArrowheads="1"/>
          </p:cNvSpPr>
          <p:nvPr/>
        </p:nvSpPr>
        <p:spPr bwMode="auto">
          <a:xfrm>
            <a:off x="7433931" y="6539277"/>
            <a:ext cx="1676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125000"/>
              </a:lnSpc>
              <a:spcBef>
                <a:spcPct val="25000"/>
              </a:spcBef>
            </a:pPr>
            <a:r>
              <a:rPr lang="en-US" sz="1200" dirty="0" smtClean="0">
                <a:solidFill>
                  <a:schemeClr val="bg1"/>
                </a:solidFill>
                <a:latin typeface="Calibri" charset="0"/>
              </a:rPr>
              <a:t>S. Makeig, 2015</a:t>
            </a:r>
            <a:endParaRPr lang="en-US" sz="1200" dirty="0">
              <a:solidFill>
                <a:schemeClr val="bg1"/>
              </a:solidFill>
              <a:latin typeface="Calibri"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27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2/3*#ppt_w"/>
                                          </p:val>
                                        </p:tav>
                                        <p:tav tm="100000">
                                          <p:val>
                                            <p:strVal val="#ppt_w"/>
                                          </p:val>
                                        </p:tav>
                                      </p:tavLst>
                                    </p:anim>
                                    <p:anim calcmode="lin" valueType="num">
                                      <p:cBhvr>
                                        <p:cTn id="13" dur="500" fill="hold"/>
                                        <p:tgtEl>
                                          <p:spTgt spid="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27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strVal val="2/3*#ppt_w"/>
                                          </p:val>
                                        </p:tav>
                                        <p:tav tm="100000">
                                          <p:val>
                                            <p:strVal val="#ppt_w"/>
                                          </p:val>
                                        </p:tav>
                                      </p:tavLst>
                                    </p:anim>
                                    <p:anim calcmode="lin" valueType="num">
                                      <p:cBhvr>
                                        <p:cTn id="19" dur="500" fill="hold"/>
                                        <p:tgtEl>
                                          <p:spTgt spid="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88" name="Text Box 72"/>
          <p:cNvSpPr txBox="1">
            <a:spLocks noChangeArrowheads="1"/>
          </p:cNvSpPr>
          <p:nvPr/>
        </p:nvSpPr>
        <p:spPr bwMode="auto">
          <a:xfrm>
            <a:off x="0" y="5810250"/>
            <a:ext cx="7924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b="1" dirty="0">
                <a:solidFill>
                  <a:schemeClr val="accent2"/>
                </a:solidFill>
                <a:latin typeface="Calibri" charset="0"/>
              </a:rPr>
              <a:t>scalp signals ≠ source signals </a:t>
            </a:r>
            <a:r>
              <a:rPr lang="en-US" sz="3600" b="1" dirty="0">
                <a:solidFill>
                  <a:schemeClr val="accent2"/>
                </a:solidFill>
                <a:latin typeface="Calibri" charset="0"/>
              </a:rPr>
              <a:t>!</a:t>
            </a:r>
          </a:p>
        </p:txBody>
      </p:sp>
      <p:grpSp>
        <p:nvGrpSpPr>
          <p:cNvPr id="73732" name="Group 2"/>
          <p:cNvGrpSpPr>
            <a:grpSpLocks/>
          </p:cNvGrpSpPr>
          <p:nvPr/>
        </p:nvGrpSpPr>
        <p:grpSpPr bwMode="auto">
          <a:xfrm>
            <a:off x="0" y="-1068388"/>
            <a:ext cx="9275763" cy="7562851"/>
            <a:chOff x="0" y="-673"/>
            <a:chExt cx="5843" cy="4764"/>
          </a:xfrm>
        </p:grpSpPr>
        <p:sp>
          <p:nvSpPr>
            <p:cNvPr id="73752" name="AutoShape 3"/>
            <p:cNvSpPr>
              <a:spLocks noChangeArrowheads="1"/>
            </p:cNvSpPr>
            <p:nvPr/>
          </p:nvSpPr>
          <p:spPr bwMode="auto">
            <a:xfrm rot="-4824404">
              <a:off x="2671" y="229"/>
              <a:ext cx="129" cy="288"/>
            </a:xfrm>
            <a:prstGeom prst="flowChartDelay">
              <a:avLst/>
            </a:prstGeom>
            <a:solidFill>
              <a:srgbClr val="E0E929"/>
            </a:solidFill>
            <a:ln w="19050">
              <a:solidFill>
                <a:srgbClr val="8C8900"/>
              </a:solidFill>
              <a:miter lim="800000"/>
              <a:headEnd/>
              <a:tailEnd/>
            </a:ln>
          </p:spPr>
          <p:txBody>
            <a:bodyPr vert="eaVert" wrap="none" anchor="ctr"/>
            <a:lstStyle/>
            <a:p>
              <a:pPr algn="ctr"/>
              <a:r>
                <a:rPr lang="en-US">
                  <a:latin typeface="Calibri" charset="0"/>
                  <a:ea typeface="굴림" charset="0"/>
                  <a:cs typeface="굴림" charset="0"/>
                </a:rPr>
                <a:t> </a:t>
              </a:r>
            </a:p>
          </p:txBody>
        </p:sp>
        <p:sp>
          <p:nvSpPr>
            <p:cNvPr id="73753" name="Rectangle 4"/>
            <p:cNvSpPr>
              <a:spLocks noChangeArrowheads="1"/>
            </p:cNvSpPr>
            <p:nvPr/>
          </p:nvSpPr>
          <p:spPr bwMode="auto">
            <a:xfrm>
              <a:off x="2951" y="952"/>
              <a:ext cx="7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eaLnBrk="0" hangingPunct="0"/>
              <a:r>
                <a:rPr lang="en-US" sz="2800">
                  <a:solidFill>
                    <a:schemeClr val="hlink"/>
                  </a:solidFill>
                  <a:latin typeface="Calibri" charset="0"/>
                  <a:ea typeface="굴림" charset="0"/>
                  <a:cs typeface="굴림" charset="0"/>
                </a:rPr>
                <a:t>Cortex</a:t>
              </a:r>
            </a:p>
          </p:txBody>
        </p:sp>
        <p:sp>
          <p:nvSpPr>
            <p:cNvPr id="73754" name="Freeform 5"/>
            <p:cNvSpPr>
              <a:spLocks/>
            </p:cNvSpPr>
            <p:nvPr/>
          </p:nvSpPr>
          <p:spPr bwMode="auto">
            <a:xfrm>
              <a:off x="1648" y="520"/>
              <a:ext cx="3352" cy="3049"/>
            </a:xfrm>
            <a:custGeom>
              <a:avLst/>
              <a:gdLst>
                <a:gd name="T0" fmla="*/ 80 w 3352"/>
                <a:gd name="T1" fmla="*/ 8 h 3049"/>
                <a:gd name="T2" fmla="*/ 128 w 3352"/>
                <a:gd name="T3" fmla="*/ 8 h 3049"/>
                <a:gd name="T4" fmla="*/ 848 w 3352"/>
                <a:gd name="T5" fmla="*/ 56 h 3049"/>
                <a:gd name="T6" fmla="*/ 1472 w 3352"/>
                <a:gd name="T7" fmla="*/ 200 h 3049"/>
                <a:gd name="T8" fmla="*/ 2288 w 3352"/>
                <a:gd name="T9" fmla="*/ 584 h 3049"/>
                <a:gd name="T10" fmla="*/ 2768 w 3352"/>
                <a:gd name="T11" fmla="*/ 1064 h 3049"/>
                <a:gd name="T12" fmla="*/ 3104 w 3352"/>
                <a:gd name="T13" fmla="*/ 1640 h 3049"/>
                <a:gd name="T14" fmla="*/ 3296 w 3352"/>
                <a:gd name="T15" fmla="*/ 2312 h 3049"/>
                <a:gd name="T16" fmla="*/ 3344 w 3352"/>
                <a:gd name="T17" fmla="*/ 2792 h 3049"/>
                <a:gd name="T18" fmla="*/ 3345 w 3352"/>
                <a:gd name="T19" fmla="*/ 3049 h 30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52"/>
                <a:gd name="T31" fmla="*/ 0 h 3049"/>
                <a:gd name="T32" fmla="*/ 3352 w 3352"/>
                <a:gd name="T33" fmla="*/ 3049 h 30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52" h="3049">
                  <a:moveTo>
                    <a:pt x="80" y="8"/>
                  </a:moveTo>
                  <a:cubicBezTo>
                    <a:pt x="40" y="4"/>
                    <a:pt x="0" y="0"/>
                    <a:pt x="128" y="8"/>
                  </a:cubicBezTo>
                  <a:cubicBezTo>
                    <a:pt x="256" y="16"/>
                    <a:pt x="624" y="24"/>
                    <a:pt x="848" y="56"/>
                  </a:cubicBezTo>
                  <a:cubicBezTo>
                    <a:pt x="1072" y="88"/>
                    <a:pt x="1232" y="112"/>
                    <a:pt x="1472" y="200"/>
                  </a:cubicBezTo>
                  <a:cubicBezTo>
                    <a:pt x="1712" y="288"/>
                    <a:pt x="2072" y="440"/>
                    <a:pt x="2288" y="584"/>
                  </a:cubicBezTo>
                  <a:cubicBezTo>
                    <a:pt x="2504" y="728"/>
                    <a:pt x="2632" y="888"/>
                    <a:pt x="2768" y="1064"/>
                  </a:cubicBezTo>
                  <a:cubicBezTo>
                    <a:pt x="2904" y="1240"/>
                    <a:pt x="3016" y="1432"/>
                    <a:pt x="3104" y="1640"/>
                  </a:cubicBezTo>
                  <a:cubicBezTo>
                    <a:pt x="3192" y="1848"/>
                    <a:pt x="3256" y="2120"/>
                    <a:pt x="3296" y="2312"/>
                  </a:cubicBezTo>
                  <a:cubicBezTo>
                    <a:pt x="3336" y="2504"/>
                    <a:pt x="3336" y="2669"/>
                    <a:pt x="3344" y="2792"/>
                  </a:cubicBezTo>
                  <a:cubicBezTo>
                    <a:pt x="3352" y="2915"/>
                    <a:pt x="3345" y="2996"/>
                    <a:pt x="3345" y="3049"/>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55" name="Freeform 6"/>
            <p:cNvSpPr>
              <a:spLocks/>
            </p:cNvSpPr>
            <p:nvPr/>
          </p:nvSpPr>
          <p:spPr bwMode="auto">
            <a:xfrm>
              <a:off x="1646" y="453"/>
              <a:ext cx="3474" cy="3135"/>
            </a:xfrm>
            <a:custGeom>
              <a:avLst/>
              <a:gdLst>
                <a:gd name="T0" fmla="*/ 164 w 3474"/>
                <a:gd name="T1" fmla="*/ 2 h 3135"/>
                <a:gd name="T2" fmla="*/ 43 w 3474"/>
                <a:gd name="T3" fmla="*/ 2 h 3135"/>
                <a:gd name="T4" fmla="*/ 424 w 3474"/>
                <a:gd name="T5" fmla="*/ 15 h 3135"/>
                <a:gd name="T6" fmla="*/ 970 w 3474"/>
                <a:gd name="T7" fmla="*/ 63 h 3135"/>
                <a:gd name="T8" fmla="*/ 1594 w 3474"/>
                <a:gd name="T9" fmla="*/ 207 h 3135"/>
                <a:gd name="T10" fmla="*/ 2410 w 3474"/>
                <a:gd name="T11" fmla="*/ 591 h 3135"/>
                <a:gd name="T12" fmla="*/ 2890 w 3474"/>
                <a:gd name="T13" fmla="*/ 1071 h 3135"/>
                <a:gd name="T14" fmla="*/ 3226 w 3474"/>
                <a:gd name="T15" fmla="*/ 1647 h 3135"/>
                <a:gd name="T16" fmla="*/ 3418 w 3474"/>
                <a:gd name="T17" fmla="*/ 2319 h 3135"/>
                <a:gd name="T18" fmla="*/ 3466 w 3474"/>
                <a:gd name="T19" fmla="*/ 2799 h 3135"/>
                <a:gd name="T20" fmla="*/ 3466 w 3474"/>
                <a:gd name="T21" fmla="*/ 3135 h 3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74"/>
                <a:gd name="T34" fmla="*/ 0 h 3135"/>
                <a:gd name="T35" fmla="*/ 3474 w 3474"/>
                <a:gd name="T36" fmla="*/ 3135 h 31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74" h="3135">
                  <a:moveTo>
                    <a:pt x="164" y="2"/>
                  </a:moveTo>
                  <a:cubicBezTo>
                    <a:pt x="143" y="2"/>
                    <a:pt x="0" y="0"/>
                    <a:pt x="43" y="2"/>
                  </a:cubicBezTo>
                  <a:cubicBezTo>
                    <a:pt x="86" y="4"/>
                    <a:pt x="270" y="5"/>
                    <a:pt x="424" y="15"/>
                  </a:cubicBezTo>
                  <a:cubicBezTo>
                    <a:pt x="578" y="25"/>
                    <a:pt x="775" y="31"/>
                    <a:pt x="970" y="63"/>
                  </a:cubicBezTo>
                  <a:cubicBezTo>
                    <a:pt x="1165" y="95"/>
                    <a:pt x="1354" y="119"/>
                    <a:pt x="1594" y="207"/>
                  </a:cubicBezTo>
                  <a:cubicBezTo>
                    <a:pt x="1834" y="295"/>
                    <a:pt x="2194" y="447"/>
                    <a:pt x="2410" y="591"/>
                  </a:cubicBezTo>
                  <a:cubicBezTo>
                    <a:pt x="2626" y="735"/>
                    <a:pt x="2754" y="895"/>
                    <a:pt x="2890" y="1071"/>
                  </a:cubicBezTo>
                  <a:cubicBezTo>
                    <a:pt x="3026" y="1247"/>
                    <a:pt x="3138" y="1439"/>
                    <a:pt x="3226" y="1647"/>
                  </a:cubicBezTo>
                  <a:cubicBezTo>
                    <a:pt x="3314" y="1855"/>
                    <a:pt x="3378" y="2127"/>
                    <a:pt x="3418" y="2319"/>
                  </a:cubicBezTo>
                  <a:cubicBezTo>
                    <a:pt x="3458" y="2511"/>
                    <a:pt x="3458" y="2663"/>
                    <a:pt x="3466" y="2799"/>
                  </a:cubicBezTo>
                  <a:cubicBezTo>
                    <a:pt x="3474" y="2935"/>
                    <a:pt x="3470" y="3035"/>
                    <a:pt x="3466" y="3135"/>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56" name="Freeform 7"/>
            <p:cNvSpPr>
              <a:spLocks/>
            </p:cNvSpPr>
            <p:nvPr/>
          </p:nvSpPr>
          <p:spPr bwMode="auto">
            <a:xfrm>
              <a:off x="1607" y="743"/>
              <a:ext cx="2868" cy="2531"/>
            </a:xfrm>
            <a:custGeom>
              <a:avLst/>
              <a:gdLst>
                <a:gd name="T0" fmla="*/ 217 w 2868"/>
                <a:gd name="T1" fmla="*/ 25 h 2531"/>
                <a:gd name="T2" fmla="*/ 797 w 2868"/>
                <a:gd name="T3" fmla="*/ 93 h 2531"/>
                <a:gd name="T4" fmla="*/ 1129 w 2868"/>
                <a:gd name="T5" fmla="*/ 265 h 2531"/>
                <a:gd name="T6" fmla="*/ 1273 w 2868"/>
                <a:gd name="T7" fmla="*/ 649 h 2531"/>
                <a:gd name="T8" fmla="*/ 1081 w 2868"/>
                <a:gd name="T9" fmla="*/ 1129 h 2531"/>
                <a:gd name="T10" fmla="*/ 841 w 2868"/>
                <a:gd name="T11" fmla="*/ 1417 h 2531"/>
                <a:gd name="T12" fmla="*/ 793 w 2868"/>
                <a:gd name="T13" fmla="*/ 1609 h 2531"/>
                <a:gd name="T14" fmla="*/ 889 w 2868"/>
                <a:gd name="T15" fmla="*/ 1513 h 2531"/>
                <a:gd name="T16" fmla="*/ 1129 w 2868"/>
                <a:gd name="T17" fmla="*/ 1225 h 2531"/>
                <a:gd name="T18" fmla="*/ 1177 w 2868"/>
                <a:gd name="T19" fmla="*/ 985 h 2531"/>
                <a:gd name="T20" fmla="*/ 1369 w 2868"/>
                <a:gd name="T21" fmla="*/ 649 h 2531"/>
                <a:gd name="T22" fmla="*/ 1465 w 2868"/>
                <a:gd name="T23" fmla="*/ 553 h 2531"/>
                <a:gd name="T24" fmla="*/ 1945 w 2868"/>
                <a:gd name="T25" fmla="*/ 505 h 2531"/>
                <a:gd name="T26" fmla="*/ 2281 w 2868"/>
                <a:gd name="T27" fmla="*/ 793 h 2531"/>
                <a:gd name="T28" fmla="*/ 2425 w 2868"/>
                <a:gd name="T29" fmla="*/ 1225 h 2531"/>
                <a:gd name="T30" fmla="*/ 2425 w 2868"/>
                <a:gd name="T31" fmla="*/ 1465 h 2531"/>
                <a:gd name="T32" fmla="*/ 1993 w 2868"/>
                <a:gd name="T33" fmla="*/ 1849 h 2531"/>
                <a:gd name="T34" fmla="*/ 1801 w 2868"/>
                <a:gd name="T35" fmla="*/ 1945 h 2531"/>
                <a:gd name="T36" fmla="*/ 1609 w 2868"/>
                <a:gd name="T37" fmla="*/ 1993 h 2531"/>
                <a:gd name="T38" fmla="*/ 1849 w 2868"/>
                <a:gd name="T39" fmla="*/ 1993 h 2531"/>
                <a:gd name="T40" fmla="*/ 2185 w 2868"/>
                <a:gd name="T41" fmla="*/ 1801 h 2531"/>
                <a:gd name="T42" fmla="*/ 2473 w 2868"/>
                <a:gd name="T43" fmla="*/ 1657 h 2531"/>
                <a:gd name="T44" fmla="*/ 2809 w 2868"/>
                <a:gd name="T45" fmla="*/ 1753 h 2531"/>
                <a:gd name="T46" fmla="*/ 2857 w 2868"/>
                <a:gd name="T47" fmla="*/ 2041 h 2531"/>
                <a:gd name="T48" fmla="*/ 2857 w 2868"/>
                <a:gd name="T49" fmla="*/ 2377 h 2531"/>
                <a:gd name="T50" fmla="*/ 2810 w 2868"/>
                <a:gd name="T51" fmla="*/ 2354 h 2531"/>
                <a:gd name="T52" fmla="*/ 2737 w 2868"/>
                <a:gd name="T53" fmla="*/ 1825 h 2531"/>
                <a:gd name="T54" fmla="*/ 2494 w 2868"/>
                <a:gd name="T55" fmla="*/ 1765 h 2531"/>
                <a:gd name="T56" fmla="*/ 2035 w 2868"/>
                <a:gd name="T57" fmla="*/ 1977 h 2531"/>
                <a:gd name="T58" fmla="*/ 1507 w 2868"/>
                <a:gd name="T59" fmla="*/ 2037 h 2531"/>
                <a:gd name="T60" fmla="*/ 1754 w 2868"/>
                <a:gd name="T61" fmla="*/ 1830 h 2531"/>
                <a:gd name="T62" fmla="*/ 2187 w 2868"/>
                <a:gd name="T63" fmla="*/ 1522 h 2531"/>
                <a:gd name="T64" fmla="*/ 2308 w 2868"/>
                <a:gd name="T65" fmla="*/ 1128 h 2531"/>
                <a:gd name="T66" fmla="*/ 2100 w 2868"/>
                <a:gd name="T67" fmla="*/ 764 h 2531"/>
                <a:gd name="T68" fmla="*/ 1736 w 2868"/>
                <a:gd name="T69" fmla="*/ 613 h 2531"/>
                <a:gd name="T70" fmla="*/ 1429 w 2868"/>
                <a:gd name="T71" fmla="*/ 773 h 2531"/>
                <a:gd name="T72" fmla="*/ 1269 w 2868"/>
                <a:gd name="T73" fmla="*/ 1163 h 2531"/>
                <a:gd name="T74" fmla="*/ 987 w 2868"/>
                <a:gd name="T75" fmla="*/ 1596 h 2531"/>
                <a:gd name="T76" fmla="*/ 710 w 2868"/>
                <a:gd name="T77" fmla="*/ 1448 h 2531"/>
                <a:gd name="T78" fmla="*/ 966 w 2868"/>
                <a:gd name="T79" fmla="*/ 1050 h 2531"/>
                <a:gd name="T80" fmla="*/ 1139 w 2868"/>
                <a:gd name="T81" fmla="*/ 643 h 2531"/>
                <a:gd name="T82" fmla="*/ 1004 w 2868"/>
                <a:gd name="T83" fmla="*/ 331 h 2531"/>
                <a:gd name="T84" fmla="*/ 636 w 2868"/>
                <a:gd name="T85" fmla="*/ 175 h 2531"/>
                <a:gd name="T86" fmla="*/ 121 w 2868"/>
                <a:gd name="T87" fmla="*/ 171 h 2531"/>
                <a:gd name="T88" fmla="*/ 21 w 2868"/>
                <a:gd name="T89" fmla="*/ 28 h 253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68"/>
                <a:gd name="T136" fmla="*/ 0 h 2531"/>
                <a:gd name="T137" fmla="*/ 2868 w 2868"/>
                <a:gd name="T138" fmla="*/ 2531 h 253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68" h="2531">
                  <a:moveTo>
                    <a:pt x="30" y="19"/>
                  </a:moveTo>
                  <a:cubicBezTo>
                    <a:pt x="62" y="20"/>
                    <a:pt x="133" y="22"/>
                    <a:pt x="217" y="25"/>
                  </a:cubicBezTo>
                  <a:cubicBezTo>
                    <a:pt x="301" y="28"/>
                    <a:pt x="435" y="26"/>
                    <a:pt x="532" y="37"/>
                  </a:cubicBezTo>
                  <a:cubicBezTo>
                    <a:pt x="629" y="48"/>
                    <a:pt x="721" y="72"/>
                    <a:pt x="797" y="93"/>
                  </a:cubicBezTo>
                  <a:cubicBezTo>
                    <a:pt x="873" y="114"/>
                    <a:pt x="932" y="137"/>
                    <a:pt x="987" y="166"/>
                  </a:cubicBezTo>
                  <a:cubicBezTo>
                    <a:pt x="1042" y="195"/>
                    <a:pt x="1089" y="225"/>
                    <a:pt x="1129" y="265"/>
                  </a:cubicBezTo>
                  <a:cubicBezTo>
                    <a:pt x="1169" y="305"/>
                    <a:pt x="1201" y="345"/>
                    <a:pt x="1225" y="409"/>
                  </a:cubicBezTo>
                  <a:cubicBezTo>
                    <a:pt x="1249" y="473"/>
                    <a:pt x="1281" y="569"/>
                    <a:pt x="1273" y="649"/>
                  </a:cubicBezTo>
                  <a:cubicBezTo>
                    <a:pt x="1265" y="729"/>
                    <a:pt x="1209" y="809"/>
                    <a:pt x="1177" y="889"/>
                  </a:cubicBezTo>
                  <a:cubicBezTo>
                    <a:pt x="1145" y="969"/>
                    <a:pt x="1113" y="1065"/>
                    <a:pt x="1081" y="1129"/>
                  </a:cubicBezTo>
                  <a:cubicBezTo>
                    <a:pt x="1049" y="1193"/>
                    <a:pt x="1025" y="1225"/>
                    <a:pt x="985" y="1273"/>
                  </a:cubicBezTo>
                  <a:cubicBezTo>
                    <a:pt x="945" y="1321"/>
                    <a:pt x="873" y="1377"/>
                    <a:pt x="841" y="1417"/>
                  </a:cubicBezTo>
                  <a:cubicBezTo>
                    <a:pt x="809" y="1457"/>
                    <a:pt x="801" y="1481"/>
                    <a:pt x="793" y="1513"/>
                  </a:cubicBezTo>
                  <a:cubicBezTo>
                    <a:pt x="785" y="1545"/>
                    <a:pt x="785" y="1601"/>
                    <a:pt x="793" y="1609"/>
                  </a:cubicBezTo>
                  <a:cubicBezTo>
                    <a:pt x="801" y="1617"/>
                    <a:pt x="825" y="1577"/>
                    <a:pt x="841" y="1561"/>
                  </a:cubicBezTo>
                  <a:cubicBezTo>
                    <a:pt x="857" y="1545"/>
                    <a:pt x="857" y="1545"/>
                    <a:pt x="889" y="1513"/>
                  </a:cubicBezTo>
                  <a:cubicBezTo>
                    <a:pt x="921" y="1481"/>
                    <a:pt x="993" y="1417"/>
                    <a:pt x="1033" y="1369"/>
                  </a:cubicBezTo>
                  <a:cubicBezTo>
                    <a:pt x="1073" y="1321"/>
                    <a:pt x="1108" y="1272"/>
                    <a:pt x="1129" y="1225"/>
                  </a:cubicBezTo>
                  <a:cubicBezTo>
                    <a:pt x="1150" y="1178"/>
                    <a:pt x="1152" y="1129"/>
                    <a:pt x="1160" y="1089"/>
                  </a:cubicBezTo>
                  <a:cubicBezTo>
                    <a:pt x="1168" y="1049"/>
                    <a:pt x="1158" y="1034"/>
                    <a:pt x="1177" y="985"/>
                  </a:cubicBezTo>
                  <a:cubicBezTo>
                    <a:pt x="1196" y="936"/>
                    <a:pt x="1241" y="849"/>
                    <a:pt x="1273" y="793"/>
                  </a:cubicBezTo>
                  <a:cubicBezTo>
                    <a:pt x="1305" y="737"/>
                    <a:pt x="1343" y="682"/>
                    <a:pt x="1369" y="649"/>
                  </a:cubicBezTo>
                  <a:cubicBezTo>
                    <a:pt x="1395" y="616"/>
                    <a:pt x="1413" y="611"/>
                    <a:pt x="1429" y="595"/>
                  </a:cubicBezTo>
                  <a:cubicBezTo>
                    <a:pt x="1445" y="579"/>
                    <a:pt x="1419" y="568"/>
                    <a:pt x="1465" y="553"/>
                  </a:cubicBezTo>
                  <a:cubicBezTo>
                    <a:pt x="1511" y="538"/>
                    <a:pt x="1625" y="513"/>
                    <a:pt x="1705" y="505"/>
                  </a:cubicBezTo>
                  <a:cubicBezTo>
                    <a:pt x="1785" y="497"/>
                    <a:pt x="1873" y="489"/>
                    <a:pt x="1945" y="505"/>
                  </a:cubicBezTo>
                  <a:cubicBezTo>
                    <a:pt x="2017" y="521"/>
                    <a:pt x="2081" y="553"/>
                    <a:pt x="2137" y="601"/>
                  </a:cubicBezTo>
                  <a:cubicBezTo>
                    <a:pt x="2193" y="649"/>
                    <a:pt x="2233" y="721"/>
                    <a:pt x="2281" y="793"/>
                  </a:cubicBezTo>
                  <a:cubicBezTo>
                    <a:pt x="2329" y="865"/>
                    <a:pt x="2401" y="961"/>
                    <a:pt x="2425" y="1033"/>
                  </a:cubicBezTo>
                  <a:cubicBezTo>
                    <a:pt x="2449" y="1105"/>
                    <a:pt x="2425" y="1185"/>
                    <a:pt x="2425" y="1225"/>
                  </a:cubicBezTo>
                  <a:cubicBezTo>
                    <a:pt x="2425" y="1265"/>
                    <a:pt x="2425" y="1233"/>
                    <a:pt x="2425" y="1273"/>
                  </a:cubicBezTo>
                  <a:cubicBezTo>
                    <a:pt x="2425" y="1313"/>
                    <a:pt x="2457" y="1401"/>
                    <a:pt x="2425" y="1465"/>
                  </a:cubicBezTo>
                  <a:cubicBezTo>
                    <a:pt x="2393" y="1529"/>
                    <a:pt x="2305" y="1593"/>
                    <a:pt x="2233" y="1657"/>
                  </a:cubicBezTo>
                  <a:cubicBezTo>
                    <a:pt x="2161" y="1721"/>
                    <a:pt x="2035" y="1817"/>
                    <a:pt x="1993" y="1849"/>
                  </a:cubicBezTo>
                  <a:cubicBezTo>
                    <a:pt x="1951" y="1881"/>
                    <a:pt x="2015" y="1831"/>
                    <a:pt x="1983" y="1847"/>
                  </a:cubicBezTo>
                  <a:cubicBezTo>
                    <a:pt x="1951" y="1863"/>
                    <a:pt x="1855" y="1929"/>
                    <a:pt x="1801" y="1945"/>
                  </a:cubicBezTo>
                  <a:cubicBezTo>
                    <a:pt x="1747" y="1961"/>
                    <a:pt x="1689" y="1937"/>
                    <a:pt x="1657" y="1945"/>
                  </a:cubicBezTo>
                  <a:cubicBezTo>
                    <a:pt x="1625" y="1953"/>
                    <a:pt x="1601" y="1985"/>
                    <a:pt x="1609" y="1993"/>
                  </a:cubicBezTo>
                  <a:cubicBezTo>
                    <a:pt x="1617" y="2001"/>
                    <a:pt x="1665" y="1993"/>
                    <a:pt x="1705" y="1993"/>
                  </a:cubicBezTo>
                  <a:cubicBezTo>
                    <a:pt x="1745" y="1993"/>
                    <a:pt x="1801" y="2009"/>
                    <a:pt x="1849" y="1993"/>
                  </a:cubicBezTo>
                  <a:cubicBezTo>
                    <a:pt x="1897" y="1977"/>
                    <a:pt x="1937" y="1929"/>
                    <a:pt x="1993" y="1897"/>
                  </a:cubicBezTo>
                  <a:cubicBezTo>
                    <a:pt x="2049" y="1865"/>
                    <a:pt x="2137" y="1833"/>
                    <a:pt x="2185" y="1801"/>
                  </a:cubicBezTo>
                  <a:cubicBezTo>
                    <a:pt x="2233" y="1769"/>
                    <a:pt x="2233" y="1729"/>
                    <a:pt x="2281" y="1705"/>
                  </a:cubicBezTo>
                  <a:cubicBezTo>
                    <a:pt x="2329" y="1681"/>
                    <a:pt x="2409" y="1673"/>
                    <a:pt x="2473" y="1657"/>
                  </a:cubicBezTo>
                  <a:cubicBezTo>
                    <a:pt x="2537" y="1641"/>
                    <a:pt x="2609" y="1593"/>
                    <a:pt x="2665" y="1609"/>
                  </a:cubicBezTo>
                  <a:cubicBezTo>
                    <a:pt x="2721" y="1625"/>
                    <a:pt x="2777" y="1705"/>
                    <a:pt x="2809" y="1753"/>
                  </a:cubicBezTo>
                  <a:cubicBezTo>
                    <a:pt x="2841" y="1801"/>
                    <a:pt x="2849" y="1849"/>
                    <a:pt x="2857" y="1897"/>
                  </a:cubicBezTo>
                  <a:cubicBezTo>
                    <a:pt x="2865" y="1945"/>
                    <a:pt x="2857" y="1977"/>
                    <a:pt x="2857" y="2041"/>
                  </a:cubicBezTo>
                  <a:cubicBezTo>
                    <a:pt x="2857" y="2105"/>
                    <a:pt x="2857" y="2225"/>
                    <a:pt x="2857" y="2281"/>
                  </a:cubicBezTo>
                  <a:cubicBezTo>
                    <a:pt x="2857" y="2337"/>
                    <a:pt x="2868" y="2336"/>
                    <a:pt x="2857" y="2377"/>
                  </a:cubicBezTo>
                  <a:cubicBezTo>
                    <a:pt x="2846" y="2418"/>
                    <a:pt x="2801" y="2531"/>
                    <a:pt x="2793" y="2527"/>
                  </a:cubicBezTo>
                  <a:cubicBezTo>
                    <a:pt x="2785" y="2523"/>
                    <a:pt x="2811" y="2433"/>
                    <a:pt x="2810" y="2354"/>
                  </a:cubicBezTo>
                  <a:cubicBezTo>
                    <a:pt x="2809" y="2275"/>
                    <a:pt x="2801" y="2138"/>
                    <a:pt x="2789" y="2050"/>
                  </a:cubicBezTo>
                  <a:cubicBezTo>
                    <a:pt x="2777" y="1962"/>
                    <a:pt x="2764" y="1882"/>
                    <a:pt x="2737" y="1825"/>
                  </a:cubicBezTo>
                  <a:cubicBezTo>
                    <a:pt x="2710" y="1768"/>
                    <a:pt x="2669" y="1718"/>
                    <a:pt x="2629" y="1708"/>
                  </a:cubicBezTo>
                  <a:cubicBezTo>
                    <a:pt x="2589" y="1698"/>
                    <a:pt x="2545" y="1741"/>
                    <a:pt x="2494" y="1765"/>
                  </a:cubicBezTo>
                  <a:cubicBezTo>
                    <a:pt x="2443" y="1789"/>
                    <a:pt x="2401" y="1816"/>
                    <a:pt x="2325" y="1851"/>
                  </a:cubicBezTo>
                  <a:cubicBezTo>
                    <a:pt x="2249" y="1886"/>
                    <a:pt x="2115" y="1936"/>
                    <a:pt x="2035" y="1977"/>
                  </a:cubicBezTo>
                  <a:cubicBezTo>
                    <a:pt x="1955" y="2018"/>
                    <a:pt x="1933" y="2088"/>
                    <a:pt x="1845" y="2098"/>
                  </a:cubicBezTo>
                  <a:cubicBezTo>
                    <a:pt x="1757" y="2108"/>
                    <a:pt x="1553" y="2074"/>
                    <a:pt x="1507" y="2037"/>
                  </a:cubicBezTo>
                  <a:cubicBezTo>
                    <a:pt x="1461" y="2000"/>
                    <a:pt x="1526" y="1907"/>
                    <a:pt x="1567" y="1873"/>
                  </a:cubicBezTo>
                  <a:cubicBezTo>
                    <a:pt x="1608" y="1839"/>
                    <a:pt x="1686" y="1862"/>
                    <a:pt x="1754" y="1830"/>
                  </a:cubicBezTo>
                  <a:cubicBezTo>
                    <a:pt x="1822" y="1798"/>
                    <a:pt x="1903" y="1733"/>
                    <a:pt x="1975" y="1682"/>
                  </a:cubicBezTo>
                  <a:cubicBezTo>
                    <a:pt x="2047" y="1631"/>
                    <a:pt x="2131" y="1575"/>
                    <a:pt x="2187" y="1522"/>
                  </a:cubicBezTo>
                  <a:cubicBezTo>
                    <a:pt x="2243" y="1469"/>
                    <a:pt x="2292" y="1428"/>
                    <a:pt x="2312" y="1362"/>
                  </a:cubicBezTo>
                  <a:cubicBezTo>
                    <a:pt x="2332" y="1296"/>
                    <a:pt x="2322" y="1197"/>
                    <a:pt x="2308" y="1128"/>
                  </a:cubicBezTo>
                  <a:cubicBezTo>
                    <a:pt x="2294" y="1059"/>
                    <a:pt x="2265" y="1007"/>
                    <a:pt x="2230" y="946"/>
                  </a:cubicBezTo>
                  <a:cubicBezTo>
                    <a:pt x="2195" y="885"/>
                    <a:pt x="2149" y="820"/>
                    <a:pt x="2100" y="764"/>
                  </a:cubicBezTo>
                  <a:cubicBezTo>
                    <a:pt x="2051" y="708"/>
                    <a:pt x="1997" y="633"/>
                    <a:pt x="1936" y="608"/>
                  </a:cubicBezTo>
                  <a:cubicBezTo>
                    <a:pt x="1875" y="583"/>
                    <a:pt x="1802" y="605"/>
                    <a:pt x="1736" y="613"/>
                  </a:cubicBezTo>
                  <a:cubicBezTo>
                    <a:pt x="1670" y="621"/>
                    <a:pt x="1588" y="629"/>
                    <a:pt x="1537" y="656"/>
                  </a:cubicBezTo>
                  <a:cubicBezTo>
                    <a:pt x="1486" y="683"/>
                    <a:pt x="1466" y="718"/>
                    <a:pt x="1429" y="773"/>
                  </a:cubicBezTo>
                  <a:cubicBezTo>
                    <a:pt x="1392" y="828"/>
                    <a:pt x="1339" y="920"/>
                    <a:pt x="1312" y="985"/>
                  </a:cubicBezTo>
                  <a:cubicBezTo>
                    <a:pt x="1285" y="1050"/>
                    <a:pt x="1294" y="1091"/>
                    <a:pt x="1269" y="1163"/>
                  </a:cubicBezTo>
                  <a:cubicBezTo>
                    <a:pt x="1244" y="1235"/>
                    <a:pt x="1207" y="1346"/>
                    <a:pt x="1160" y="1418"/>
                  </a:cubicBezTo>
                  <a:cubicBezTo>
                    <a:pt x="1113" y="1490"/>
                    <a:pt x="1063" y="1550"/>
                    <a:pt x="987" y="1596"/>
                  </a:cubicBezTo>
                  <a:cubicBezTo>
                    <a:pt x="911" y="1642"/>
                    <a:pt x="747" y="1720"/>
                    <a:pt x="701" y="1695"/>
                  </a:cubicBezTo>
                  <a:cubicBezTo>
                    <a:pt x="655" y="1670"/>
                    <a:pt x="683" y="1523"/>
                    <a:pt x="710" y="1448"/>
                  </a:cubicBezTo>
                  <a:cubicBezTo>
                    <a:pt x="737" y="1373"/>
                    <a:pt x="823" y="1311"/>
                    <a:pt x="866" y="1245"/>
                  </a:cubicBezTo>
                  <a:cubicBezTo>
                    <a:pt x="909" y="1179"/>
                    <a:pt x="941" y="1119"/>
                    <a:pt x="966" y="1050"/>
                  </a:cubicBezTo>
                  <a:cubicBezTo>
                    <a:pt x="991" y="981"/>
                    <a:pt x="988" y="901"/>
                    <a:pt x="1017" y="833"/>
                  </a:cubicBezTo>
                  <a:cubicBezTo>
                    <a:pt x="1046" y="765"/>
                    <a:pt x="1125" y="707"/>
                    <a:pt x="1139" y="643"/>
                  </a:cubicBezTo>
                  <a:cubicBezTo>
                    <a:pt x="1153" y="579"/>
                    <a:pt x="1126" y="500"/>
                    <a:pt x="1104" y="448"/>
                  </a:cubicBezTo>
                  <a:cubicBezTo>
                    <a:pt x="1082" y="396"/>
                    <a:pt x="1046" y="366"/>
                    <a:pt x="1004" y="331"/>
                  </a:cubicBezTo>
                  <a:cubicBezTo>
                    <a:pt x="962" y="296"/>
                    <a:pt x="914" y="266"/>
                    <a:pt x="853" y="240"/>
                  </a:cubicBezTo>
                  <a:cubicBezTo>
                    <a:pt x="792" y="214"/>
                    <a:pt x="716" y="192"/>
                    <a:pt x="636" y="175"/>
                  </a:cubicBezTo>
                  <a:cubicBezTo>
                    <a:pt x="556" y="158"/>
                    <a:pt x="458" y="137"/>
                    <a:pt x="372" y="136"/>
                  </a:cubicBezTo>
                  <a:cubicBezTo>
                    <a:pt x="286" y="135"/>
                    <a:pt x="180" y="190"/>
                    <a:pt x="121" y="171"/>
                  </a:cubicBezTo>
                  <a:cubicBezTo>
                    <a:pt x="62" y="152"/>
                    <a:pt x="34" y="48"/>
                    <a:pt x="17" y="24"/>
                  </a:cubicBezTo>
                  <a:cubicBezTo>
                    <a:pt x="0" y="0"/>
                    <a:pt x="20" y="27"/>
                    <a:pt x="21" y="28"/>
                  </a:cubicBezTo>
                </a:path>
              </a:pathLst>
            </a:custGeom>
            <a:solidFill>
              <a:srgbClr val="969696"/>
            </a:solidFill>
            <a:ln w="28575">
              <a:solidFill>
                <a:schemeClr val="tx1"/>
              </a:solidFill>
              <a:round/>
              <a:headEnd/>
              <a:tailEnd/>
            </a:ln>
          </p:spPr>
          <p:txBody>
            <a:bodyPr/>
            <a:lstStyle/>
            <a:p>
              <a:endParaRPr lang="en-US"/>
            </a:p>
          </p:txBody>
        </p:sp>
        <p:sp>
          <p:nvSpPr>
            <p:cNvPr id="73757" name="Freeform 8"/>
            <p:cNvSpPr>
              <a:spLocks/>
            </p:cNvSpPr>
            <p:nvPr/>
          </p:nvSpPr>
          <p:spPr bwMode="auto">
            <a:xfrm>
              <a:off x="2387" y="631"/>
              <a:ext cx="236" cy="326"/>
            </a:xfrm>
            <a:custGeom>
              <a:avLst/>
              <a:gdLst>
                <a:gd name="T0" fmla="*/ 0 w 236"/>
                <a:gd name="T1" fmla="*/ 228 h 326"/>
                <a:gd name="T2" fmla="*/ 33 w 236"/>
                <a:gd name="T3" fmla="*/ 33 h 326"/>
                <a:gd name="T4" fmla="*/ 186 w 236"/>
                <a:gd name="T5" fmla="*/ 27 h 326"/>
                <a:gd name="T6" fmla="*/ 233 w 236"/>
                <a:gd name="T7" fmla="*/ 90 h 326"/>
                <a:gd name="T8" fmla="*/ 203 w 236"/>
                <a:gd name="T9" fmla="*/ 326 h 326"/>
                <a:gd name="T10" fmla="*/ 0 60000 65536"/>
                <a:gd name="T11" fmla="*/ 0 60000 65536"/>
                <a:gd name="T12" fmla="*/ 0 60000 65536"/>
                <a:gd name="T13" fmla="*/ 0 60000 65536"/>
                <a:gd name="T14" fmla="*/ 0 60000 65536"/>
                <a:gd name="T15" fmla="*/ 0 w 236"/>
                <a:gd name="T16" fmla="*/ 0 h 326"/>
                <a:gd name="T17" fmla="*/ 236 w 236"/>
                <a:gd name="T18" fmla="*/ 326 h 326"/>
              </a:gdLst>
              <a:ahLst/>
              <a:cxnLst>
                <a:cxn ang="T10">
                  <a:pos x="T0" y="T1"/>
                </a:cxn>
                <a:cxn ang="T11">
                  <a:pos x="T2" y="T3"/>
                </a:cxn>
                <a:cxn ang="T12">
                  <a:pos x="T4" y="T5"/>
                </a:cxn>
                <a:cxn ang="T13">
                  <a:pos x="T6" y="T7"/>
                </a:cxn>
                <a:cxn ang="T14">
                  <a:pos x="T8" y="T9"/>
                </a:cxn>
              </a:cxnLst>
              <a:rect l="T15" t="T16" r="T17" b="T18"/>
              <a:pathLst>
                <a:path w="236" h="326">
                  <a:moveTo>
                    <a:pt x="0" y="228"/>
                  </a:moveTo>
                  <a:cubicBezTo>
                    <a:pt x="5" y="156"/>
                    <a:pt x="2" y="66"/>
                    <a:pt x="33" y="33"/>
                  </a:cubicBezTo>
                  <a:cubicBezTo>
                    <a:pt x="64" y="0"/>
                    <a:pt x="153" y="17"/>
                    <a:pt x="186" y="27"/>
                  </a:cubicBezTo>
                  <a:cubicBezTo>
                    <a:pt x="219" y="37"/>
                    <a:pt x="230" y="40"/>
                    <a:pt x="233" y="90"/>
                  </a:cubicBezTo>
                  <a:cubicBezTo>
                    <a:pt x="236" y="140"/>
                    <a:pt x="209" y="277"/>
                    <a:pt x="203" y="326"/>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58" name="Freeform 9"/>
            <p:cNvSpPr>
              <a:spLocks/>
            </p:cNvSpPr>
            <p:nvPr/>
          </p:nvSpPr>
          <p:spPr bwMode="auto">
            <a:xfrm>
              <a:off x="2381" y="609"/>
              <a:ext cx="170" cy="283"/>
            </a:xfrm>
            <a:custGeom>
              <a:avLst/>
              <a:gdLst>
                <a:gd name="T0" fmla="*/ 0 w 170"/>
                <a:gd name="T1" fmla="*/ 265 h 283"/>
                <a:gd name="T2" fmla="*/ 33 w 170"/>
                <a:gd name="T3" fmla="*/ 70 h 283"/>
                <a:gd name="T4" fmla="*/ 123 w 170"/>
                <a:gd name="T5" fmla="*/ 10 h 283"/>
                <a:gd name="T6" fmla="*/ 169 w 170"/>
                <a:gd name="T7" fmla="*/ 128 h 283"/>
                <a:gd name="T8" fmla="*/ 127 w 170"/>
                <a:gd name="T9" fmla="*/ 283 h 283"/>
                <a:gd name="T10" fmla="*/ 0 60000 65536"/>
                <a:gd name="T11" fmla="*/ 0 60000 65536"/>
                <a:gd name="T12" fmla="*/ 0 60000 65536"/>
                <a:gd name="T13" fmla="*/ 0 60000 65536"/>
                <a:gd name="T14" fmla="*/ 0 60000 65536"/>
                <a:gd name="T15" fmla="*/ 0 w 170"/>
                <a:gd name="T16" fmla="*/ 0 h 283"/>
                <a:gd name="T17" fmla="*/ 170 w 170"/>
                <a:gd name="T18" fmla="*/ 283 h 283"/>
              </a:gdLst>
              <a:ahLst/>
              <a:cxnLst>
                <a:cxn ang="T10">
                  <a:pos x="T0" y="T1"/>
                </a:cxn>
                <a:cxn ang="T11">
                  <a:pos x="T2" y="T3"/>
                </a:cxn>
                <a:cxn ang="T12">
                  <a:pos x="T4" y="T5"/>
                </a:cxn>
                <a:cxn ang="T13">
                  <a:pos x="T6" y="T7"/>
                </a:cxn>
                <a:cxn ang="T14">
                  <a:pos x="T8" y="T9"/>
                </a:cxn>
              </a:cxnLst>
              <a:rect l="T15" t="T16" r="T17" b="T18"/>
              <a:pathLst>
                <a:path w="170" h="283">
                  <a:moveTo>
                    <a:pt x="0" y="265"/>
                  </a:moveTo>
                  <a:cubicBezTo>
                    <a:pt x="5" y="193"/>
                    <a:pt x="12" y="112"/>
                    <a:pt x="33" y="70"/>
                  </a:cubicBezTo>
                  <a:cubicBezTo>
                    <a:pt x="54" y="28"/>
                    <a:pt x="100" y="0"/>
                    <a:pt x="123" y="10"/>
                  </a:cubicBezTo>
                  <a:cubicBezTo>
                    <a:pt x="146" y="20"/>
                    <a:pt x="168" y="83"/>
                    <a:pt x="169" y="128"/>
                  </a:cubicBezTo>
                  <a:cubicBezTo>
                    <a:pt x="170" y="173"/>
                    <a:pt x="136" y="251"/>
                    <a:pt x="127" y="283"/>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59" name="Freeform 10"/>
            <p:cNvSpPr>
              <a:spLocks/>
            </p:cNvSpPr>
            <p:nvPr/>
          </p:nvSpPr>
          <p:spPr bwMode="auto">
            <a:xfrm>
              <a:off x="2222" y="629"/>
              <a:ext cx="188" cy="241"/>
            </a:xfrm>
            <a:custGeom>
              <a:avLst/>
              <a:gdLst>
                <a:gd name="T0" fmla="*/ 166 w 188"/>
                <a:gd name="T1" fmla="*/ 241 h 241"/>
                <a:gd name="T2" fmla="*/ 178 w 188"/>
                <a:gd name="T3" fmla="*/ 59 h 241"/>
                <a:gd name="T4" fmla="*/ 105 w 188"/>
                <a:gd name="T5" fmla="*/ 2 h 241"/>
                <a:gd name="T6" fmla="*/ 43 w 188"/>
                <a:gd name="T7" fmla="*/ 73 h 241"/>
                <a:gd name="T8" fmla="*/ 0 w 188"/>
                <a:gd name="T9" fmla="*/ 190 h 241"/>
                <a:gd name="T10" fmla="*/ 0 60000 65536"/>
                <a:gd name="T11" fmla="*/ 0 60000 65536"/>
                <a:gd name="T12" fmla="*/ 0 60000 65536"/>
                <a:gd name="T13" fmla="*/ 0 60000 65536"/>
                <a:gd name="T14" fmla="*/ 0 60000 65536"/>
                <a:gd name="T15" fmla="*/ 0 w 188"/>
                <a:gd name="T16" fmla="*/ 0 h 241"/>
                <a:gd name="T17" fmla="*/ 188 w 188"/>
                <a:gd name="T18" fmla="*/ 241 h 241"/>
              </a:gdLst>
              <a:ahLst/>
              <a:cxnLst>
                <a:cxn ang="T10">
                  <a:pos x="T0" y="T1"/>
                </a:cxn>
                <a:cxn ang="T11">
                  <a:pos x="T2" y="T3"/>
                </a:cxn>
                <a:cxn ang="T12">
                  <a:pos x="T4" y="T5"/>
                </a:cxn>
                <a:cxn ang="T13">
                  <a:pos x="T6" y="T7"/>
                </a:cxn>
                <a:cxn ang="T14">
                  <a:pos x="T8" y="T9"/>
                </a:cxn>
              </a:cxnLst>
              <a:rect l="T15" t="T16" r="T17" b="T18"/>
              <a:pathLst>
                <a:path w="188" h="241">
                  <a:moveTo>
                    <a:pt x="166" y="241"/>
                  </a:moveTo>
                  <a:cubicBezTo>
                    <a:pt x="168" y="210"/>
                    <a:pt x="188" y="98"/>
                    <a:pt x="178" y="59"/>
                  </a:cubicBezTo>
                  <a:cubicBezTo>
                    <a:pt x="168" y="19"/>
                    <a:pt x="127" y="0"/>
                    <a:pt x="105" y="2"/>
                  </a:cubicBezTo>
                  <a:cubicBezTo>
                    <a:pt x="83" y="4"/>
                    <a:pt x="60" y="42"/>
                    <a:pt x="43" y="73"/>
                  </a:cubicBezTo>
                  <a:cubicBezTo>
                    <a:pt x="26" y="104"/>
                    <a:pt x="9" y="166"/>
                    <a:pt x="0" y="190"/>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60" name="Freeform 11"/>
            <p:cNvSpPr>
              <a:spLocks/>
            </p:cNvSpPr>
            <p:nvPr/>
          </p:nvSpPr>
          <p:spPr bwMode="auto">
            <a:xfrm>
              <a:off x="2190" y="853"/>
              <a:ext cx="190" cy="300"/>
            </a:xfrm>
            <a:custGeom>
              <a:avLst/>
              <a:gdLst>
                <a:gd name="T0" fmla="*/ 190 w 190"/>
                <a:gd name="T1" fmla="*/ 43 h 300"/>
                <a:gd name="T2" fmla="*/ 157 w 190"/>
                <a:gd name="T3" fmla="*/ 238 h 300"/>
                <a:gd name="T4" fmla="*/ 58 w 190"/>
                <a:gd name="T5" fmla="*/ 286 h 300"/>
                <a:gd name="T6" fmla="*/ 6 w 190"/>
                <a:gd name="T7" fmla="*/ 156 h 300"/>
                <a:gd name="T8" fmla="*/ 23 w 190"/>
                <a:gd name="T9" fmla="*/ 0 h 300"/>
                <a:gd name="T10" fmla="*/ 0 60000 65536"/>
                <a:gd name="T11" fmla="*/ 0 60000 65536"/>
                <a:gd name="T12" fmla="*/ 0 60000 65536"/>
                <a:gd name="T13" fmla="*/ 0 60000 65536"/>
                <a:gd name="T14" fmla="*/ 0 60000 65536"/>
                <a:gd name="T15" fmla="*/ 0 w 190"/>
                <a:gd name="T16" fmla="*/ 0 h 300"/>
                <a:gd name="T17" fmla="*/ 190 w 190"/>
                <a:gd name="T18" fmla="*/ 300 h 300"/>
              </a:gdLst>
              <a:ahLst/>
              <a:cxnLst>
                <a:cxn ang="T10">
                  <a:pos x="T0" y="T1"/>
                </a:cxn>
                <a:cxn ang="T11">
                  <a:pos x="T2" y="T3"/>
                </a:cxn>
                <a:cxn ang="T12">
                  <a:pos x="T4" y="T5"/>
                </a:cxn>
                <a:cxn ang="T13">
                  <a:pos x="T6" y="T7"/>
                </a:cxn>
                <a:cxn ang="T14">
                  <a:pos x="T8" y="T9"/>
                </a:cxn>
              </a:cxnLst>
              <a:rect l="T15" t="T16" r="T17" b="T18"/>
              <a:pathLst>
                <a:path w="190" h="300">
                  <a:moveTo>
                    <a:pt x="190" y="43"/>
                  </a:moveTo>
                  <a:cubicBezTo>
                    <a:pt x="185" y="115"/>
                    <a:pt x="179" y="197"/>
                    <a:pt x="157" y="238"/>
                  </a:cubicBezTo>
                  <a:cubicBezTo>
                    <a:pt x="135" y="279"/>
                    <a:pt x="83" y="300"/>
                    <a:pt x="58" y="286"/>
                  </a:cubicBezTo>
                  <a:cubicBezTo>
                    <a:pt x="33" y="272"/>
                    <a:pt x="12" y="204"/>
                    <a:pt x="6" y="156"/>
                  </a:cubicBezTo>
                  <a:cubicBezTo>
                    <a:pt x="0" y="108"/>
                    <a:pt x="20" y="32"/>
                    <a:pt x="23" y="0"/>
                  </a:cubicBezTo>
                </a:path>
              </a:pathLst>
            </a:custGeom>
            <a:noFill/>
            <a:ln w="57150">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61" name="Freeform 12"/>
            <p:cNvSpPr>
              <a:spLocks/>
            </p:cNvSpPr>
            <p:nvPr/>
          </p:nvSpPr>
          <p:spPr bwMode="auto">
            <a:xfrm>
              <a:off x="2260" y="881"/>
              <a:ext cx="126" cy="230"/>
            </a:xfrm>
            <a:custGeom>
              <a:avLst/>
              <a:gdLst>
                <a:gd name="T0" fmla="*/ 126 w 126"/>
                <a:gd name="T1" fmla="*/ 0 h 230"/>
                <a:gd name="T2" fmla="*/ 93 w 126"/>
                <a:gd name="T3" fmla="*/ 195 h 230"/>
                <a:gd name="T4" fmla="*/ 35 w 126"/>
                <a:gd name="T5" fmla="*/ 210 h 230"/>
                <a:gd name="T6" fmla="*/ 1 w 126"/>
                <a:gd name="T7" fmla="*/ 167 h 230"/>
                <a:gd name="T8" fmla="*/ 31 w 126"/>
                <a:gd name="T9" fmla="*/ 15 h 230"/>
                <a:gd name="T10" fmla="*/ 0 60000 65536"/>
                <a:gd name="T11" fmla="*/ 0 60000 65536"/>
                <a:gd name="T12" fmla="*/ 0 60000 65536"/>
                <a:gd name="T13" fmla="*/ 0 60000 65536"/>
                <a:gd name="T14" fmla="*/ 0 60000 65536"/>
                <a:gd name="T15" fmla="*/ 0 w 126"/>
                <a:gd name="T16" fmla="*/ 0 h 230"/>
                <a:gd name="T17" fmla="*/ 126 w 126"/>
                <a:gd name="T18" fmla="*/ 230 h 230"/>
              </a:gdLst>
              <a:ahLst/>
              <a:cxnLst>
                <a:cxn ang="T10">
                  <a:pos x="T0" y="T1"/>
                </a:cxn>
                <a:cxn ang="T11">
                  <a:pos x="T2" y="T3"/>
                </a:cxn>
                <a:cxn ang="T12">
                  <a:pos x="T4" y="T5"/>
                </a:cxn>
                <a:cxn ang="T13">
                  <a:pos x="T6" y="T7"/>
                </a:cxn>
                <a:cxn ang="T14">
                  <a:pos x="T8" y="T9"/>
                </a:cxn>
              </a:cxnLst>
              <a:rect l="T15" t="T16" r="T17" b="T18"/>
              <a:pathLst>
                <a:path w="126" h="230">
                  <a:moveTo>
                    <a:pt x="126" y="0"/>
                  </a:moveTo>
                  <a:cubicBezTo>
                    <a:pt x="121" y="72"/>
                    <a:pt x="108" y="160"/>
                    <a:pt x="93" y="195"/>
                  </a:cubicBezTo>
                  <a:cubicBezTo>
                    <a:pt x="78" y="230"/>
                    <a:pt x="50" y="215"/>
                    <a:pt x="35" y="210"/>
                  </a:cubicBezTo>
                  <a:cubicBezTo>
                    <a:pt x="20" y="205"/>
                    <a:pt x="2" y="199"/>
                    <a:pt x="1" y="167"/>
                  </a:cubicBezTo>
                  <a:cubicBezTo>
                    <a:pt x="0" y="135"/>
                    <a:pt x="25" y="47"/>
                    <a:pt x="31" y="15"/>
                  </a:cubicBezTo>
                </a:path>
              </a:pathLst>
            </a:custGeom>
            <a:noFill/>
            <a:ln w="57150">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62" name="Freeform 13"/>
            <p:cNvSpPr>
              <a:spLocks/>
            </p:cNvSpPr>
            <p:nvPr/>
          </p:nvSpPr>
          <p:spPr bwMode="auto">
            <a:xfrm>
              <a:off x="2356" y="885"/>
              <a:ext cx="238" cy="261"/>
            </a:xfrm>
            <a:custGeom>
              <a:avLst/>
              <a:gdLst>
                <a:gd name="T0" fmla="*/ 22 w 238"/>
                <a:gd name="T1" fmla="*/ 0 h 261"/>
                <a:gd name="T2" fmla="*/ 10 w 238"/>
                <a:gd name="T3" fmla="*/ 183 h 261"/>
                <a:gd name="T4" fmla="*/ 83 w 238"/>
                <a:gd name="T5" fmla="*/ 239 h 261"/>
                <a:gd name="T6" fmla="*/ 156 w 238"/>
                <a:gd name="T7" fmla="*/ 232 h 261"/>
                <a:gd name="T8" fmla="*/ 238 w 238"/>
                <a:gd name="T9" fmla="*/ 68 h 261"/>
                <a:gd name="T10" fmla="*/ 0 60000 65536"/>
                <a:gd name="T11" fmla="*/ 0 60000 65536"/>
                <a:gd name="T12" fmla="*/ 0 60000 65536"/>
                <a:gd name="T13" fmla="*/ 0 60000 65536"/>
                <a:gd name="T14" fmla="*/ 0 60000 65536"/>
                <a:gd name="T15" fmla="*/ 0 w 238"/>
                <a:gd name="T16" fmla="*/ 0 h 261"/>
                <a:gd name="T17" fmla="*/ 238 w 238"/>
                <a:gd name="T18" fmla="*/ 261 h 261"/>
              </a:gdLst>
              <a:ahLst/>
              <a:cxnLst>
                <a:cxn ang="T10">
                  <a:pos x="T0" y="T1"/>
                </a:cxn>
                <a:cxn ang="T11">
                  <a:pos x="T2" y="T3"/>
                </a:cxn>
                <a:cxn ang="T12">
                  <a:pos x="T4" y="T5"/>
                </a:cxn>
                <a:cxn ang="T13">
                  <a:pos x="T6" y="T7"/>
                </a:cxn>
                <a:cxn ang="T14">
                  <a:pos x="T8" y="T9"/>
                </a:cxn>
              </a:cxnLst>
              <a:rect l="T15" t="T16" r="T17" b="T18"/>
              <a:pathLst>
                <a:path w="238" h="261">
                  <a:moveTo>
                    <a:pt x="22" y="0"/>
                  </a:moveTo>
                  <a:cubicBezTo>
                    <a:pt x="20" y="31"/>
                    <a:pt x="0" y="143"/>
                    <a:pt x="10" y="183"/>
                  </a:cubicBezTo>
                  <a:cubicBezTo>
                    <a:pt x="20" y="222"/>
                    <a:pt x="59" y="231"/>
                    <a:pt x="83" y="239"/>
                  </a:cubicBezTo>
                  <a:cubicBezTo>
                    <a:pt x="107" y="247"/>
                    <a:pt x="130" y="261"/>
                    <a:pt x="156" y="232"/>
                  </a:cubicBezTo>
                  <a:cubicBezTo>
                    <a:pt x="182" y="203"/>
                    <a:pt x="221" y="102"/>
                    <a:pt x="238" y="68"/>
                  </a:cubicBezTo>
                </a:path>
              </a:pathLst>
            </a:custGeom>
            <a:noFill/>
            <a:ln w="57150">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3763" name="Group 14"/>
            <p:cNvGrpSpPr>
              <a:grpSpLocks/>
            </p:cNvGrpSpPr>
            <p:nvPr/>
          </p:nvGrpSpPr>
          <p:grpSpPr bwMode="auto">
            <a:xfrm rot="655406">
              <a:off x="3552" y="2352"/>
              <a:ext cx="557" cy="515"/>
              <a:chOff x="3401" y="2175"/>
              <a:chExt cx="557" cy="515"/>
            </a:xfrm>
          </p:grpSpPr>
          <p:sp>
            <p:nvSpPr>
              <p:cNvPr id="73799" name="Freeform 15"/>
              <p:cNvSpPr>
                <a:spLocks/>
              </p:cNvSpPr>
              <p:nvPr/>
            </p:nvSpPr>
            <p:spPr bwMode="auto">
              <a:xfrm rot="-3008710">
                <a:off x="3559" y="2130"/>
                <a:ext cx="236" cy="326"/>
              </a:xfrm>
              <a:custGeom>
                <a:avLst/>
                <a:gdLst>
                  <a:gd name="T0" fmla="*/ 0 w 236"/>
                  <a:gd name="T1" fmla="*/ 228 h 326"/>
                  <a:gd name="T2" fmla="*/ 33 w 236"/>
                  <a:gd name="T3" fmla="*/ 33 h 326"/>
                  <a:gd name="T4" fmla="*/ 186 w 236"/>
                  <a:gd name="T5" fmla="*/ 27 h 326"/>
                  <a:gd name="T6" fmla="*/ 233 w 236"/>
                  <a:gd name="T7" fmla="*/ 90 h 326"/>
                  <a:gd name="T8" fmla="*/ 203 w 236"/>
                  <a:gd name="T9" fmla="*/ 326 h 326"/>
                  <a:gd name="T10" fmla="*/ 0 60000 65536"/>
                  <a:gd name="T11" fmla="*/ 0 60000 65536"/>
                  <a:gd name="T12" fmla="*/ 0 60000 65536"/>
                  <a:gd name="T13" fmla="*/ 0 60000 65536"/>
                  <a:gd name="T14" fmla="*/ 0 60000 65536"/>
                  <a:gd name="T15" fmla="*/ 0 w 236"/>
                  <a:gd name="T16" fmla="*/ 0 h 326"/>
                  <a:gd name="T17" fmla="*/ 236 w 236"/>
                  <a:gd name="T18" fmla="*/ 326 h 326"/>
                </a:gdLst>
                <a:ahLst/>
                <a:cxnLst>
                  <a:cxn ang="T10">
                    <a:pos x="T0" y="T1"/>
                  </a:cxn>
                  <a:cxn ang="T11">
                    <a:pos x="T2" y="T3"/>
                  </a:cxn>
                  <a:cxn ang="T12">
                    <a:pos x="T4" y="T5"/>
                  </a:cxn>
                  <a:cxn ang="T13">
                    <a:pos x="T6" y="T7"/>
                  </a:cxn>
                  <a:cxn ang="T14">
                    <a:pos x="T8" y="T9"/>
                  </a:cxn>
                </a:cxnLst>
                <a:rect l="T15" t="T16" r="T17" b="T18"/>
                <a:pathLst>
                  <a:path w="236" h="326">
                    <a:moveTo>
                      <a:pt x="0" y="228"/>
                    </a:moveTo>
                    <a:cubicBezTo>
                      <a:pt x="5" y="156"/>
                      <a:pt x="2" y="66"/>
                      <a:pt x="33" y="33"/>
                    </a:cubicBezTo>
                    <a:cubicBezTo>
                      <a:pt x="64" y="0"/>
                      <a:pt x="153" y="17"/>
                      <a:pt x="186" y="27"/>
                    </a:cubicBezTo>
                    <a:cubicBezTo>
                      <a:pt x="219" y="37"/>
                      <a:pt x="230" y="40"/>
                      <a:pt x="233" y="90"/>
                    </a:cubicBezTo>
                    <a:cubicBezTo>
                      <a:pt x="236" y="140"/>
                      <a:pt x="209" y="277"/>
                      <a:pt x="203" y="326"/>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00" name="Freeform 16"/>
              <p:cNvSpPr>
                <a:spLocks/>
              </p:cNvSpPr>
              <p:nvPr/>
            </p:nvSpPr>
            <p:spPr bwMode="auto">
              <a:xfrm rot="-3008710">
                <a:off x="3534" y="2153"/>
                <a:ext cx="170" cy="283"/>
              </a:xfrm>
              <a:custGeom>
                <a:avLst/>
                <a:gdLst>
                  <a:gd name="T0" fmla="*/ 0 w 170"/>
                  <a:gd name="T1" fmla="*/ 265 h 283"/>
                  <a:gd name="T2" fmla="*/ 33 w 170"/>
                  <a:gd name="T3" fmla="*/ 70 h 283"/>
                  <a:gd name="T4" fmla="*/ 123 w 170"/>
                  <a:gd name="T5" fmla="*/ 10 h 283"/>
                  <a:gd name="T6" fmla="*/ 169 w 170"/>
                  <a:gd name="T7" fmla="*/ 128 h 283"/>
                  <a:gd name="T8" fmla="*/ 127 w 170"/>
                  <a:gd name="T9" fmla="*/ 283 h 283"/>
                  <a:gd name="T10" fmla="*/ 0 60000 65536"/>
                  <a:gd name="T11" fmla="*/ 0 60000 65536"/>
                  <a:gd name="T12" fmla="*/ 0 60000 65536"/>
                  <a:gd name="T13" fmla="*/ 0 60000 65536"/>
                  <a:gd name="T14" fmla="*/ 0 60000 65536"/>
                  <a:gd name="T15" fmla="*/ 0 w 170"/>
                  <a:gd name="T16" fmla="*/ 0 h 283"/>
                  <a:gd name="T17" fmla="*/ 170 w 170"/>
                  <a:gd name="T18" fmla="*/ 283 h 283"/>
                </a:gdLst>
                <a:ahLst/>
                <a:cxnLst>
                  <a:cxn ang="T10">
                    <a:pos x="T0" y="T1"/>
                  </a:cxn>
                  <a:cxn ang="T11">
                    <a:pos x="T2" y="T3"/>
                  </a:cxn>
                  <a:cxn ang="T12">
                    <a:pos x="T4" y="T5"/>
                  </a:cxn>
                  <a:cxn ang="T13">
                    <a:pos x="T6" y="T7"/>
                  </a:cxn>
                  <a:cxn ang="T14">
                    <a:pos x="T8" y="T9"/>
                  </a:cxn>
                </a:cxnLst>
                <a:rect l="T15" t="T16" r="T17" b="T18"/>
                <a:pathLst>
                  <a:path w="170" h="283">
                    <a:moveTo>
                      <a:pt x="0" y="265"/>
                    </a:moveTo>
                    <a:cubicBezTo>
                      <a:pt x="5" y="193"/>
                      <a:pt x="12" y="112"/>
                      <a:pt x="33" y="70"/>
                    </a:cubicBezTo>
                    <a:cubicBezTo>
                      <a:pt x="54" y="28"/>
                      <a:pt x="100" y="0"/>
                      <a:pt x="123" y="10"/>
                    </a:cubicBezTo>
                    <a:cubicBezTo>
                      <a:pt x="146" y="20"/>
                      <a:pt x="168" y="83"/>
                      <a:pt x="169" y="128"/>
                    </a:cubicBezTo>
                    <a:cubicBezTo>
                      <a:pt x="170" y="173"/>
                      <a:pt x="136" y="251"/>
                      <a:pt x="127" y="283"/>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01" name="Freeform 17"/>
              <p:cNvSpPr>
                <a:spLocks/>
              </p:cNvSpPr>
              <p:nvPr/>
            </p:nvSpPr>
            <p:spPr bwMode="auto">
              <a:xfrm rot="-3008710">
                <a:off x="3428" y="2288"/>
                <a:ext cx="188" cy="241"/>
              </a:xfrm>
              <a:custGeom>
                <a:avLst/>
                <a:gdLst>
                  <a:gd name="T0" fmla="*/ 166 w 188"/>
                  <a:gd name="T1" fmla="*/ 241 h 241"/>
                  <a:gd name="T2" fmla="*/ 178 w 188"/>
                  <a:gd name="T3" fmla="*/ 59 h 241"/>
                  <a:gd name="T4" fmla="*/ 105 w 188"/>
                  <a:gd name="T5" fmla="*/ 2 h 241"/>
                  <a:gd name="T6" fmla="*/ 43 w 188"/>
                  <a:gd name="T7" fmla="*/ 73 h 241"/>
                  <a:gd name="T8" fmla="*/ 0 w 188"/>
                  <a:gd name="T9" fmla="*/ 190 h 241"/>
                  <a:gd name="T10" fmla="*/ 0 60000 65536"/>
                  <a:gd name="T11" fmla="*/ 0 60000 65536"/>
                  <a:gd name="T12" fmla="*/ 0 60000 65536"/>
                  <a:gd name="T13" fmla="*/ 0 60000 65536"/>
                  <a:gd name="T14" fmla="*/ 0 60000 65536"/>
                  <a:gd name="T15" fmla="*/ 0 w 188"/>
                  <a:gd name="T16" fmla="*/ 0 h 241"/>
                  <a:gd name="T17" fmla="*/ 188 w 188"/>
                  <a:gd name="T18" fmla="*/ 241 h 241"/>
                </a:gdLst>
                <a:ahLst/>
                <a:cxnLst>
                  <a:cxn ang="T10">
                    <a:pos x="T0" y="T1"/>
                  </a:cxn>
                  <a:cxn ang="T11">
                    <a:pos x="T2" y="T3"/>
                  </a:cxn>
                  <a:cxn ang="T12">
                    <a:pos x="T4" y="T5"/>
                  </a:cxn>
                  <a:cxn ang="T13">
                    <a:pos x="T6" y="T7"/>
                  </a:cxn>
                  <a:cxn ang="T14">
                    <a:pos x="T8" y="T9"/>
                  </a:cxn>
                </a:cxnLst>
                <a:rect l="T15" t="T16" r="T17" b="T18"/>
                <a:pathLst>
                  <a:path w="188" h="241">
                    <a:moveTo>
                      <a:pt x="166" y="241"/>
                    </a:moveTo>
                    <a:cubicBezTo>
                      <a:pt x="168" y="210"/>
                      <a:pt x="188" y="98"/>
                      <a:pt x="178" y="59"/>
                    </a:cubicBezTo>
                    <a:cubicBezTo>
                      <a:pt x="168" y="19"/>
                      <a:pt x="127" y="0"/>
                      <a:pt x="105" y="2"/>
                    </a:cubicBezTo>
                    <a:cubicBezTo>
                      <a:pt x="83" y="4"/>
                      <a:pt x="60" y="42"/>
                      <a:pt x="43" y="73"/>
                    </a:cubicBezTo>
                    <a:cubicBezTo>
                      <a:pt x="26" y="104"/>
                      <a:pt x="9" y="166"/>
                      <a:pt x="0" y="190"/>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3802" name="Group 18"/>
              <p:cNvGrpSpPr>
                <a:grpSpLocks/>
              </p:cNvGrpSpPr>
              <p:nvPr/>
            </p:nvGrpSpPr>
            <p:grpSpPr bwMode="auto">
              <a:xfrm>
                <a:off x="3546" y="2339"/>
                <a:ext cx="412" cy="351"/>
                <a:chOff x="3546" y="2339"/>
                <a:chExt cx="412" cy="351"/>
              </a:xfrm>
            </p:grpSpPr>
            <p:sp>
              <p:nvSpPr>
                <p:cNvPr id="73803" name="Freeform 19"/>
                <p:cNvSpPr>
                  <a:spLocks/>
                </p:cNvSpPr>
                <p:nvPr/>
              </p:nvSpPr>
              <p:spPr bwMode="auto">
                <a:xfrm rot="-3008710">
                  <a:off x="3601" y="2445"/>
                  <a:ext cx="190" cy="300"/>
                </a:xfrm>
                <a:custGeom>
                  <a:avLst/>
                  <a:gdLst>
                    <a:gd name="T0" fmla="*/ 190 w 190"/>
                    <a:gd name="T1" fmla="*/ 43 h 300"/>
                    <a:gd name="T2" fmla="*/ 157 w 190"/>
                    <a:gd name="T3" fmla="*/ 238 h 300"/>
                    <a:gd name="T4" fmla="*/ 58 w 190"/>
                    <a:gd name="T5" fmla="*/ 286 h 300"/>
                    <a:gd name="T6" fmla="*/ 6 w 190"/>
                    <a:gd name="T7" fmla="*/ 156 h 300"/>
                    <a:gd name="T8" fmla="*/ 23 w 190"/>
                    <a:gd name="T9" fmla="*/ 0 h 300"/>
                    <a:gd name="T10" fmla="*/ 0 60000 65536"/>
                    <a:gd name="T11" fmla="*/ 0 60000 65536"/>
                    <a:gd name="T12" fmla="*/ 0 60000 65536"/>
                    <a:gd name="T13" fmla="*/ 0 60000 65536"/>
                    <a:gd name="T14" fmla="*/ 0 60000 65536"/>
                    <a:gd name="T15" fmla="*/ 0 w 190"/>
                    <a:gd name="T16" fmla="*/ 0 h 300"/>
                    <a:gd name="T17" fmla="*/ 190 w 190"/>
                    <a:gd name="T18" fmla="*/ 300 h 300"/>
                  </a:gdLst>
                  <a:ahLst/>
                  <a:cxnLst>
                    <a:cxn ang="T10">
                      <a:pos x="T0" y="T1"/>
                    </a:cxn>
                    <a:cxn ang="T11">
                      <a:pos x="T2" y="T3"/>
                    </a:cxn>
                    <a:cxn ang="T12">
                      <a:pos x="T4" y="T5"/>
                    </a:cxn>
                    <a:cxn ang="T13">
                      <a:pos x="T6" y="T7"/>
                    </a:cxn>
                    <a:cxn ang="T14">
                      <a:pos x="T8" y="T9"/>
                    </a:cxn>
                  </a:cxnLst>
                  <a:rect l="T15" t="T16" r="T17" b="T18"/>
                  <a:pathLst>
                    <a:path w="190" h="300">
                      <a:moveTo>
                        <a:pt x="190" y="43"/>
                      </a:moveTo>
                      <a:cubicBezTo>
                        <a:pt x="185" y="115"/>
                        <a:pt x="179" y="197"/>
                        <a:pt x="157" y="238"/>
                      </a:cubicBezTo>
                      <a:cubicBezTo>
                        <a:pt x="135" y="279"/>
                        <a:pt x="83" y="300"/>
                        <a:pt x="58" y="286"/>
                      </a:cubicBezTo>
                      <a:cubicBezTo>
                        <a:pt x="33" y="272"/>
                        <a:pt x="12" y="204"/>
                        <a:pt x="6" y="156"/>
                      </a:cubicBezTo>
                      <a:cubicBezTo>
                        <a:pt x="0" y="108"/>
                        <a:pt x="20" y="32"/>
                        <a:pt x="23" y="0"/>
                      </a:cubicBezTo>
                    </a:path>
                  </a:pathLst>
                </a:custGeom>
                <a:noFill/>
                <a:ln w="57150">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04" name="Freeform 20"/>
                <p:cNvSpPr>
                  <a:spLocks/>
                </p:cNvSpPr>
                <p:nvPr/>
              </p:nvSpPr>
              <p:spPr bwMode="auto">
                <a:xfrm rot="-3008710">
                  <a:off x="3652" y="2447"/>
                  <a:ext cx="126" cy="230"/>
                </a:xfrm>
                <a:custGeom>
                  <a:avLst/>
                  <a:gdLst>
                    <a:gd name="T0" fmla="*/ 126 w 126"/>
                    <a:gd name="T1" fmla="*/ 0 h 230"/>
                    <a:gd name="T2" fmla="*/ 93 w 126"/>
                    <a:gd name="T3" fmla="*/ 195 h 230"/>
                    <a:gd name="T4" fmla="*/ 35 w 126"/>
                    <a:gd name="T5" fmla="*/ 210 h 230"/>
                    <a:gd name="T6" fmla="*/ 1 w 126"/>
                    <a:gd name="T7" fmla="*/ 167 h 230"/>
                    <a:gd name="T8" fmla="*/ 31 w 126"/>
                    <a:gd name="T9" fmla="*/ 15 h 230"/>
                    <a:gd name="T10" fmla="*/ 0 60000 65536"/>
                    <a:gd name="T11" fmla="*/ 0 60000 65536"/>
                    <a:gd name="T12" fmla="*/ 0 60000 65536"/>
                    <a:gd name="T13" fmla="*/ 0 60000 65536"/>
                    <a:gd name="T14" fmla="*/ 0 60000 65536"/>
                    <a:gd name="T15" fmla="*/ 0 w 126"/>
                    <a:gd name="T16" fmla="*/ 0 h 230"/>
                    <a:gd name="T17" fmla="*/ 126 w 126"/>
                    <a:gd name="T18" fmla="*/ 230 h 230"/>
                  </a:gdLst>
                  <a:ahLst/>
                  <a:cxnLst>
                    <a:cxn ang="T10">
                      <a:pos x="T0" y="T1"/>
                    </a:cxn>
                    <a:cxn ang="T11">
                      <a:pos x="T2" y="T3"/>
                    </a:cxn>
                    <a:cxn ang="T12">
                      <a:pos x="T4" y="T5"/>
                    </a:cxn>
                    <a:cxn ang="T13">
                      <a:pos x="T6" y="T7"/>
                    </a:cxn>
                    <a:cxn ang="T14">
                      <a:pos x="T8" y="T9"/>
                    </a:cxn>
                  </a:cxnLst>
                  <a:rect l="T15" t="T16" r="T17" b="T18"/>
                  <a:pathLst>
                    <a:path w="126" h="230">
                      <a:moveTo>
                        <a:pt x="126" y="0"/>
                      </a:moveTo>
                      <a:cubicBezTo>
                        <a:pt x="121" y="72"/>
                        <a:pt x="108" y="160"/>
                        <a:pt x="93" y="195"/>
                      </a:cubicBezTo>
                      <a:cubicBezTo>
                        <a:pt x="78" y="230"/>
                        <a:pt x="50" y="215"/>
                        <a:pt x="35" y="210"/>
                      </a:cubicBezTo>
                      <a:cubicBezTo>
                        <a:pt x="20" y="205"/>
                        <a:pt x="2" y="199"/>
                        <a:pt x="1" y="167"/>
                      </a:cubicBezTo>
                      <a:cubicBezTo>
                        <a:pt x="0" y="135"/>
                        <a:pt x="25" y="47"/>
                        <a:pt x="31" y="15"/>
                      </a:cubicBezTo>
                    </a:path>
                  </a:pathLst>
                </a:custGeom>
                <a:noFill/>
                <a:ln w="57150">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05" name="Freeform 21"/>
                <p:cNvSpPr>
                  <a:spLocks/>
                </p:cNvSpPr>
                <p:nvPr/>
              </p:nvSpPr>
              <p:spPr bwMode="auto">
                <a:xfrm rot="-3008710">
                  <a:off x="3709" y="2327"/>
                  <a:ext cx="238" cy="261"/>
                </a:xfrm>
                <a:custGeom>
                  <a:avLst/>
                  <a:gdLst>
                    <a:gd name="T0" fmla="*/ 22 w 238"/>
                    <a:gd name="T1" fmla="*/ 0 h 261"/>
                    <a:gd name="T2" fmla="*/ 10 w 238"/>
                    <a:gd name="T3" fmla="*/ 183 h 261"/>
                    <a:gd name="T4" fmla="*/ 83 w 238"/>
                    <a:gd name="T5" fmla="*/ 239 h 261"/>
                    <a:gd name="T6" fmla="*/ 156 w 238"/>
                    <a:gd name="T7" fmla="*/ 232 h 261"/>
                    <a:gd name="T8" fmla="*/ 238 w 238"/>
                    <a:gd name="T9" fmla="*/ 68 h 261"/>
                    <a:gd name="T10" fmla="*/ 0 60000 65536"/>
                    <a:gd name="T11" fmla="*/ 0 60000 65536"/>
                    <a:gd name="T12" fmla="*/ 0 60000 65536"/>
                    <a:gd name="T13" fmla="*/ 0 60000 65536"/>
                    <a:gd name="T14" fmla="*/ 0 60000 65536"/>
                    <a:gd name="T15" fmla="*/ 0 w 238"/>
                    <a:gd name="T16" fmla="*/ 0 h 261"/>
                    <a:gd name="T17" fmla="*/ 238 w 238"/>
                    <a:gd name="T18" fmla="*/ 261 h 261"/>
                  </a:gdLst>
                  <a:ahLst/>
                  <a:cxnLst>
                    <a:cxn ang="T10">
                      <a:pos x="T0" y="T1"/>
                    </a:cxn>
                    <a:cxn ang="T11">
                      <a:pos x="T2" y="T3"/>
                    </a:cxn>
                    <a:cxn ang="T12">
                      <a:pos x="T4" y="T5"/>
                    </a:cxn>
                    <a:cxn ang="T13">
                      <a:pos x="T6" y="T7"/>
                    </a:cxn>
                    <a:cxn ang="T14">
                      <a:pos x="T8" y="T9"/>
                    </a:cxn>
                  </a:cxnLst>
                  <a:rect l="T15" t="T16" r="T17" b="T18"/>
                  <a:pathLst>
                    <a:path w="238" h="261">
                      <a:moveTo>
                        <a:pt x="22" y="0"/>
                      </a:moveTo>
                      <a:cubicBezTo>
                        <a:pt x="20" y="31"/>
                        <a:pt x="0" y="143"/>
                        <a:pt x="10" y="183"/>
                      </a:cubicBezTo>
                      <a:cubicBezTo>
                        <a:pt x="20" y="222"/>
                        <a:pt x="59" y="231"/>
                        <a:pt x="83" y="239"/>
                      </a:cubicBezTo>
                      <a:cubicBezTo>
                        <a:pt x="107" y="247"/>
                        <a:pt x="130" y="261"/>
                        <a:pt x="156" y="232"/>
                      </a:cubicBezTo>
                      <a:cubicBezTo>
                        <a:pt x="182" y="203"/>
                        <a:pt x="221" y="102"/>
                        <a:pt x="238" y="68"/>
                      </a:cubicBezTo>
                    </a:path>
                  </a:pathLst>
                </a:custGeom>
                <a:noFill/>
                <a:ln w="57150">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73764" name="Freeform 22"/>
            <p:cNvSpPr>
              <a:spLocks/>
            </p:cNvSpPr>
            <p:nvPr/>
          </p:nvSpPr>
          <p:spPr bwMode="auto">
            <a:xfrm>
              <a:off x="1536" y="752"/>
              <a:ext cx="1168" cy="568"/>
            </a:xfrm>
            <a:custGeom>
              <a:avLst/>
              <a:gdLst>
                <a:gd name="T0" fmla="*/ 384 w 1168"/>
                <a:gd name="T1" fmla="*/ 16 h 568"/>
                <a:gd name="T2" fmla="*/ 144 w 1168"/>
                <a:gd name="T3" fmla="*/ 112 h 568"/>
                <a:gd name="T4" fmla="*/ 0 w 1168"/>
                <a:gd name="T5" fmla="*/ 256 h 568"/>
                <a:gd name="T6" fmla="*/ 144 w 1168"/>
                <a:gd name="T7" fmla="*/ 496 h 568"/>
                <a:gd name="T8" fmla="*/ 480 w 1168"/>
                <a:gd name="T9" fmla="*/ 544 h 568"/>
                <a:gd name="T10" fmla="*/ 912 w 1168"/>
                <a:gd name="T11" fmla="*/ 544 h 568"/>
                <a:gd name="T12" fmla="*/ 1056 w 1168"/>
                <a:gd name="T13" fmla="*/ 400 h 568"/>
                <a:gd name="T14" fmla="*/ 1152 w 1168"/>
                <a:gd name="T15" fmla="*/ 208 h 568"/>
                <a:gd name="T16" fmla="*/ 960 w 1168"/>
                <a:gd name="T17" fmla="*/ 112 h 568"/>
                <a:gd name="T18" fmla="*/ 720 w 1168"/>
                <a:gd name="T19" fmla="*/ 64 h 568"/>
                <a:gd name="T20" fmla="*/ 576 w 1168"/>
                <a:gd name="T21" fmla="*/ 16 h 568"/>
                <a:gd name="T22" fmla="*/ 384 w 1168"/>
                <a:gd name="T23" fmla="*/ 16 h 5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68"/>
                <a:gd name="T37" fmla="*/ 0 h 568"/>
                <a:gd name="T38" fmla="*/ 1168 w 1168"/>
                <a:gd name="T39" fmla="*/ 568 h 5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68" h="568">
                  <a:moveTo>
                    <a:pt x="384" y="16"/>
                  </a:moveTo>
                  <a:cubicBezTo>
                    <a:pt x="312" y="32"/>
                    <a:pt x="208" y="72"/>
                    <a:pt x="144" y="112"/>
                  </a:cubicBezTo>
                  <a:cubicBezTo>
                    <a:pt x="80" y="152"/>
                    <a:pt x="0" y="192"/>
                    <a:pt x="0" y="256"/>
                  </a:cubicBezTo>
                  <a:cubicBezTo>
                    <a:pt x="0" y="320"/>
                    <a:pt x="64" y="448"/>
                    <a:pt x="144" y="496"/>
                  </a:cubicBezTo>
                  <a:cubicBezTo>
                    <a:pt x="224" y="544"/>
                    <a:pt x="352" y="536"/>
                    <a:pt x="480" y="544"/>
                  </a:cubicBezTo>
                  <a:cubicBezTo>
                    <a:pt x="608" y="552"/>
                    <a:pt x="816" y="568"/>
                    <a:pt x="912" y="544"/>
                  </a:cubicBezTo>
                  <a:cubicBezTo>
                    <a:pt x="1008" y="520"/>
                    <a:pt x="1016" y="456"/>
                    <a:pt x="1056" y="400"/>
                  </a:cubicBezTo>
                  <a:cubicBezTo>
                    <a:pt x="1096" y="344"/>
                    <a:pt x="1168" y="256"/>
                    <a:pt x="1152" y="208"/>
                  </a:cubicBezTo>
                  <a:cubicBezTo>
                    <a:pt x="1136" y="160"/>
                    <a:pt x="1032" y="136"/>
                    <a:pt x="960" y="112"/>
                  </a:cubicBezTo>
                  <a:cubicBezTo>
                    <a:pt x="888" y="88"/>
                    <a:pt x="784" y="80"/>
                    <a:pt x="720" y="64"/>
                  </a:cubicBezTo>
                  <a:cubicBezTo>
                    <a:pt x="656" y="48"/>
                    <a:pt x="632" y="24"/>
                    <a:pt x="576" y="16"/>
                  </a:cubicBezTo>
                  <a:cubicBezTo>
                    <a:pt x="520" y="8"/>
                    <a:pt x="456" y="0"/>
                    <a:pt x="384" y="16"/>
                  </a:cubicBezTo>
                  <a:close/>
                </a:path>
              </a:pathLst>
            </a:custGeom>
            <a:solidFill>
              <a:srgbClr val="BBE0E3">
                <a:alpha val="39999"/>
              </a:srgbClr>
            </a:solidFill>
            <a:ln w="28575">
              <a:solidFill>
                <a:schemeClr val="accent2"/>
              </a:solidFill>
              <a:round/>
              <a:headEnd/>
              <a:tailEnd/>
            </a:ln>
          </p:spPr>
          <p:txBody>
            <a:bodyPr/>
            <a:lstStyle/>
            <a:p>
              <a:endParaRPr lang="en-US"/>
            </a:p>
          </p:txBody>
        </p:sp>
        <p:sp>
          <p:nvSpPr>
            <p:cNvPr id="73765" name="Freeform 23"/>
            <p:cNvSpPr>
              <a:spLocks/>
            </p:cNvSpPr>
            <p:nvPr/>
          </p:nvSpPr>
          <p:spPr bwMode="auto">
            <a:xfrm>
              <a:off x="3552" y="2395"/>
              <a:ext cx="624" cy="597"/>
            </a:xfrm>
            <a:custGeom>
              <a:avLst/>
              <a:gdLst>
                <a:gd name="T0" fmla="*/ 0 w 624"/>
                <a:gd name="T1" fmla="*/ 293 h 597"/>
                <a:gd name="T2" fmla="*/ 48 w 624"/>
                <a:gd name="T3" fmla="*/ 389 h 597"/>
                <a:gd name="T4" fmla="*/ 144 w 624"/>
                <a:gd name="T5" fmla="*/ 485 h 597"/>
                <a:gd name="T6" fmla="*/ 240 w 624"/>
                <a:gd name="T7" fmla="*/ 581 h 597"/>
                <a:gd name="T8" fmla="*/ 384 w 624"/>
                <a:gd name="T9" fmla="*/ 581 h 597"/>
                <a:gd name="T10" fmla="*/ 528 w 624"/>
                <a:gd name="T11" fmla="*/ 533 h 597"/>
                <a:gd name="T12" fmla="*/ 576 w 624"/>
                <a:gd name="T13" fmla="*/ 389 h 597"/>
                <a:gd name="T14" fmla="*/ 624 w 624"/>
                <a:gd name="T15" fmla="*/ 245 h 597"/>
                <a:gd name="T16" fmla="*/ 576 w 624"/>
                <a:gd name="T17" fmla="*/ 149 h 597"/>
                <a:gd name="T18" fmla="*/ 528 w 624"/>
                <a:gd name="T19" fmla="*/ 53 h 597"/>
                <a:gd name="T20" fmla="*/ 480 w 624"/>
                <a:gd name="T21" fmla="*/ 5 h 597"/>
                <a:gd name="T22" fmla="*/ 428 w 624"/>
                <a:gd name="T23" fmla="*/ 22 h 597"/>
                <a:gd name="T24" fmla="*/ 336 w 624"/>
                <a:gd name="T25" fmla="*/ 53 h 597"/>
                <a:gd name="T26" fmla="*/ 288 w 624"/>
                <a:gd name="T27" fmla="*/ 101 h 597"/>
                <a:gd name="T28" fmla="*/ 240 w 624"/>
                <a:gd name="T29" fmla="*/ 149 h 597"/>
                <a:gd name="T30" fmla="*/ 192 w 624"/>
                <a:gd name="T31" fmla="*/ 197 h 597"/>
                <a:gd name="T32" fmla="*/ 144 w 624"/>
                <a:gd name="T33" fmla="*/ 197 h 597"/>
                <a:gd name="T34" fmla="*/ 48 w 624"/>
                <a:gd name="T35" fmla="*/ 245 h 597"/>
                <a:gd name="T36" fmla="*/ 0 w 624"/>
                <a:gd name="T37" fmla="*/ 293 h 5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4"/>
                <a:gd name="T58" fmla="*/ 0 h 597"/>
                <a:gd name="T59" fmla="*/ 624 w 624"/>
                <a:gd name="T60" fmla="*/ 597 h 59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4" h="597">
                  <a:moveTo>
                    <a:pt x="0" y="293"/>
                  </a:moveTo>
                  <a:cubicBezTo>
                    <a:pt x="0" y="317"/>
                    <a:pt x="24" y="357"/>
                    <a:pt x="48" y="389"/>
                  </a:cubicBezTo>
                  <a:cubicBezTo>
                    <a:pt x="72" y="421"/>
                    <a:pt x="112" y="453"/>
                    <a:pt x="144" y="485"/>
                  </a:cubicBezTo>
                  <a:cubicBezTo>
                    <a:pt x="176" y="517"/>
                    <a:pt x="200" y="565"/>
                    <a:pt x="240" y="581"/>
                  </a:cubicBezTo>
                  <a:cubicBezTo>
                    <a:pt x="280" y="597"/>
                    <a:pt x="336" y="589"/>
                    <a:pt x="384" y="581"/>
                  </a:cubicBezTo>
                  <a:cubicBezTo>
                    <a:pt x="432" y="573"/>
                    <a:pt x="496" y="565"/>
                    <a:pt x="528" y="533"/>
                  </a:cubicBezTo>
                  <a:cubicBezTo>
                    <a:pt x="560" y="501"/>
                    <a:pt x="560" y="437"/>
                    <a:pt x="576" y="389"/>
                  </a:cubicBezTo>
                  <a:cubicBezTo>
                    <a:pt x="592" y="341"/>
                    <a:pt x="624" y="285"/>
                    <a:pt x="624" y="245"/>
                  </a:cubicBezTo>
                  <a:cubicBezTo>
                    <a:pt x="624" y="205"/>
                    <a:pt x="592" y="181"/>
                    <a:pt x="576" y="149"/>
                  </a:cubicBezTo>
                  <a:cubicBezTo>
                    <a:pt x="560" y="117"/>
                    <a:pt x="544" y="77"/>
                    <a:pt x="528" y="53"/>
                  </a:cubicBezTo>
                  <a:cubicBezTo>
                    <a:pt x="512" y="29"/>
                    <a:pt x="497" y="10"/>
                    <a:pt x="480" y="5"/>
                  </a:cubicBezTo>
                  <a:cubicBezTo>
                    <a:pt x="463" y="0"/>
                    <a:pt x="452" y="14"/>
                    <a:pt x="428" y="22"/>
                  </a:cubicBezTo>
                  <a:cubicBezTo>
                    <a:pt x="404" y="30"/>
                    <a:pt x="359" y="40"/>
                    <a:pt x="336" y="53"/>
                  </a:cubicBezTo>
                  <a:cubicBezTo>
                    <a:pt x="313" y="66"/>
                    <a:pt x="304" y="85"/>
                    <a:pt x="288" y="101"/>
                  </a:cubicBezTo>
                  <a:cubicBezTo>
                    <a:pt x="272" y="117"/>
                    <a:pt x="256" y="133"/>
                    <a:pt x="240" y="149"/>
                  </a:cubicBezTo>
                  <a:cubicBezTo>
                    <a:pt x="224" y="165"/>
                    <a:pt x="208" y="189"/>
                    <a:pt x="192" y="197"/>
                  </a:cubicBezTo>
                  <a:cubicBezTo>
                    <a:pt x="176" y="205"/>
                    <a:pt x="168" y="189"/>
                    <a:pt x="144" y="197"/>
                  </a:cubicBezTo>
                  <a:cubicBezTo>
                    <a:pt x="120" y="205"/>
                    <a:pt x="72" y="229"/>
                    <a:pt x="48" y="245"/>
                  </a:cubicBezTo>
                  <a:cubicBezTo>
                    <a:pt x="24" y="261"/>
                    <a:pt x="0" y="269"/>
                    <a:pt x="0" y="293"/>
                  </a:cubicBezTo>
                  <a:close/>
                </a:path>
              </a:pathLst>
            </a:custGeom>
            <a:solidFill>
              <a:srgbClr val="BBE0E3">
                <a:alpha val="50195"/>
              </a:srgbClr>
            </a:solidFill>
            <a:ln w="28575">
              <a:solidFill>
                <a:schemeClr val="accent2"/>
              </a:solidFill>
              <a:round/>
              <a:headEnd/>
              <a:tailEnd/>
            </a:ln>
          </p:spPr>
          <p:txBody>
            <a:bodyPr/>
            <a:lstStyle/>
            <a:p>
              <a:endParaRPr lang="en-US"/>
            </a:p>
          </p:txBody>
        </p:sp>
        <p:sp>
          <p:nvSpPr>
            <p:cNvPr id="73766" name="Rectangle 24"/>
            <p:cNvSpPr>
              <a:spLocks noChangeArrowheads="1"/>
            </p:cNvSpPr>
            <p:nvPr/>
          </p:nvSpPr>
          <p:spPr bwMode="auto">
            <a:xfrm>
              <a:off x="4800" y="3552"/>
              <a:ext cx="60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eaLnBrk="0" hangingPunct="0"/>
              <a:r>
                <a:rPr lang="en-US" sz="2800">
                  <a:latin typeface="Calibri" charset="0"/>
                  <a:ea typeface="굴림" charset="0"/>
                  <a:cs typeface="굴림" charset="0"/>
                </a:rPr>
                <a:t>Skull</a:t>
              </a:r>
            </a:p>
          </p:txBody>
        </p:sp>
        <p:sp>
          <p:nvSpPr>
            <p:cNvPr id="73767" name="Rectangle 25"/>
            <p:cNvSpPr>
              <a:spLocks noChangeArrowheads="1"/>
            </p:cNvSpPr>
            <p:nvPr/>
          </p:nvSpPr>
          <p:spPr bwMode="auto">
            <a:xfrm>
              <a:off x="1104" y="1046"/>
              <a:ext cx="1104"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p>
              <a:pPr eaLnBrk="0" hangingPunct="0"/>
              <a:r>
                <a:rPr lang="en-US" sz="2000">
                  <a:solidFill>
                    <a:schemeClr val="accent2"/>
                  </a:solidFill>
                  <a:latin typeface="Calibri" charset="0"/>
                  <a:ea typeface="굴림" charset="0"/>
                  <a:cs typeface="굴림" charset="0"/>
                </a:rPr>
                <a:t>Local Synchrony</a:t>
              </a:r>
            </a:p>
          </p:txBody>
        </p:sp>
        <p:sp>
          <p:nvSpPr>
            <p:cNvPr id="73768" name="Rectangle 26"/>
            <p:cNvSpPr>
              <a:spLocks noChangeArrowheads="1"/>
            </p:cNvSpPr>
            <p:nvPr/>
          </p:nvSpPr>
          <p:spPr bwMode="auto">
            <a:xfrm>
              <a:off x="3196" y="2822"/>
              <a:ext cx="1104"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p>
              <a:pPr eaLnBrk="0" hangingPunct="0"/>
              <a:r>
                <a:rPr lang="en-US" sz="2000">
                  <a:solidFill>
                    <a:schemeClr val="accent2"/>
                  </a:solidFill>
                  <a:latin typeface="Calibri" charset="0"/>
                  <a:ea typeface="굴림" charset="0"/>
                  <a:cs typeface="굴림" charset="0"/>
                </a:rPr>
                <a:t>Local Synchrony</a:t>
              </a:r>
            </a:p>
          </p:txBody>
        </p:sp>
        <p:sp>
          <p:nvSpPr>
            <p:cNvPr id="73769" name="Freeform 27"/>
            <p:cNvSpPr>
              <a:spLocks/>
            </p:cNvSpPr>
            <p:nvPr/>
          </p:nvSpPr>
          <p:spPr bwMode="auto">
            <a:xfrm rot="2904682">
              <a:off x="2410" y="568"/>
              <a:ext cx="1348" cy="887"/>
            </a:xfrm>
            <a:custGeom>
              <a:avLst/>
              <a:gdLst>
                <a:gd name="T0" fmla="*/ 153 w 1348"/>
                <a:gd name="T1" fmla="*/ 887 h 887"/>
                <a:gd name="T2" fmla="*/ 9 w 1348"/>
                <a:gd name="T3" fmla="*/ 695 h 887"/>
                <a:gd name="T4" fmla="*/ 96 w 1348"/>
                <a:gd name="T5" fmla="*/ 426 h 887"/>
                <a:gd name="T6" fmla="*/ 265 w 1348"/>
                <a:gd name="T7" fmla="*/ 183 h 887"/>
                <a:gd name="T8" fmla="*/ 603 w 1348"/>
                <a:gd name="T9" fmla="*/ 32 h 887"/>
                <a:gd name="T10" fmla="*/ 932 w 1348"/>
                <a:gd name="T11" fmla="*/ 6 h 887"/>
                <a:gd name="T12" fmla="*/ 1209 w 1348"/>
                <a:gd name="T13" fmla="*/ 71 h 887"/>
                <a:gd name="T14" fmla="*/ 1348 w 1348"/>
                <a:gd name="T15" fmla="*/ 183 h 887"/>
                <a:gd name="T16" fmla="*/ 0 60000 65536"/>
                <a:gd name="T17" fmla="*/ 0 60000 65536"/>
                <a:gd name="T18" fmla="*/ 0 60000 65536"/>
                <a:gd name="T19" fmla="*/ 0 60000 65536"/>
                <a:gd name="T20" fmla="*/ 0 60000 65536"/>
                <a:gd name="T21" fmla="*/ 0 60000 65536"/>
                <a:gd name="T22" fmla="*/ 0 60000 65536"/>
                <a:gd name="T23" fmla="*/ 0 60000 65536"/>
                <a:gd name="T24" fmla="*/ 0 w 1348"/>
                <a:gd name="T25" fmla="*/ 0 h 887"/>
                <a:gd name="T26" fmla="*/ 1348 w 1348"/>
                <a:gd name="T27" fmla="*/ 887 h 8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8" h="887">
                  <a:moveTo>
                    <a:pt x="153" y="887"/>
                  </a:moveTo>
                  <a:cubicBezTo>
                    <a:pt x="93" y="823"/>
                    <a:pt x="18" y="772"/>
                    <a:pt x="9" y="695"/>
                  </a:cubicBezTo>
                  <a:cubicBezTo>
                    <a:pt x="0" y="618"/>
                    <a:pt x="53" y="511"/>
                    <a:pt x="96" y="426"/>
                  </a:cubicBezTo>
                  <a:cubicBezTo>
                    <a:pt x="139" y="341"/>
                    <a:pt x="181" y="249"/>
                    <a:pt x="265" y="183"/>
                  </a:cubicBezTo>
                  <a:cubicBezTo>
                    <a:pt x="349" y="117"/>
                    <a:pt x="492" y="61"/>
                    <a:pt x="603" y="32"/>
                  </a:cubicBezTo>
                  <a:cubicBezTo>
                    <a:pt x="714" y="3"/>
                    <a:pt x="831" y="0"/>
                    <a:pt x="932" y="6"/>
                  </a:cubicBezTo>
                  <a:cubicBezTo>
                    <a:pt x="1033" y="12"/>
                    <a:pt x="1140" y="42"/>
                    <a:pt x="1209" y="71"/>
                  </a:cubicBezTo>
                  <a:cubicBezTo>
                    <a:pt x="1278" y="100"/>
                    <a:pt x="1319" y="160"/>
                    <a:pt x="1348" y="18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70" name="Freeform 28"/>
            <p:cNvSpPr>
              <a:spLocks/>
            </p:cNvSpPr>
            <p:nvPr/>
          </p:nvSpPr>
          <p:spPr bwMode="auto">
            <a:xfrm>
              <a:off x="2406" y="277"/>
              <a:ext cx="1824" cy="1468"/>
            </a:xfrm>
            <a:custGeom>
              <a:avLst/>
              <a:gdLst>
                <a:gd name="T0" fmla="*/ 0 w 1824"/>
                <a:gd name="T1" fmla="*/ 638 h 1468"/>
                <a:gd name="T2" fmla="*/ 48 w 1824"/>
                <a:gd name="T3" fmla="*/ 403 h 1468"/>
                <a:gd name="T4" fmla="*/ 284 w 1824"/>
                <a:gd name="T5" fmla="*/ 166 h 1468"/>
                <a:gd name="T6" fmla="*/ 829 w 1824"/>
                <a:gd name="T7" fmla="*/ 5 h 1468"/>
                <a:gd name="T8" fmla="*/ 1306 w 1824"/>
                <a:gd name="T9" fmla="*/ 134 h 1468"/>
                <a:gd name="T10" fmla="*/ 1669 w 1824"/>
                <a:gd name="T11" fmla="*/ 490 h 1468"/>
                <a:gd name="T12" fmla="*/ 1812 w 1824"/>
                <a:gd name="T13" fmla="*/ 996 h 1468"/>
                <a:gd name="T14" fmla="*/ 1743 w 1824"/>
                <a:gd name="T15" fmla="*/ 1468 h 1468"/>
                <a:gd name="T16" fmla="*/ 0 60000 65536"/>
                <a:gd name="T17" fmla="*/ 0 60000 65536"/>
                <a:gd name="T18" fmla="*/ 0 60000 65536"/>
                <a:gd name="T19" fmla="*/ 0 60000 65536"/>
                <a:gd name="T20" fmla="*/ 0 60000 65536"/>
                <a:gd name="T21" fmla="*/ 0 60000 65536"/>
                <a:gd name="T22" fmla="*/ 0 60000 65536"/>
                <a:gd name="T23" fmla="*/ 0 60000 65536"/>
                <a:gd name="T24" fmla="*/ 0 w 1824"/>
                <a:gd name="T25" fmla="*/ 0 h 1468"/>
                <a:gd name="T26" fmla="*/ 1824 w 1824"/>
                <a:gd name="T27" fmla="*/ 1468 h 14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24" h="1468">
                  <a:moveTo>
                    <a:pt x="0" y="638"/>
                  </a:moveTo>
                  <a:cubicBezTo>
                    <a:pt x="8" y="551"/>
                    <a:pt x="0" y="482"/>
                    <a:pt x="48" y="403"/>
                  </a:cubicBezTo>
                  <a:cubicBezTo>
                    <a:pt x="96" y="325"/>
                    <a:pt x="154" y="232"/>
                    <a:pt x="284" y="166"/>
                  </a:cubicBezTo>
                  <a:cubicBezTo>
                    <a:pt x="414" y="100"/>
                    <a:pt x="659" y="10"/>
                    <a:pt x="829" y="5"/>
                  </a:cubicBezTo>
                  <a:cubicBezTo>
                    <a:pt x="999" y="0"/>
                    <a:pt x="1166" y="53"/>
                    <a:pt x="1306" y="134"/>
                  </a:cubicBezTo>
                  <a:cubicBezTo>
                    <a:pt x="1446" y="215"/>
                    <a:pt x="1585" y="346"/>
                    <a:pt x="1669" y="490"/>
                  </a:cubicBezTo>
                  <a:cubicBezTo>
                    <a:pt x="1753" y="634"/>
                    <a:pt x="1800" y="833"/>
                    <a:pt x="1812" y="996"/>
                  </a:cubicBezTo>
                  <a:cubicBezTo>
                    <a:pt x="1824" y="1159"/>
                    <a:pt x="1758" y="1370"/>
                    <a:pt x="1743" y="146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71" name="Freeform 29"/>
            <p:cNvSpPr>
              <a:spLocks/>
            </p:cNvSpPr>
            <p:nvPr/>
          </p:nvSpPr>
          <p:spPr bwMode="auto">
            <a:xfrm>
              <a:off x="2384" y="60"/>
              <a:ext cx="2435" cy="1971"/>
            </a:xfrm>
            <a:custGeom>
              <a:avLst/>
              <a:gdLst>
                <a:gd name="T0" fmla="*/ 0 w 2435"/>
                <a:gd name="T1" fmla="*/ 864 h 1971"/>
                <a:gd name="T2" fmla="*/ 54 w 2435"/>
                <a:gd name="T3" fmla="*/ 589 h 1971"/>
                <a:gd name="T4" fmla="*/ 313 w 2435"/>
                <a:gd name="T5" fmla="*/ 273 h 1971"/>
                <a:gd name="T6" fmla="*/ 867 w 2435"/>
                <a:gd name="T7" fmla="*/ 30 h 1971"/>
                <a:gd name="T8" fmla="*/ 1483 w 2435"/>
                <a:gd name="T9" fmla="*/ 91 h 1971"/>
                <a:gd name="T10" fmla="*/ 2059 w 2435"/>
                <a:gd name="T11" fmla="*/ 442 h 1971"/>
                <a:gd name="T12" fmla="*/ 2345 w 2435"/>
                <a:gd name="T13" fmla="*/ 932 h 1971"/>
                <a:gd name="T14" fmla="*/ 2428 w 2435"/>
                <a:gd name="T15" fmla="*/ 1395 h 1971"/>
                <a:gd name="T16" fmla="*/ 2302 w 2435"/>
                <a:gd name="T17" fmla="*/ 1971 h 19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35"/>
                <a:gd name="T28" fmla="*/ 0 h 1971"/>
                <a:gd name="T29" fmla="*/ 2435 w 2435"/>
                <a:gd name="T30" fmla="*/ 1971 h 19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35" h="1971">
                  <a:moveTo>
                    <a:pt x="0" y="864"/>
                  </a:moveTo>
                  <a:cubicBezTo>
                    <a:pt x="9" y="818"/>
                    <a:pt x="2" y="687"/>
                    <a:pt x="54" y="589"/>
                  </a:cubicBezTo>
                  <a:cubicBezTo>
                    <a:pt x="106" y="491"/>
                    <a:pt x="177" y="366"/>
                    <a:pt x="313" y="273"/>
                  </a:cubicBezTo>
                  <a:cubicBezTo>
                    <a:pt x="448" y="180"/>
                    <a:pt x="672" y="60"/>
                    <a:pt x="867" y="30"/>
                  </a:cubicBezTo>
                  <a:cubicBezTo>
                    <a:pt x="1062" y="0"/>
                    <a:pt x="1284" y="22"/>
                    <a:pt x="1483" y="91"/>
                  </a:cubicBezTo>
                  <a:cubicBezTo>
                    <a:pt x="1682" y="160"/>
                    <a:pt x="1915" y="302"/>
                    <a:pt x="2059" y="442"/>
                  </a:cubicBezTo>
                  <a:cubicBezTo>
                    <a:pt x="2203" y="582"/>
                    <a:pt x="2284" y="773"/>
                    <a:pt x="2345" y="932"/>
                  </a:cubicBezTo>
                  <a:cubicBezTo>
                    <a:pt x="2406" y="1091"/>
                    <a:pt x="2435" y="1222"/>
                    <a:pt x="2428" y="1395"/>
                  </a:cubicBezTo>
                  <a:cubicBezTo>
                    <a:pt x="2421" y="1568"/>
                    <a:pt x="2328" y="1851"/>
                    <a:pt x="2302" y="197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72" name="Freeform 30"/>
            <p:cNvSpPr>
              <a:spLocks/>
            </p:cNvSpPr>
            <p:nvPr/>
          </p:nvSpPr>
          <p:spPr bwMode="auto">
            <a:xfrm>
              <a:off x="2375" y="-185"/>
              <a:ext cx="2921" cy="2931"/>
            </a:xfrm>
            <a:custGeom>
              <a:avLst/>
              <a:gdLst>
                <a:gd name="T0" fmla="*/ 0 w 2921"/>
                <a:gd name="T1" fmla="*/ 1115 h 2931"/>
                <a:gd name="T2" fmla="*/ 55 w 2921"/>
                <a:gd name="T3" fmla="*/ 840 h 2931"/>
                <a:gd name="T4" fmla="*/ 326 w 2921"/>
                <a:gd name="T5" fmla="*/ 444 h 2931"/>
                <a:gd name="T6" fmla="*/ 978 w 2921"/>
                <a:gd name="T7" fmla="*/ 69 h 2931"/>
                <a:gd name="T8" fmla="*/ 1670 w 2921"/>
                <a:gd name="T9" fmla="*/ 29 h 2931"/>
                <a:gd name="T10" fmla="*/ 2198 w 2921"/>
                <a:gd name="T11" fmla="*/ 185 h 2931"/>
                <a:gd name="T12" fmla="*/ 2482 w 2921"/>
                <a:gd name="T13" fmla="*/ 407 h 2931"/>
                <a:gd name="T14" fmla="*/ 2748 w 2921"/>
                <a:gd name="T15" fmla="*/ 731 h 2931"/>
                <a:gd name="T16" fmla="*/ 2896 w 2921"/>
                <a:gd name="T17" fmla="*/ 1142 h 2931"/>
                <a:gd name="T18" fmla="*/ 2896 w 2921"/>
                <a:gd name="T19" fmla="*/ 1770 h 2931"/>
                <a:gd name="T20" fmla="*/ 2748 w 2921"/>
                <a:gd name="T21" fmla="*/ 2359 h 2931"/>
                <a:gd name="T22" fmla="*/ 2471 w 2921"/>
                <a:gd name="T23" fmla="*/ 2931 h 29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21"/>
                <a:gd name="T37" fmla="*/ 0 h 2931"/>
                <a:gd name="T38" fmla="*/ 2921 w 2921"/>
                <a:gd name="T39" fmla="*/ 2931 h 29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21" h="2931">
                  <a:moveTo>
                    <a:pt x="0" y="1115"/>
                  </a:moveTo>
                  <a:cubicBezTo>
                    <a:pt x="9" y="1069"/>
                    <a:pt x="0" y="952"/>
                    <a:pt x="55" y="840"/>
                  </a:cubicBezTo>
                  <a:cubicBezTo>
                    <a:pt x="110" y="729"/>
                    <a:pt x="173" y="573"/>
                    <a:pt x="326" y="444"/>
                  </a:cubicBezTo>
                  <a:cubicBezTo>
                    <a:pt x="480" y="316"/>
                    <a:pt x="754" y="138"/>
                    <a:pt x="978" y="69"/>
                  </a:cubicBezTo>
                  <a:cubicBezTo>
                    <a:pt x="1202" y="0"/>
                    <a:pt x="1467" y="10"/>
                    <a:pt x="1670" y="29"/>
                  </a:cubicBezTo>
                  <a:cubicBezTo>
                    <a:pt x="1873" y="48"/>
                    <a:pt x="2063" y="122"/>
                    <a:pt x="2198" y="185"/>
                  </a:cubicBezTo>
                  <a:cubicBezTo>
                    <a:pt x="2333" y="248"/>
                    <a:pt x="2390" y="316"/>
                    <a:pt x="2482" y="407"/>
                  </a:cubicBezTo>
                  <a:cubicBezTo>
                    <a:pt x="2574" y="498"/>
                    <a:pt x="2679" y="608"/>
                    <a:pt x="2748" y="731"/>
                  </a:cubicBezTo>
                  <a:cubicBezTo>
                    <a:pt x="2817" y="854"/>
                    <a:pt x="2871" y="969"/>
                    <a:pt x="2896" y="1142"/>
                  </a:cubicBezTo>
                  <a:cubicBezTo>
                    <a:pt x="2921" y="1315"/>
                    <a:pt x="2921" y="1567"/>
                    <a:pt x="2896" y="1770"/>
                  </a:cubicBezTo>
                  <a:cubicBezTo>
                    <a:pt x="2871" y="1973"/>
                    <a:pt x="2819" y="2165"/>
                    <a:pt x="2748" y="2359"/>
                  </a:cubicBezTo>
                  <a:cubicBezTo>
                    <a:pt x="2677" y="2553"/>
                    <a:pt x="2529" y="2812"/>
                    <a:pt x="2471" y="293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3773" name="Group 31"/>
            <p:cNvGrpSpPr>
              <a:grpSpLocks/>
            </p:cNvGrpSpPr>
            <p:nvPr/>
          </p:nvGrpSpPr>
          <p:grpSpPr bwMode="auto">
            <a:xfrm rot="17374066" flipH="1">
              <a:off x="1308" y="1812"/>
              <a:ext cx="2219" cy="2340"/>
              <a:chOff x="3515" y="285"/>
              <a:chExt cx="2219" cy="2340"/>
            </a:xfrm>
          </p:grpSpPr>
          <p:sp>
            <p:nvSpPr>
              <p:cNvPr id="73795" name="Freeform 32"/>
              <p:cNvSpPr>
                <a:spLocks/>
              </p:cNvSpPr>
              <p:nvPr/>
            </p:nvSpPr>
            <p:spPr bwMode="auto">
              <a:xfrm>
                <a:off x="3663" y="1705"/>
                <a:ext cx="1348" cy="887"/>
              </a:xfrm>
              <a:custGeom>
                <a:avLst/>
                <a:gdLst>
                  <a:gd name="T0" fmla="*/ 153 w 1348"/>
                  <a:gd name="T1" fmla="*/ 887 h 887"/>
                  <a:gd name="T2" fmla="*/ 9 w 1348"/>
                  <a:gd name="T3" fmla="*/ 695 h 887"/>
                  <a:gd name="T4" fmla="*/ 96 w 1348"/>
                  <a:gd name="T5" fmla="*/ 426 h 887"/>
                  <a:gd name="T6" fmla="*/ 265 w 1348"/>
                  <a:gd name="T7" fmla="*/ 183 h 887"/>
                  <a:gd name="T8" fmla="*/ 603 w 1348"/>
                  <a:gd name="T9" fmla="*/ 32 h 887"/>
                  <a:gd name="T10" fmla="*/ 932 w 1348"/>
                  <a:gd name="T11" fmla="*/ 6 h 887"/>
                  <a:gd name="T12" fmla="*/ 1209 w 1348"/>
                  <a:gd name="T13" fmla="*/ 71 h 887"/>
                  <a:gd name="T14" fmla="*/ 1348 w 1348"/>
                  <a:gd name="T15" fmla="*/ 183 h 887"/>
                  <a:gd name="T16" fmla="*/ 0 60000 65536"/>
                  <a:gd name="T17" fmla="*/ 0 60000 65536"/>
                  <a:gd name="T18" fmla="*/ 0 60000 65536"/>
                  <a:gd name="T19" fmla="*/ 0 60000 65536"/>
                  <a:gd name="T20" fmla="*/ 0 60000 65536"/>
                  <a:gd name="T21" fmla="*/ 0 60000 65536"/>
                  <a:gd name="T22" fmla="*/ 0 60000 65536"/>
                  <a:gd name="T23" fmla="*/ 0 60000 65536"/>
                  <a:gd name="T24" fmla="*/ 0 w 1348"/>
                  <a:gd name="T25" fmla="*/ 0 h 887"/>
                  <a:gd name="T26" fmla="*/ 1348 w 1348"/>
                  <a:gd name="T27" fmla="*/ 887 h 8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8" h="887">
                    <a:moveTo>
                      <a:pt x="153" y="887"/>
                    </a:moveTo>
                    <a:cubicBezTo>
                      <a:pt x="93" y="823"/>
                      <a:pt x="18" y="772"/>
                      <a:pt x="9" y="695"/>
                    </a:cubicBezTo>
                    <a:cubicBezTo>
                      <a:pt x="0" y="618"/>
                      <a:pt x="53" y="511"/>
                      <a:pt x="96" y="426"/>
                    </a:cubicBezTo>
                    <a:cubicBezTo>
                      <a:pt x="139" y="341"/>
                      <a:pt x="181" y="249"/>
                      <a:pt x="265" y="183"/>
                    </a:cubicBezTo>
                    <a:cubicBezTo>
                      <a:pt x="349" y="117"/>
                      <a:pt x="492" y="61"/>
                      <a:pt x="603" y="32"/>
                    </a:cubicBezTo>
                    <a:cubicBezTo>
                      <a:pt x="714" y="3"/>
                      <a:pt x="831" y="0"/>
                      <a:pt x="932" y="6"/>
                    </a:cubicBezTo>
                    <a:cubicBezTo>
                      <a:pt x="1033" y="12"/>
                      <a:pt x="1140" y="42"/>
                      <a:pt x="1209" y="71"/>
                    </a:cubicBezTo>
                    <a:cubicBezTo>
                      <a:pt x="1278" y="100"/>
                      <a:pt x="1319" y="160"/>
                      <a:pt x="1348" y="18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96" name="Freeform 33"/>
              <p:cNvSpPr>
                <a:spLocks/>
              </p:cNvSpPr>
              <p:nvPr/>
            </p:nvSpPr>
            <p:spPr bwMode="auto">
              <a:xfrm>
                <a:off x="3617" y="1279"/>
                <a:ext cx="1797" cy="1313"/>
              </a:xfrm>
              <a:custGeom>
                <a:avLst/>
                <a:gdLst>
                  <a:gd name="T0" fmla="*/ 199 w 1797"/>
                  <a:gd name="T1" fmla="*/ 1313 h 1313"/>
                  <a:gd name="T2" fmla="*/ 55 w 1797"/>
                  <a:gd name="T3" fmla="*/ 1121 h 1313"/>
                  <a:gd name="T4" fmla="*/ 34 w 1797"/>
                  <a:gd name="T5" fmla="*/ 787 h 1313"/>
                  <a:gd name="T6" fmla="*/ 259 w 1797"/>
                  <a:gd name="T7" fmla="*/ 258 h 1313"/>
                  <a:gd name="T8" fmla="*/ 649 w 1797"/>
                  <a:gd name="T9" fmla="*/ 46 h 1313"/>
                  <a:gd name="T10" fmla="*/ 1143 w 1797"/>
                  <a:gd name="T11" fmla="*/ 7 h 1313"/>
                  <a:gd name="T12" fmla="*/ 1506 w 1797"/>
                  <a:gd name="T13" fmla="*/ 90 h 1313"/>
                  <a:gd name="T14" fmla="*/ 1797 w 1797"/>
                  <a:gd name="T15" fmla="*/ 245 h 1313"/>
                  <a:gd name="T16" fmla="*/ 0 60000 65536"/>
                  <a:gd name="T17" fmla="*/ 0 60000 65536"/>
                  <a:gd name="T18" fmla="*/ 0 60000 65536"/>
                  <a:gd name="T19" fmla="*/ 0 60000 65536"/>
                  <a:gd name="T20" fmla="*/ 0 60000 65536"/>
                  <a:gd name="T21" fmla="*/ 0 60000 65536"/>
                  <a:gd name="T22" fmla="*/ 0 60000 65536"/>
                  <a:gd name="T23" fmla="*/ 0 60000 65536"/>
                  <a:gd name="T24" fmla="*/ 0 w 1797"/>
                  <a:gd name="T25" fmla="*/ 0 h 1313"/>
                  <a:gd name="T26" fmla="*/ 1797 w 1797"/>
                  <a:gd name="T27" fmla="*/ 1313 h 13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7" h="1313">
                    <a:moveTo>
                      <a:pt x="199" y="1313"/>
                    </a:moveTo>
                    <a:cubicBezTo>
                      <a:pt x="139" y="1249"/>
                      <a:pt x="82" y="1209"/>
                      <a:pt x="55" y="1121"/>
                    </a:cubicBezTo>
                    <a:cubicBezTo>
                      <a:pt x="28" y="1033"/>
                      <a:pt x="0" y="931"/>
                      <a:pt x="34" y="787"/>
                    </a:cubicBezTo>
                    <a:cubicBezTo>
                      <a:pt x="68" y="643"/>
                      <a:pt x="157" y="381"/>
                      <a:pt x="259" y="258"/>
                    </a:cubicBezTo>
                    <a:cubicBezTo>
                      <a:pt x="361" y="135"/>
                      <a:pt x="502" y="88"/>
                      <a:pt x="649" y="46"/>
                    </a:cubicBezTo>
                    <a:cubicBezTo>
                      <a:pt x="796" y="4"/>
                      <a:pt x="1000" y="0"/>
                      <a:pt x="1143" y="7"/>
                    </a:cubicBezTo>
                    <a:cubicBezTo>
                      <a:pt x="1286" y="14"/>
                      <a:pt x="1397" y="50"/>
                      <a:pt x="1506" y="90"/>
                    </a:cubicBezTo>
                    <a:cubicBezTo>
                      <a:pt x="1615" y="130"/>
                      <a:pt x="1737" y="213"/>
                      <a:pt x="1797" y="24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97" name="Freeform 34"/>
              <p:cNvSpPr>
                <a:spLocks/>
              </p:cNvSpPr>
              <p:nvPr/>
            </p:nvSpPr>
            <p:spPr bwMode="auto">
              <a:xfrm>
                <a:off x="3553" y="853"/>
                <a:ext cx="2181" cy="1761"/>
              </a:xfrm>
              <a:custGeom>
                <a:avLst/>
                <a:gdLst>
                  <a:gd name="T0" fmla="*/ 254 w 2181"/>
                  <a:gd name="T1" fmla="*/ 1761 h 1761"/>
                  <a:gd name="T2" fmla="*/ 85 w 2181"/>
                  <a:gd name="T3" fmla="*/ 1538 h 1761"/>
                  <a:gd name="T4" fmla="*/ 20 w 2181"/>
                  <a:gd name="T5" fmla="*/ 1135 h 1761"/>
                  <a:gd name="T6" fmla="*/ 206 w 2181"/>
                  <a:gd name="T7" fmla="*/ 559 h 1761"/>
                  <a:gd name="T8" fmla="*/ 661 w 2181"/>
                  <a:gd name="T9" fmla="*/ 139 h 1761"/>
                  <a:gd name="T10" fmla="*/ 1302 w 2181"/>
                  <a:gd name="T11" fmla="*/ 9 h 1761"/>
                  <a:gd name="T12" fmla="*/ 1861 w 2181"/>
                  <a:gd name="T13" fmla="*/ 82 h 1761"/>
                  <a:gd name="T14" fmla="*/ 2181 w 2181"/>
                  <a:gd name="T15" fmla="*/ 182 h 1761"/>
                  <a:gd name="T16" fmla="*/ 0 60000 65536"/>
                  <a:gd name="T17" fmla="*/ 0 60000 65536"/>
                  <a:gd name="T18" fmla="*/ 0 60000 65536"/>
                  <a:gd name="T19" fmla="*/ 0 60000 65536"/>
                  <a:gd name="T20" fmla="*/ 0 60000 65536"/>
                  <a:gd name="T21" fmla="*/ 0 60000 65536"/>
                  <a:gd name="T22" fmla="*/ 0 60000 65536"/>
                  <a:gd name="T23" fmla="*/ 0 60000 65536"/>
                  <a:gd name="T24" fmla="*/ 0 w 2181"/>
                  <a:gd name="T25" fmla="*/ 0 h 1761"/>
                  <a:gd name="T26" fmla="*/ 2181 w 2181"/>
                  <a:gd name="T27" fmla="*/ 1761 h 17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81" h="1761">
                    <a:moveTo>
                      <a:pt x="254" y="1761"/>
                    </a:moveTo>
                    <a:cubicBezTo>
                      <a:pt x="226" y="1724"/>
                      <a:pt x="124" y="1642"/>
                      <a:pt x="85" y="1538"/>
                    </a:cubicBezTo>
                    <a:cubicBezTo>
                      <a:pt x="46" y="1434"/>
                      <a:pt x="0" y="1298"/>
                      <a:pt x="20" y="1135"/>
                    </a:cubicBezTo>
                    <a:cubicBezTo>
                      <a:pt x="40" y="972"/>
                      <a:pt x="99" y="725"/>
                      <a:pt x="206" y="559"/>
                    </a:cubicBezTo>
                    <a:cubicBezTo>
                      <a:pt x="313" y="393"/>
                      <a:pt x="478" y="231"/>
                      <a:pt x="661" y="139"/>
                    </a:cubicBezTo>
                    <a:cubicBezTo>
                      <a:pt x="844" y="47"/>
                      <a:pt x="1102" y="18"/>
                      <a:pt x="1302" y="9"/>
                    </a:cubicBezTo>
                    <a:cubicBezTo>
                      <a:pt x="1502" y="0"/>
                      <a:pt x="1715" y="53"/>
                      <a:pt x="1861" y="82"/>
                    </a:cubicBezTo>
                    <a:cubicBezTo>
                      <a:pt x="2007" y="111"/>
                      <a:pt x="2114" y="161"/>
                      <a:pt x="2181" y="18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98" name="Freeform 35"/>
              <p:cNvSpPr>
                <a:spLocks/>
              </p:cNvSpPr>
              <p:nvPr/>
            </p:nvSpPr>
            <p:spPr bwMode="auto">
              <a:xfrm>
                <a:off x="3515" y="285"/>
                <a:ext cx="2197" cy="2340"/>
              </a:xfrm>
              <a:custGeom>
                <a:avLst/>
                <a:gdLst>
                  <a:gd name="T0" fmla="*/ 291 w 2197"/>
                  <a:gd name="T1" fmla="*/ 2340 h 2340"/>
                  <a:gd name="T2" fmla="*/ 122 w 2197"/>
                  <a:gd name="T3" fmla="*/ 2117 h 2340"/>
                  <a:gd name="T4" fmla="*/ 6 w 2197"/>
                  <a:gd name="T5" fmla="*/ 1651 h 2340"/>
                  <a:gd name="T6" fmla="*/ 158 w 2197"/>
                  <a:gd name="T7" fmla="*/ 915 h 2340"/>
                  <a:gd name="T8" fmla="*/ 569 w 2197"/>
                  <a:gd name="T9" fmla="*/ 356 h 2340"/>
                  <a:gd name="T10" fmla="*/ 1067 w 2197"/>
                  <a:gd name="T11" fmla="*/ 96 h 2340"/>
                  <a:gd name="T12" fmla="*/ 1409 w 2197"/>
                  <a:gd name="T13" fmla="*/ 14 h 2340"/>
                  <a:gd name="T14" fmla="*/ 1751 w 2197"/>
                  <a:gd name="T15" fmla="*/ 9 h 2340"/>
                  <a:gd name="T16" fmla="*/ 1981 w 2197"/>
                  <a:gd name="T17" fmla="*/ 61 h 2340"/>
                  <a:gd name="T18" fmla="*/ 2197 w 2197"/>
                  <a:gd name="T19" fmla="*/ 152 h 23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97"/>
                  <a:gd name="T31" fmla="*/ 0 h 2340"/>
                  <a:gd name="T32" fmla="*/ 2197 w 2197"/>
                  <a:gd name="T33" fmla="*/ 2340 h 23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97" h="2340">
                    <a:moveTo>
                      <a:pt x="291" y="2340"/>
                    </a:moveTo>
                    <a:cubicBezTo>
                      <a:pt x="263" y="2303"/>
                      <a:pt x="169" y="2232"/>
                      <a:pt x="122" y="2117"/>
                    </a:cubicBezTo>
                    <a:cubicBezTo>
                      <a:pt x="75" y="2002"/>
                      <a:pt x="0" y="1851"/>
                      <a:pt x="6" y="1651"/>
                    </a:cubicBezTo>
                    <a:cubicBezTo>
                      <a:pt x="12" y="1451"/>
                      <a:pt x="64" y="1131"/>
                      <a:pt x="158" y="915"/>
                    </a:cubicBezTo>
                    <a:cubicBezTo>
                      <a:pt x="252" y="699"/>
                      <a:pt x="418" y="492"/>
                      <a:pt x="569" y="356"/>
                    </a:cubicBezTo>
                    <a:cubicBezTo>
                      <a:pt x="720" y="220"/>
                      <a:pt x="927" y="153"/>
                      <a:pt x="1067" y="96"/>
                    </a:cubicBezTo>
                    <a:cubicBezTo>
                      <a:pt x="1207" y="39"/>
                      <a:pt x="1295" y="28"/>
                      <a:pt x="1409" y="14"/>
                    </a:cubicBezTo>
                    <a:cubicBezTo>
                      <a:pt x="1523" y="0"/>
                      <a:pt x="1656" y="1"/>
                      <a:pt x="1751" y="9"/>
                    </a:cubicBezTo>
                    <a:cubicBezTo>
                      <a:pt x="1846" y="17"/>
                      <a:pt x="1907" y="37"/>
                      <a:pt x="1981" y="61"/>
                    </a:cubicBezTo>
                    <a:cubicBezTo>
                      <a:pt x="2055" y="85"/>
                      <a:pt x="2152" y="133"/>
                      <a:pt x="2197" y="15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3774" name="Freeform 36"/>
            <p:cNvSpPr>
              <a:spLocks/>
            </p:cNvSpPr>
            <p:nvPr/>
          </p:nvSpPr>
          <p:spPr bwMode="auto">
            <a:xfrm rot="19394580" flipH="1">
              <a:off x="1006" y="393"/>
              <a:ext cx="1348" cy="887"/>
            </a:xfrm>
            <a:custGeom>
              <a:avLst/>
              <a:gdLst>
                <a:gd name="T0" fmla="*/ 153 w 1348"/>
                <a:gd name="T1" fmla="*/ 887 h 887"/>
                <a:gd name="T2" fmla="*/ 9 w 1348"/>
                <a:gd name="T3" fmla="*/ 695 h 887"/>
                <a:gd name="T4" fmla="*/ 96 w 1348"/>
                <a:gd name="T5" fmla="*/ 426 h 887"/>
                <a:gd name="T6" fmla="*/ 265 w 1348"/>
                <a:gd name="T7" fmla="*/ 183 h 887"/>
                <a:gd name="T8" fmla="*/ 603 w 1348"/>
                <a:gd name="T9" fmla="*/ 32 h 887"/>
                <a:gd name="T10" fmla="*/ 932 w 1348"/>
                <a:gd name="T11" fmla="*/ 6 h 887"/>
                <a:gd name="T12" fmla="*/ 1209 w 1348"/>
                <a:gd name="T13" fmla="*/ 71 h 887"/>
                <a:gd name="T14" fmla="*/ 1348 w 1348"/>
                <a:gd name="T15" fmla="*/ 183 h 887"/>
                <a:gd name="T16" fmla="*/ 0 60000 65536"/>
                <a:gd name="T17" fmla="*/ 0 60000 65536"/>
                <a:gd name="T18" fmla="*/ 0 60000 65536"/>
                <a:gd name="T19" fmla="*/ 0 60000 65536"/>
                <a:gd name="T20" fmla="*/ 0 60000 65536"/>
                <a:gd name="T21" fmla="*/ 0 60000 65536"/>
                <a:gd name="T22" fmla="*/ 0 60000 65536"/>
                <a:gd name="T23" fmla="*/ 0 60000 65536"/>
                <a:gd name="T24" fmla="*/ 0 w 1348"/>
                <a:gd name="T25" fmla="*/ 0 h 887"/>
                <a:gd name="T26" fmla="*/ 1348 w 1348"/>
                <a:gd name="T27" fmla="*/ 887 h 8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8" h="887">
                  <a:moveTo>
                    <a:pt x="153" y="887"/>
                  </a:moveTo>
                  <a:cubicBezTo>
                    <a:pt x="93" y="823"/>
                    <a:pt x="18" y="772"/>
                    <a:pt x="9" y="695"/>
                  </a:cubicBezTo>
                  <a:cubicBezTo>
                    <a:pt x="0" y="618"/>
                    <a:pt x="53" y="511"/>
                    <a:pt x="96" y="426"/>
                  </a:cubicBezTo>
                  <a:cubicBezTo>
                    <a:pt x="139" y="341"/>
                    <a:pt x="181" y="249"/>
                    <a:pt x="265" y="183"/>
                  </a:cubicBezTo>
                  <a:cubicBezTo>
                    <a:pt x="349" y="117"/>
                    <a:pt x="492" y="61"/>
                    <a:pt x="603" y="32"/>
                  </a:cubicBezTo>
                  <a:cubicBezTo>
                    <a:pt x="714" y="3"/>
                    <a:pt x="831" y="0"/>
                    <a:pt x="932" y="6"/>
                  </a:cubicBezTo>
                  <a:cubicBezTo>
                    <a:pt x="1033" y="12"/>
                    <a:pt x="1140" y="42"/>
                    <a:pt x="1209" y="71"/>
                  </a:cubicBezTo>
                  <a:cubicBezTo>
                    <a:pt x="1278" y="100"/>
                    <a:pt x="1319" y="160"/>
                    <a:pt x="1348" y="18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75" name="Freeform 37"/>
            <p:cNvSpPr>
              <a:spLocks/>
            </p:cNvSpPr>
            <p:nvPr/>
          </p:nvSpPr>
          <p:spPr bwMode="auto">
            <a:xfrm rot="19394580" flipH="1">
              <a:off x="511" y="116"/>
              <a:ext cx="1797" cy="1313"/>
            </a:xfrm>
            <a:custGeom>
              <a:avLst/>
              <a:gdLst>
                <a:gd name="T0" fmla="*/ 199 w 1797"/>
                <a:gd name="T1" fmla="*/ 1313 h 1313"/>
                <a:gd name="T2" fmla="*/ 55 w 1797"/>
                <a:gd name="T3" fmla="*/ 1121 h 1313"/>
                <a:gd name="T4" fmla="*/ 34 w 1797"/>
                <a:gd name="T5" fmla="*/ 787 h 1313"/>
                <a:gd name="T6" fmla="*/ 259 w 1797"/>
                <a:gd name="T7" fmla="*/ 258 h 1313"/>
                <a:gd name="T8" fmla="*/ 649 w 1797"/>
                <a:gd name="T9" fmla="*/ 46 h 1313"/>
                <a:gd name="T10" fmla="*/ 1143 w 1797"/>
                <a:gd name="T11" fmla="*/ 7 h 1313"/>
                <a:gd name="T12" fmla="*/ 1506 w 1797"/>
                <a:gd name="T13" fmla="*/ 90 h 1313"/>
                <a:gd name="T14" fmla="*/ 1797 w 1797"/>
                <a:gd name="T15" fmla="*/ 245 h 1313"/>
                <a:gd name="T16" fmla="*/ 0 60000 65536"/>
                <a:gd name="T17" fmla="*/ 0 60000 65536"/>
                <a:gd name="T18" fmla="*/ 0 60000 65536"/>
                <a:gd name="T19" fmla="*/ 0 60000 65536"/>
                <a:gd name="T20" fmla="*/ 0 60000 65536"/>
                <a:gd name="T21" fmla="*/ 0 60000 65536"/>
                <a:gd name="T22" fmla="*/ 0 60000 65536"/>
                <a:gd name="T23" fmla="*/ 0 60000 65536"/>
                <a:gd name="T24" fmla="*/ 0 w 1797"/>
                <a:gd name="T25" fmla="*/ 0 h 1313"/>
                <a:gd name="T26" fmla="*/ 1797 w 1797"/>
                <a:gd name="T27" fmla="*/ 1313 h 13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7" h="1313">
                  <a:moveTo>
                    <a:pt x="199" y="1313"/>
                  </a:moveTo>
                  <a:cubicBezTo>
                    <a:pt x="139" y="1249"/>
                    <a:pt x="82" y="1209"/>
                    <a:pt x="55" y="1121"/>
                  </a:cubicBezTo>
                  <a:cubicBezTo>
                    <a:pt x="28" y="1033"/>
                    <a:pt x="0" y="931"/>
                    <a:pt x="34" y="787"/>
                  </a:cubicBezTo>
                  <a:cubicBezTo>
                    <a:pt x="68" y="643"/>
                    <a:pt x="157" y="381"/>
                    <a:pt x="259" y="258"/>
                  </a:cubicBezTo>
                  <a:cubicBezTo>
                    <a:pt x="361" y="135"/>
                    <a:pt x="502" y="88"/>
                    <a:pt x="649" y="46"/>
                  </a:cubicBezTo>
                  <a:cubicBezTo>
                    <a:pt x="796" y="4"/>
                    <a:pt x="1000" y="0"/>
                    <a:pt x="1143" y="7"/>
                  </a:cubicBezTo>
                  <a:cubicBezTo>
                    <a:pt x="1286" y="14"/>
                    <a:pt x="1397" y="50"/>
                    <a:pt x="1506" y="90"/>
                  </a:cubicBezTo>
                  <a:cubicBezTo>
                    <a:pt x="1615" y="130"/>
                    <a:pt x="1737" y="213"/>
                    <a:pt x="1797" y="24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76" name="Freeform 38"/>
            <p:cNvSpPr>
              <a:spLocks/>
            </p:cNvSpPr>
            <p:nvPr/>
          </p:nvSpPr>
          <p:spPr bwMode="auto">
            <a:xfrm>
              <a:off x="0" y="-201"/>
              <a:ext cx="2416" cy="1092"/>
            </a:xfrm>
            <a:custGeom>
              <a:avLst/>
              <a:gdLst>
                <a:gd name="T0" fmla="*/ 2383 w 2416"/>
                <a:gd name="T1" fmla="*/ 1092 h 1092"/>
                <a:gd name="T2" fmla="*/ 2385 w 2416"/>
                <a:gd name="T3" fmla="*/ 812 h 1092"/>
                <a:gd name="T4" fmla="*/ 2196 w 2416"/>
                <a:gd name="T5" fmla="*/ 450 h 1092"/>
                <a:gd name="T6" fmla="*/ 1702 w 2416"/>
                <a:gd name="T7" fmla="*/ 100 h 1092"/>
                <a:gd name="T8" fmla="*/ 1086 w 2416"/>
                <a:gd name="T9" fmla="*/ 36 h 1092"/>
                <a:gd name="T10" fmla="*/ 495 w 2416"/>
                <a:gd name="T11" fmla="*/ 315 h 1092"/>
                <a:gd name="T12" fmla="*/ 90 w 2416"/>
                <a:gd name="T13" fmla="*/ 708 h 1092"/>
                <a:gd name="T14" fmla="*/ 0 w 2416"/>
                <a:gd name="T15" fmla="*/ 829 h 1092"/>
                <a:gd name="T16" fmla="*/ 0 60000 65536"/>
                <a:gd name="T17" fmla="*/ 0 60000 65536"/>
                <a:gd name="T18" fmla="*/ 0 60000 65536"/>
                <a:gd name="T19" fmla="*/ 0 60000 65536"/>
                <a:gd name="T20" fmla="*/ 0 60000 65536"/>
                <a:gd name="T21" fmla="*/ 0 60000 65536"/>
                <a:gd name="T22" fmla="*/ 0 60000 65536"/>
                <a:gd name="T23" fmla="*/ 0 60000 65536"/>
                <a:gd name="T24" fmla="*/ 0 w 2416"/>
                <a:gd name="T25" fmla="*/ 0 h 1092"/>
                <a:gd name="T26" fmla="*/ 2416 w 2416"/>
                <a:gd name="T27" fmla="*/ 1092 h 10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16" h="1092">
                  <a:moveTo>
                    <a:pt x="2383" y="1092"/>
                  </a:moveTo>
                  <a:cubicBezTo>
                    <a:pt x="2383" y="1045"/>
                    <a:pt x="2416" y="919"/>
                    <a:pt x="2385" y="812"/>
                  </a:cubicBezTo>
                  <a:cubicBezTo>
                    <a:pt x="2354" y="705"/>
                    <a:pt x="2309" y="569"/>
                    <a:pt x="2196" y="450"/>
                  </a:cubicBezTo>
                  <a:cubicBezTo>
                    <a:pt x="2082" y="331"/>
                    <a:pt x="1887" y="169"/>
                    <a:pt x="1702" y="100"/>
                  </a:cubicBezTo>
                  <a:cubicBezTo>
                    <a:pt x="1517" y="31"/>
                    <a:pt x="1288" y="0"/>
                    <a:pt x="1086" y="36"/>
                  </a:cubicBezTo>
                  <a:cubicBezTo>
                    <a:pt x="884" y="72"/>
                    <a:pt x="660" y="203"/>
                    <a:pt x="495" y="315"/>
                  </a:cubicBezTo>
                  <a:cubicBezTo>
                    <a:pt x="329" y="428"/>
                    <a:pt x="172" y="622"/>
                    <a:pt x="90" y="708"/>
                  </a:cubicBezTo>
                  <a:cubicBezTo>
                    <a:pt x="8" y="794"/>
                    <a:pt x="19" y="804"/>
                    <a:pt x="0" y="82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77" name="Freeform 39"/>
            <p:cNvSpPr>
              <a:spLocks/>
            </p:cNvSpPr>
            <p:nvPr/>
          </p:nvSpPr>
          <p:spPr bwMode="auto">
            <a:xfrm>
              <a:off x="459" y="-393"/>
              <a:ext cx="1964" cy="1292"/>
            </a:xfrm>
            <a:custGeom>
              <a:avLst/>
              <a:gdLst>
                <a:gd name="T0" fmla="*/ 1931 w 1964"/>
                <a:gd name="T1" fmla="*/ 1292 h 1292"/>
                <a:gd name="T2" fmla="*/ 1933 w 1964"/>
                <a:gd name="T3" fmla="*/ 1013 h 1292"/>
                <a:gd name="T4" fmla="*/ 1747 w 1964"/>
                <a:gd name="T5" fmla="*/ 570 h 1292"/>
                <a:gd name="T6" fmla="*/ 1185 w 1964"/>
                <a:gd name="T7" fmla="*/ 71 h 1292"/>
                <a:gd name="T8" fmla="*/ 663 w 1964"/>
                <a:gd name="T9" fmla="*/ 142 h 1292"/>
                <a:gd name="T10" fmla="*/ 528 w 1964"/>
                <a:gd name="T11" fmla="*/ 163 h 1292"/>
                <a:gd name="T12" fmla="*/ 416 w 1964"/>
                <a:gd name="T13" fmla="*/ 202 h 1292"/>
                <a:gd name="T14" fmla="*/ 308 w 1964"/>
                <a:gd name="T15" fmla="*/ 215 h 1292"/>
                <a:gd name="T16" fmla="*/ 195 w 1964"/>
                <a:gd name="T17" fmla="*/ 254 h 1292"/>
                <a:gd name="T18" fmla="*/ 0 w 1964"/>
                <a:gd name="T19" fmla="*/ 341 h 12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4"/>
                <a:gd name="T31" fmla="*/ 0 h 1292"/>
                <a:gd name="T32" fmla="*/ 1964 w 1964"/>
                <a:gd name="T33" fmla="*/ 1292 h 12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4" h="1292">
                  <a:moveTo>
                    <a:pt x="1931" y="1292"/>
                  </a:moveTo>
                  <a:cubicBezTo>
                    <a:pt x="1931" y="1246"/>
                    <a:pt x="1964" y="1133"/>
                    <a:pt x="1933" y="1013"/>
                  </a:cubicBezTo>
                  <a:cubicBezTo>
                    <a:pt x="1902" y="892"/>
                    <a:pt x="1872" y="726"/>
                    <a:pt x="1747" y="570"/>
                  </a:cubicBezTo>
                  <a:cubicBezTo>
                    <a:pt x="1623" y="413"/>
                    <a:pt x="1366" y="142"/>
                    <a:pt x="1185" y="71"/>
                  </a:cubicBezTo>
                  <a:cubicBezTo>
                    <a:pt x="1004" y="0"/>
                    <a:pt x="772" y="127"/>
                    <a:pt x="663" y="142"/>
                  </a:cubicBezTo>
                  <a:cubicBezTo>
                    <a:pt x="554" y="157"/>
                    <a:pt x="569" y="153"/>
                    <a:pt x="528" y="163"/>
                  </a:cubicBezTo>
                  <a:cubicBezTo>
                    <a:pt x="487" y="173"/>
                    <a:pt x="453" y="193"/>
                    <a:pt x="416" y="202"/>
                  </a:cubicBezTo>
                  <a:cubicBezTo>
                    <a:pt x="379" y="211"/>
                    <a:pt x="345" y="206"/>
                    <a:pt x="308" y="215"/>
                  </a:cubicBezTo>
                  <a:cubicBezTo>
                    <a:pt x="271" y="224"/>
                    <a:pt x="246" y="233"/>
                    <a:pt x="195" y="254"/>
                  </a:cubicBezTo>
                  <a:cubicBezTo>
                    <a:pt x="144" y="275"/>
                    <a:pt x="41" y="323"/>
                    <a:pt x="0" y="34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3778" name="Group 40"/>
            <p:cNvGrpSpPr>
              <a:grpSpLocks/>
            </p:cNvGrpSpPr>
            <p:nvPr/>
          </p:nvGrpSpPr>
          <p:grpSpPr bwMode="auto">
            <a:xfrm>
              <a:off x="3611" y="381"/>
              <a:ext cx="2219" cy="2340"/>
              <a:chOff x="3515" y="285"/>
              <a:chExt cx="2219" cy="2340"/>
            </a:xfrm>
          </p:grpSpPr>
          <p:sp>
            <p:nvSpPr>
              <p:cNvPr id="73791" name="Freeform 41"/>
              <p:cNvSpPr>
                <a:spLocks/>
              </p:cNvSpPr>
              <p:nvPr/>
            </p:nvSpPr>
            <p:spPr bwMode="auto">
              <a:xfrm>
                <a:off x="3663" y="1705"/>
                <a:ext cx="1348" cy="887"/>
              </a:xfrm>
              <a:custGeom>
                <a:avLst/>
                <a:gdLst>
                  <a:gd name="T0" fmla="*/ 153 w 1348"/>
                  <a:gd name="T1" fmla="*/ 887 h 887"/>
                  <a:gd name="T2" fmla="*/ 9 w 1348"/>
                  <a:gd name="T3" fmla="*/ 695 h 887"/>
                  <a:gd name="T4" fmla="*/ 96 w 1348"/>
                  <a:gd name="T5" fmla="*/ 426 h 887"/>
                  <a:gd name="T6" fmla="*/ 265 w 1348"/>
                  <a:gd name="T7" fmla="*/ 183 h 887"/>
                  <a:gd name="T8" fmla="*/ 603 w 1348"/>
                  <a:gd name="T9" fmla="*/ 32 h 887"/>
                  <a:gd name="T10" fmla="*/ 932 w 1348"/>
                  <a:gd name="T11" fmla="*/ 6 h 887"/>
                  <a:gd name="T12" fmla="*/ 1209 w 1348"/>
                  <a:gd name="T13" fmla="*/ 71 h 887"/>
                  <a:gd name="T14" fmla="*/ 1348 w 1348"/>
                  <a:gd name="T15" fmla="*/ 183 h 887"/>
                  <a:gd name="T16" fmla="*/ 0 60000 65536"/>
                  <a:gd name="T17" fmla="*/ 0 60000 65536"/>
                  <a:gd name="T18" fmla="*/ 0 60000 65536"/>
                  <a:gd name="T19" fmla="*/ 0 60000 65536"/>
                  <a:gd name="T20" fmla="*/ 0 60000 65536"/>
                  <a:gd name="T21" fmla="*/ 0 60000 65536"/>
                  <a:gd name="T22" fmla="*/ 0 60000 65536"/>
                  <a:gd name="T23" fmla="*/ 0 60000 65536"/>
                  <a:gd name="T24" fmla="*/ 0 w 1348"/>
                  <a:gd name="T25" fmla="*/ 0 h 887"/>
                  <a:gd name="T26" fmla="*/ 1348 w 1348"/>
                  <a:gd name="T27" fmla="*/ 887 h 8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8" h="887">
                    <a:moveTo>
                      <a:pt x="153" y="887"/>
                    </a:moveTo>
                    <a:cubicBezTo>
                      <a:pt x="93" y="823"/>
                      <a:pt x="18" y="772"/>
                      <a:pt x="9" y="695"/>
                    </a:cubicBezTo>
                    <a:cubicBezTo>
                      <a:pt x="0" y="618"/>
                      <a:pt x="53" y="511"/>
                      <a:pt x="96" y="426"/>
                    </a:cubicBezTo>
                    <a:cubicBezTo>
                      <a:pt x="139" y="341"/>
                      <a:pt x="181" y="249"/>
                      <a:pt x="265" y="183"/>
                    </a:cubicBezTo>
                    <a:cubicBezTo>
                      <a:pt x="349" y="117"/>
                      <a:pt x="492" y="61"/>
                      <a:pt x="603" y="32"/>
                    </a:cubicBezTo>
                    <a:cubicBezTo>
                      <a:pt x="714" y="3"/>
                      <a:pt x="831" y="0"/>
                      <a:pt x="932" y="6"/>
                    </a:cubicBezTo>
                    <a:cubicBezTo>
                      <a:pt x="1033" y="12"/>
                      <a:pt x="1140" y="42"/>
                      <a:pt x="1209" y="71"/>
                    </a:cubicBezTo>
                    <a:cubicBezTo>
                      <a:pt x="1278" y="100"/>
                      <a:pt x="1319" y="160"/>
                      <a:pt x="1348" y="18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92" name="Freeform 42"/>
              <p:cNvSpPr>
                <a:spLocks/>
              </p:cNvSpPr>
              <p:nvPr/>
            </p:nvSpPr>
            <p:spPr bwMode="auto">
              <a:xfrm>
                <a:off x="3617" y="1279"/>
                <a:ext cx="1797" cy="1313"/>
              </a:xfrm>
              <a:custGeom>
                <a:avLst/>
                <a:gdLst>
                  <a:gd name="T0" fmla="*/ 199 w 1797"/>
                  <a:gd name="T1" fmla="*/ 1313 h 1313"/>
                  <a:gd name="T2" fmla="*/ 55 w 1797"/>
                  <a:gd name="T3" fmla="*/ 1121 h 1313"/>
                  <a:gd name="T4" fmla="*/ 34 w 1797"/>
                  <a:gd name="T5" fmla="*/ 787 h 1313"/>
                  <a:gd name="T6" fmla="*/ 259 w 1797"/>
                  <a:gd name="T7" fmla="*/ 258 h 1313"/>
                  <a:gd name="T8" fmla="*/ 649 w 1797"/>
                  <a:gd name="T9" fmla="*/ 46 h 1313"/>
                  <a:gd name="T10" fmla="*/ 1143 w 1797"/>
                  <a:gd name="T11" fmla="*/ 7 h 1313"/>
                  <a:gd name="T12" fmla="*/ 1506 w 1797"/>
                  <a:gd name="T13" fmla="*/ 90 h 1313"/>
                  <a:gd name="T14" fmla="*/ 1797 w 1797"/>
                  <a:gd name="T15" fmla="*/ 245 h 1313"/>
                  <a:gd name="T16" fmla="*/ 0 60000 65536"/>
                  <a:gd name="T17" fmla="*/ 0 60000 65536"/>
                  <a:gd name="T18" fmla="*/ 0 60000 65536"/>
                  <a:gd name="T19" fmla="*/ 0 60000 65536"/>
                  <a:gd name="T20" fmla="*/ 0 60000 65536"/>
                  <a:gd name="T21" fmla="*/ 0 60000 65536"/>
                  <a:gd name="T22" fmla="*/ 0 60000 65536"/>
                  <a:gd name="T23" fmla="*/ 0 60000 65536"/>
                  <a:gd name="T24" fmla="*/ 0 w 1797"/>
                  <a:gd name="T25" fmla="*/ 0 h 1313"/>
                  <a:gd name="T26" fmla="*/ 1797 w 1797"/>
                  <a:gd name="T27" fmla="*/ 1313 h 13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7" h="1313">
                    <a:moveTo>
                      <a:pt x="199" y="1313"/>
                    </a:moveTo>
                    <a:cubicBezTo>
                      <a:pt x="139" y="1249"/>
                      <a:pt x="82" y="1209"/>
                      <a:pt x="55" y="1121"/>
                    </a:cubicBezTo>
                    <a:cubicBezTo>
                      <a:pt x="28" y="1033"/>
                      <a:pt x="0" y="931"/>
                      <a:pt x="34" y="787"/>
                    </a:cubicBezTo>
                    <a:cubicBezTo>
                      <a:pt x="68" y="643"/>
                      <a:pt x="157" y="381"/>
                      <a:pt x="259" y="258"/>
                    </a:cubicBezTo>
                    <a:cubicBezTo>
                      <a:pt x="361" y="135"/>
                      <a:pt x="502" y="88"/>
                      <a:pt x="649" y="46"/>
                    </a:cubicBezTo>
                    <a:cubicBezTo>
                      <a:pt x="796" y="4"/>
                      <a:pt x="1000" y="0"/>
                      <a:pt x="1143" y="7"/>
                    </a:cubicBezTo>
                    <a:cubicBezTo>
                      <a:pt x="1286" y="14"/>
                      <a:pt x="1397" y="50"/>
                      <a:pt x="1506" y="90"/>
                    </a:cubicBezTo>
                    <a:cubicBezTo>
                      <a:pt x="1615" y="130"/>
                      <a:pt x="1737" y="213"/>
                      <a:pt x="1797" y="24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93" name="Freeform 43"/>
              <p:cNvSpPr>
                <a:spLocks/>
              </p:cNvSpPr>
              <p:nvPr/>
            </p:nvSpPr>
            <p:spPr bwMode="auto">
              <a:xfrm>
                <a:off x="3553" y="853"/>
                <a:ext cx="2181" cy="1761"/>
              </a:xfrm>
              <a:custGeom>
                <a:avLst/>
                <a:gdLst>
                  <a:gd name="T0" fmla="*/ 254 w 2181"/>
                  <a:gd name="T1" fmla="*/ 1761 h 1761"/>
                  <a:gd name="T2" fmla="*/ 85 w 2181"/>
                  <a:gd name="T3" fmla="*/ 1538 h 1761"/>
                  <a:gd name="T4" fmla="*/ 20 w 2181"/>
                  <a:gd name="T5" fmla="*/ 1135 h 1761"/>
                  <a:gd name="T6" fmla="*/ 206 w 2181"/>
                  <a:gd name="T7" fmla="*/ 559 h 1761"/>
                  <a:gd name="T8" fmla="*/ 661 w 2181"/>
                  <a:gd name="T9" fmla="*/ 139 h 1761"/>
                  <a:gd name="T10" fmla="*/ 1302 w 2181"/>
                  <a:gd name="T11" fmla="*/ 9 h 1761"/>
                  <a:gd name="T12" fmla="*/ 1861 w 2181"/>
                  <a:gd name="T13" fmla="*/ 82 h 1761"/>
                  <a:gd name="T14" fmla="*/ 2181 w 2181"/>
                  <a:gd name="T15" fmla="*/ 182 h 1761"/>
                  <a:gd name="T16" fmla="*/ 0 60000 65536"/>
                  <a:gd name="T17" fmla="*/ 0 60000 65536"/>
                  <a:gd name="T18" fmla="*/ 0 60000 65536"/>
                  <a:gd name="T19" fmla="*/ 0 60000 65536"/>
                  <a:gd name="T20" fmla="*/ 0 60000 65536"/>
                  <a:gd name="T21" fmla="*/ 0 60000 65536"/>
                  <a:gd name="T22" fmla="*/ 0 60000 65536"/>
                  <a:gd name="T23" fmla="*/ 0 60000 65536"/>
                  <a:gd name="T24" fmla="*/ 0 w 2181"/>
                  <a:gd name="T25" fmla="*/ 0 h 1761"/>
                  <a:gd name="T26" fmla="*/ 2181 w 2181"/>
                  <a:gd name="T27" fmla="*/ 1761 h 17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81" h="1761">
                    <a:moveTo>
                      <a:pt x="254" y="1761"/>
                    </a:moveTo>
                    <a:cubicBezTo>
                      <a:pt x="226" y="1724"/>
                      <a:pt x="124" y="1642"/>
                      <a:pt x="85" y="1538"/>
                    </a:cubicBezTo>
                    <a:cubicBezTo>
                      <a:pt x="46" y="1434"/>
                      <a:pt x="0" y="1298"/>
                      <a:pt x="20" y="1135"/>
                    </a:cubicBezTo>
                    <a:cubicBezTo>
                      <a:pt x="40" y="972"/>
                      <a:pt x="99" y="725"/>
                      <a:pt x="206" y="559"/>
                    </a:cubicBezTo>
                    <a:cubicBezTo>
                      <a:pt x="313" y="393"/>
                      <a:pt x="478" y="231"/>
                      <a:pt x="661" y="139"/>
                    </a:cubicBezTo>
                    <a:cubicBezTo>
                      <a:pt x="844" y="47"/>
                      <a:pt x="1102" y="18"/>
                      <a:pt x="1302" y="9"/>
                    </a:cubicBezTo>
                    <a:cubicBezTo>
                      <a:pt x="1502" y="0"/>
                      <a:pt x="1715" y="53"/>
                      <a:pt x="1861" y="82"/>
                    </a:cubicBezTo>
                    <a:cubicBezTo>
                      <a:pt x="2007" y="111"/>
                      <a:pt x="2114" y="161"/>
                      <a:pt x="2181" y="18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94" name="Freeform 44"/>
              <p:cNvSpPr>
                <a:spLocks/>
              </p:cNvSpPr>
              <p:nvPr/>
            </p:nvSpPr>
            <p:spPr bwMode="auto">
              <a:xfrm>
                <a:off x="3515" y="285"/>
                <a:ext cx="2197" cy="2340"/>
              </a:xfrm>
              <a:custGeom>
                <a:avLst/>
                <a:gdLst>
                  <a:gd name="T0" fmla="*/ 291 w 2197"/>
                  <a:gd name="T1" fmla="*/ 2340 h 2340"/>
                  <a:gd name="T2" fmla="*/ 122 w 2197"/>
                  <a:gd name="T3" fmla="*/ 2117 h 2340"/>
                  <a:gd name="T4" fmla="*/ 6 w 2197"/>
                  <a:gd name="T5" fmla="*/ 1651 h 2340"/>
                  <a:gd name="T6" fmla="*/ 158 w 2197"/>
                  <a:gd name="T7" fmla="*/ 915 h 2340"/>
                  <a:gd name="T8" fmla="*/ 569 w 2197"/>
                  <a:gd name="T9" fmla="*/ 356 h 2340"/>
                  <a:gd name="T10" fmla="*/ 1067 w 2197"/>
                  <a:gd name="T11" fmla="*/ 96 h 2340"/>
                  <a:gd name="T12" fmla="*/ 1409 w 2197"/>
                  <a:gd name="T13" fmla="*/ 14 h 2340"/>
                  <a:gd name="T14" fmla="*/ 1751 w 2197"/>
                  <a:gd name="T15" fmla="*/ 9 h 2340"/>
                  <a:gd name="T16" fmla="*/ 1981 w 2197"/>
                  <a:gd name="T17" fmla="*/ 61 h 2340"/>
                  <a:gd name="T18" fmla="*/ 2197 w 2197"/>
                  <a:gd name="T19" fmla="*/ 152 h 23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97"/>
                  <a:gd name="T31" fmla="*/ 0 h 2340"/>
                  <a:gd name="T32" fmla="*/ 2197 w 2197"/>
                  <a:gd name="T33" fmla="*/ 2340 h 23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97" h="2340">
                    <a:moveTo>
                      <a:pt x="291" y="2340"/>
                    </a:moveTo>
                    <a:cubicBezTo>
                      <a:pt x="263" y="2303"/>
                      <a:pt x="169" y="2232"/>
                      <a:pt x="122" y="2117"/>
                    </a:cubicBezTo>
                    <a:cubicBezTo>
                      <a:pt x="75" y="2002"/>
                      <a:pt x="0" y="1851"/>
                      <a:pt x="6" y="1651"/>
                    </a:cubicBezTo>
                    <a:cubicBezTo>
                      <a:pt x="12" y="1451"/>
                      <a:pt x="64" y="1131"/>
                      <a:pt x="158" y="915"/>
                    </a:cubicBezTo>
                    <a:cubicBezTo>
                      <a:pt x="252" y="699"/>
                      <a:pt x="418" y="492"/>
                      <a:pt x="569" y="356"/>
                    </a:cubicBezTo>
                    <a:cubicBezTo>
                      <a:pt x="720" y="220"/>
                      <a:pt x="927" y="153"/>
                      <a:pt x="1067" y="96"/>
                    </a:cubicBezTo>
                    <a:cubicBezTo>
                      <a:pt x="1207" y="39"/>
                      <a:pt x="1295" y="28"/>
                      <a:pt x="1409" y="14"/>
                    </a:cubicBezTo>
                    <a:cubicBezTo>
                      <a:pt x="1523" y="0"/>
                      <a:pt x="1656" y="1"/>
                      <a:pt x="1751" y="9"/>
                    </a:cubicBezTo>
                    <a:cubicBezTo>
                      <a:pt x="1846" y="17"/>
                      <a:pt x="1907" y="37"/>
                      <a:pt x="1981" y="61"/>
                    </a:cubicBezTo>
                    <a:cubicBezTo>
                      <a:pt x="2055" y="85"/>
                      <a:pt x="2152" y="133"/>
                      <a:pt x="2197" y="15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3779" name="AutoShape 45"/>
            <p:cNvSpPr>
              <a:spLocks noChangeArrowheads="1"/>
            </p:cNvSpPr>
            <p:nvPr/>
          </p:nvSpPr>
          <p:spPr bwMode="auto">
            <a:xfrm rot="-4045466">
              <a:off x="3583" y="497"/>
              <a:ext cx="129" cy="288"/>
            </a:xfrm>
            <a:prstGeom prst="flowChartDelay">
              <a:avLst/>
            </a:prstGeom>
            <a:solidFill>
              <a:srgbClr val="E0E929"/>
            </a:solidFill>
            <a:ln w="19050">
              <a:solidFill>
                <a:srgbClr val="8C8900"/>
              </a:solidFill>
              <a:miter lim="800000"/>
              <a:headEnd/>
              <a:tailEnd/>
            </a:ln>
          </p:spPr>
          <p:txBody>
            <a:bodyPr wrap="none" anchor="ctr"/>
            <a:lstStyle/>
            <a:p>
              <a:pPr latinLnBrk="1"/>
              <a:endParaRPr kumimoji="1" lang="en-US" b="1">
                <a:latin typeface="굴림" charset="0"/>
                <a:ea typeface="굴림" charset="0"/>
                <a:cs typeface="굴림" charset="0"/>
              </a:endParaRPr>
            </a:p>
          </p:txBody>
        </p:sp>
        <p:sp>
          <p:nvSpPr>
            <p:cNvPr id="73780" name="Freeform 46"/>
            <p:cNvSpPr>
              <a:spLocks/>
            </p:cNvSpPr>
            <p:nvPr/>
          </p:nvSpPr>
          <p:spPr bwMode="auto">
            <a:xfrm>
              <a:off x="1570" y="368"/>
              <a:ext cx="3646" cy="3151"/>
            </a:xfrm>
            <a:custGeom>
              <a:avLst/>
              <a:gdLst>
                <a:gd name="T0" fmla="*/ 15 w 3646"/>
                <a:gd name="T1" fmla="*/ 0 h 3151"/>
                <a:gd name="T2" fmla="*/ 50 w 3646"/>
                <a:gd name="T3" fmla="*/ 4 h 3151"/>
                <a:gd name="T4" fmla="*/ 314 w 3646"/>
                <a:gd name="T5" fmla="*/ 9 h 3151"/>
                <a:gd name="T6" fmla="*/ 596 w 3646"/>
                <a:gd name="T7" fmla="*/ 31 h 3151"/>
                <a:gd name="T8" fmla="*/ 1142 w 3646"/>
                <a:gd name="T9" fmla="*/ 79 h 3151"/>
                <a:gd name="T10" fmla="*/ 1766 w 3646"/>
                <a:gd name="T11" fmla="*/ 223 h 3151"/>
                <a:gd name="T12" fmla="*/ 2582 w 3646"/>
                <a:gd name="T13" fmla="*/ 607 h 3151"/>
                <a:gd name="T14" fmla="*/ 3062 w 3646"/>
                <a:gd name="T15" fmla="*/ 1087 h 3151"/>
                <a:gd name="T16" fmla="*/ 3398 w 3646"/>
                <a:gd name="T17" fmla="*/ 1663 h 3151"/>
                <a:gd name="T18" fmla="*/ 3590 w 3646"/>
                <a:gd name="T19" fmla="*/ 2335 h 3151"/>
                <a:gd name="T20" fmla="*/ 3638 w 3646"/>
                <a:gd name="T21" fmla="*/ 2815 h 3151"/>
                <a:gd name="T22" fmla="*/ 3638 w 3646"/>
                <a:gd name="T23" fmla="*/ 3151 h 31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46"/>
                <a:gd name="T37" fmla="*/ 0 h 3151"/>
                <a:gd name="T38" fmla="*/ 3646 w 3646"/>
                <a:gd name="T39" fmla="*/ 3151 h 31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46" h="3151">
                  <a:moveTo>
                    <a:pt x="15" y="0"/>
                  </a:moveTo>
                  <a:cubicBezTo>
                    <a:pt x="21" y="1"/>
                    <a:pt x="0" y="3"/>
                    <a:pt x="50" y="4"/>
                  </a:cubicBezTo>
                  <a:cubicBezTo>
                    <a:pt x="100" y="5"/>
                    <a:pt x="223" y="4"/>
                    <a:pt x="314" y="9"/>
                  </a:cubicBezTo>
                  <a:cubicBezTo>
                    <a:pt x="405" y="14"/>
                    <a:pt x="458" y="19"/>
                    <a:pt x="596" y="31"/>
                  </a:cubicBezTo>
                  <a:cubicBezTo>
                    <a:pt x="734" y="43"/>
                    <a:pt x="947" y="47"/>
                    <a:pt x="1142" y="79"/>
                  </a:cubicBezTo>
                  <a:cubicBezTo>
                    <a:pt x="1337" y="111"/>
                    <a:pt x="1526" y="135"/>
                    <a:pt x="1766" y="223"/>
                  </a:cubicBezTo>
                  <a:cubicBezTo>
                    <a:pt x="2006" y="311"/>
                    <a:pt x="2366" y="463"/>
                    <a:pt x="2582" y="607"/>
                  </a:cubicBezTo>
                  <a:cubicBezTo>
                    <a:pt x="2798" y="751"/>
                    <a:pt x="2926" y="911"/>
                    <a:pt x="3062" y="1087"/>
                  </a:cubicBezTo>
                  <a:cubicBezTo>
                    <a:pt x="3198" y="1263"/>
                    <a:pt x="3310" y="1455"/>
                    <a:pt x="3398" y="1663"/>
                  </a:cubicBezTo>
                  <a:cubicBezTo>
                    <a:pt x="3486" y="1871"/>
                    <a:pt x="3550" y="2143"/>
                    <a:pt x="3590" y="2335"/>
                  </a:cubicBezTo>
                  <a:cubicBezTo>
                    <a:pt x="3630" y="2527"/>
                    <a:pt x="3630" y="2679"/>
                    <a:pt x="3638" y="2815"/>
                  </a:cubicBezTo>
                  <a:cubicBezTo>
                    <a:pt x="3646" y="2951"/>
                    <a:pt x="3642" y="3051"/>
                    <a:pt x="3638" y="3151"/>
                  </a:cubicBezTo>
                </a:path>
              </a:pathLst>
            </a:custGeom>
            <a:noFill/>
            <a:ln w="28575">
              <a:solidFill>
                <a:srgbClr val="8C8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81" name="Rectangle 47"/>
            <p:cNvSpPr>
              <a:spLocks noChangeArrowheads="1"/>
            </p:cNvSpPr>
            <p:nvPr/>
          </p:nvSpPr>
          <p:spPr bwMode="auto">
            <a:xfrm>
              <a:off x="5060" y="2256"/>
              <a:ext cx="5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eaLnBrk="0" hangingPunct="0"/>
              <a:r>
                <a:rPr lang="en-US" sz="2800">
                  <a:solidFill>
                    <a:srgbClr val="8C8900"/>
                  </a:solidFill>
                  <a:latin typeface="Calibri" charset="0"/>
                  <a:ea typeface="굴림" charset="0"/>
                  <a:cs typeface="굴림" charset="0"/>
                </a:rPr>
                <a:t>Skin</a:t>
              </a:r>
            </a:p>
          </p:txBody>
        </p:sp>
        <p:sp>
          <p:nvSpPr>
            <p:cNvPr id="73782" name="AutoShape 48"/>
            <p:cNvSpPr>
              <a:spLocks noChangeArrowheads="1"/>
            </p:cNvSpPr>
            <p:nvPr/>
          </p:nvSpPr>
          <p:spPr bwMode="auto">
            <a:xfrm rot="-2443607">
              <a:off x="4408" y="1008"/>
              <a:ext cx="129" cy="288"/>
            </a:xfrm>
            <a:prstGeom prst="flowChartDelay">
              <a:avLst/>
            </a:prstGeom>
            <a:solidFill>
              <a:srgbClr val="E0E929"/>
            </a:solidFill>
            <a:ln w="19050">
              <a:solidFill>
                <a:srgbClr val="8C8900"/>
              </a:solidFill>
              <a:miter lim="800000"/>
              <a:headEnd/>
              <a:tailEnd/>
            </a:ln>
          </p:spPr>
          <p:txBody>
            <a:bodyPr wrap="none" anchor="ctr"/>
            <a:lstStyle/>
            <a:p>
              <a:pPr latinLnBrk="1"/>
              <a:endParaRPr kumimoji="1" lang="en-US" b="1">
                <a:latin typeface="굴림" charset="0"/>
                <a:ea typeface="굴림" charset="0"/>
                <a:cs typeface="굴림" charset="0"/>
              </a:endParaRPr>
            </a:p>
          </p:txBody>
        </p:sp>
        <p:sp>
          <p:nvSpPr>
            <p:cNvPr id="73783" name="AutoShape 49"/>
            <p:cNvSpPr>
              <a:spLocks noChangeArrowheads="1"/>
            </p:cNvSpPr>
            <p:nvPr/>
          </p:nvSpPr>
          <p:spPr bwMode="auto">
            <a:xfrm rot="-1253331">
              <a:off x="4988" y="1920"/>
              <a:ext cx="129" cy="288"/>
            </a:xfrm>
            <a:prstGeom prst="flowChartDelay">
              <a:avLst/>
            </a:prstGeom>
            <a:solidFill>
              <a:srgbClr val="E0E929"/>
            </a:solidFill>
            <a:ln w="19050">
              <a:solidFill>
                <a:srgbClr val="8C8900"/>
              </a:solidFill>
              <a:miter lim="800000"/>
              <a:headEnd/>
              <a:tailEnd/>
            </a:ln>
          </p:spPr>
          <p:txBody>
            <a:bodyPr wrap="none" anchor="ctr"/>
            <a:lstStyle/>
            <a:p>
              <a:pPr latinLnBrk="1"/>
              <a:endParaRPr kumimoji="1" lang="en-US" b="1">
                <a:latin typeface="굴림" charset="0"/>
                <a:ea typeface="굴림" charset="0"/>
                <a:cs typeface="굴림" charset="0"/>
              </a:endParaRPr>
            </a:p>
          </p:txBody>
        </p:sp>
        <p:sp>
          <p:nvSpPr>
            <p:cNvPr id="73784" name="AutoShape 50"/>
            <p:cNvSpPr>
              <a:spLocks noChangeArrowheads="1"/>
            </p:cNvSpPr>
            <p:nvPr/>
          </p:nvSpPr>
          <p:spPr bwMode="auto">
            <a:xfrm rot="-161136">
              <a:off x="5220" y="2976"/>
              <a:ext cx="129" cy="288"/>
            </a:xfrm>
            <a:prstGeom prst="flowChartDelay">
              <a:avLst/>
            </a:prstGeom>
            <a:solidFill>
              <a:srgbClr val="E0E929"/>
            </a:solidFill>
            <a:ln w="19050">
              <a:solidFill>
                <a:srgbClr val="8C8900"/>
              </a:solidFill>
              <a:miter lim="800000"/>
              <a:headEnd/>
              <a:tailEnd/>
            </a:ln>
          </p:spPr>
          <p:txBody>
            <a:bodyPr wrap="none" anchor="ctr"/>
            <a:lstStyle/>
            <a:p>
              <a:pPr latinLnBrk="1"/>
              <a:endParaRPr kumimoji="1" lang="en-US" b="1">
                <a:latin typeface="굴림" charset="0"/>
                <a:ea typeface="굴림" charset="0"/>
                <a:cs typeface="굴림" charset="0"/>
              </a:endParaRPr>
            </a:p>
          </p:txBody>
        </p:sp>
        <p:sp>
          <p:nvSpPr>
            <p:cNvPr id="73785" name="AutoShape 51"/>
            <p:cNvSpPr>
              <a:spLocks noChangeArrowheads="1"/>
            </p:cNvSpPr>
            <p:nvPr/>
          </p:nvSpPr>
          <p:spPr bwMode="auto">
            <a:xfrm rot="-5205088">
              <a:off x="1711" y="161"/>
              <a:ext cx="129" cy="288"/>
            </a:xfrm>
            <a:prstGeom prst="flowChartDelay">
              <a:avLst/>
            </a:prstGeom>
            <a:solidFill>
              <a:srgbClr val="E0E929"/>
            </a:solidFill>
            <a:ln w="19050">
              <a:solidFill>
                <a:srgbClr val="8C8900"/>
              </a:solidFill>
              <a:miter lim="800000"/>
              <a:headEnd/>
              <a:tailEnd/>
            </a:ln>
          </p:spPr>
          <p:txBody>
            <a:bodyPr vert="eaVert" wrap="none" anchor="ctr"/>
            <a:lstStyle/>
            <a:p>
              <a:pPr algn="ctr"/>
              <a:r>
                <a:rPr lang="en-US">
                  <a:latin typeface="Calibri" charset="0"/>
                  <a:ea typeface="굴림" charset="0"/>
                  <a:cs typeface="굴림" charset="0"/>
                </a:rPr>
                <a:t> </a:t>
              </a:r>
            </a:p>
          </p:txBody>
        </p:sp>
        <p:sp>
          <p:nvSpPr>
            <p:cNvPr id="73786" name="Rectangle 52"/>
            <p:cNvSpPr>
              <a:spLocks noChangeArrowheads="1"/>
            </p:cNvSpPr>
            <p:nvPr/>
          </p:nvSpPr>
          <p:spPr bwMode="auto">
            <a:xfrm rot="1818395">
              <a:off x="3648" y="480"/>
              <a:ext cx="129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p>
              <a:pPr eaLnBrk="0" hangingPunct="0"/>
              <a:r>
                <a:rPr lang="en-US" sz="2800">
                  <a:solidFill>
                    <a:srgbClr val="8C8900"/>
                  </a:solidFill>
                  <a:latin typeface="Calibri" charset="0"/>
                  <a:ea typeface="굴림" charset="0"/>
                  <a:cs typeface="굴림" charset="0"/>
                </a:rPr>
                <a:t>Electrodes</a:t>
              </a:r>
            </a:p>
          </p:txBody>
        </p:sp>
        <p:sp>
          <p:nvSpPr>
            <p:cNvPr id="73787" name="Freeform 53"/>
            <p:cNvSpPr>
              <a:spLocks/>
            </p:cNvSpPr>
            <p:nvPr/>
          </p:nvSpPr>
          <p:spPr bwMode="auto">
            <a:xfrm>
              <a:off x="3536" y="-351"/>
              <a:ext cx="2133" cy="3087"/>
            </a:xfrm>
            <a:custGeom>
              <a:avLst/>
              <a:gdLst>
                <a:gd name="T0" fmla="*/ 352 w 2133"/>
                <a:gd name="T1" fmla="*/ 3087 h 3087"/>
                <a:gd name="T2" fmla="*/ 352 w 2133"/>
                <a:gd name="T3" fmla="*/ 3039 h 3087"/>
                <a:gd name="T4" fmla="*/ 208 w 2133"/>
                <a:gd name="T5" fmla="*/ 2895 h 3087"/>
                <a:gd name="T6" fmla="*/ 112 w 2133"/>
                <a:gd name="T7" fmla="*/ 2703 h 3087"/>
                <a:gd name="T8" fmla="*/ 16 w 2133"/>
                <a:gd name="T9" fmla="*/ 2367 h 3087"/>
                <a:gd name="T10" fmla="*/ 16 w 2133"/>
                <a:gd name="T11" fmla="*/ 1743 h 3087"/>
                <a:gd name="T12" fmla="*/ 112 w 2133"/>
                <a:gd name="T13" fmla="*/ 975 h 3087"/>
                <a:gd name="T14" fmla="*/ 414 w 2133"/>
                <a:gd name="T15" fmla="*/ 425 h 3087"/>
                <a:gd name="T16" fmla="*/ 795 w 2133"/>
                <a:gd name="T17" fmla="*/ 134 h 3087"/>
                <a:gd name="T18" fmla="*/ 1388 w 2133"/>
                <a:gd name="T19" fmla="*/ 5 h 3087"/>
                <a:gd name="T20" fmla="*/ 1951 w 2133"/>
                <a:gd name="T21" fmla="*/ 165 h 3087"/>
                <a:gd name="T22" fmla="*/ 2133 w 2133"/>
                <a:gd name="T23" fmla="*/ 269 h 30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33"/>
                <a:gd name="T37" fmla="*/ 0 h 3087"/>
                <a:gd name="T38" fmla="*/ 2133 w 2133"/>
                <a:gd name="T39" fmla="*/ 3087 h 30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33" h="3087">
                  <a:moveTo>
                    <a:pt x="352" y="3087"/>
                  </a:moveTo>
                  <a:cubicBezTo>
                    <a:pt x="364" y="3079"/>
                    <a:pt x="376" y="3071"/>
                    <a:pt x="352" y="3039"/>
                  </a:cubicBezTo>
                  <a:cubicBezTo>
                    <a:pt x="328" y="3007"/>
                    <a:pt x="248" y="2951"/>
                    <a:pt x="208" y="2895"/>
                  </a:cubicBezTo>
                  <a:cubicBezTo>
                    <a:pt x="168" y="2839"/>
                    <a:pt x="144" y="2791"/>
                    <a:pt x="112" y="2703"/>
                  </a:cubicBezTo>
                  <a:cubicBezTo>
                    <a:pt x="80" y="2615"/>
                    <a:pt x="32" y="2527"/>
                    <a:pt x="16" y="2367"/>
                  </a:cubicBezTo>
                  <a:cubicBezTo>
                    <a:pt x="0" y="2207"/>
                    <a:pt x="0" y="1975"/>
                    <a:pt x="16" y="1743"/>
                  </a:cubicBezTo>
                  <a:cubicBezTo>
                    <a:pt x="32" y="1511"/>
                    <a:pt x="46" y="1195"/>
                    <a:pt x="112" y="975"/>
                  </a:cubicBezTo>
                  <a:cubicBezTo>
                    <a:pt x="178" y="755"/>
                    <a:pt x="300" y="565"/>
                    <a:pt x="414" y="425"/>
                  </a:cubicBezTo>
                  <a:cubicBezTo>
                    <a:pt x="528" y="285"/>
                    <a:pt x="633" y="204"/>
                    <a:pt x="795" y="134"/>
                  </a:cubicBezTo>
                  <a:cubicBezTo>
                    <a:pt x="957" y="64"/>
                    <a:pt x="1195" y="0"/>
                    <a:pt x="1388" y="5"/>
                  </a:cubicBezTo>
                  <a:cubicBezTo>
                    <a:pt x="1581" y="10"/>
                    <a:pt x="1827" y="121"/>
                    <a:pt x="1951" y="165"/>
                  </a:cubicBezTo>
                  <a:cubicBezTo>
                    <a:pt x="2075" y="209"/>
                    <a:pt x="2102" y="251"/>
                    <a:pt x="2133" y="26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88" name="Freeform 54"/>
            <p:cNvSpPr>
              <a:spLocks/>
            </p:cNvSpPr>
            <p:nvPr/>
          </p:nvSpPr>
          <p:spPr bwMode="auto">
            <a:xfrm rot="17603904" flipH="1">
              <a:off x="1149" y="1251"/>
              <a:ext cx="2133" cy="3087"/>
            </a:xfrm>
            <a:custGeom>
              <a:avLst/>
              <a:gdLst>
                <a:gd name="T0" fmla="*/ 352 w 2133"/>
                <a:gd name="T1" fmla="*/ 3087 h 3087"/>
                <a:gd name="T2" fmla="*/ 352 w 2133"/>
                <a:gd name="T3" fmla="*/ 3039 h 3087"/>
                <a:gd name="T4" fmla="*/ 208 w 2133"/>
                <a:gd name="T5" fmla="*/ 2895 h 3087"/>
                <a:gd name="T6" fmla="*/ 112 w 2133"/>
                <a:gd name="T7" fmla="*/ 2703 h 3087"/>
                <a:gd name="T8" fmla="*/ 16 w 2133"/>
                <a:gd name="T9" fmla="*/ 2367 h 3087"/>
                <a:gd name="T10" fmla="*/ 16 w 2133"/>
                <a:gd name="T11" fmla="*/ 1743 h 3087"/>
                <a:gd name="T12" fmla="*/ 112 w 2133"/>
                <a:gd name="T13" fmla="*/ 975 h 3087"/>
                <a:gd name="T14" fmla="*/ 414 w 2133"/>
                <a:gd name="T15" fmla="*/ 425 h 3087"/>
                <a:gd name="T16" fmla="*/ 795 w 2133"/>
                <a:gd name="T17" fmla="*/ 134 h 3087"/>
                <a:gd name="T18" fmla="*/ 1388 w 2133"/>
                <a:gd name="T19" fmla="*/ 5 h 3087"/>
                <a:gd name="T20" fmla="*/ 1951 w 2133"/>
                <a:gd name="T21" fmla="*/ 165 h 3087"/>
                <a:gd name="T22" fmla="*/ 2133 w 2133"/>
                <a:gd name="T23" fmla="*/ 269 h 30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33"/>
                <a:gd name="T37" fmla="*/ 0 h 3087"/>
                <a:gd name="T38" fmla="*/ 2133 w 2133"/>
                <a:gd name="T39" fmla="*/ 3087 h 30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33" h="3087">
                  <a:moveTo>
                    <a:pt x="352" y="3087"/>
                  </a:moveTo>
                  <a:cubicBezTo>
                    <a:pt x="364" y="3079"/>
                    <a:pt x="376" y="3071"/>
                    <a:pt x="352" y="3039"/>
                  </a:cubicBezTo>
                  <a:cubicBezTo>
                    <a:pt x="328" y="3007"/>
                    <a:pt x="248" y="2951"/>
                    <a:pt x="208" y="2895"/>
                  </a:cubicBezTo>
                  <a:cubicBezTo>
                    <a:pt x="168" y="2839"/>
                    <a:pt x="144" y="2791"/>
                    <a:pt x="112" y="2703"/>
                  </a:cubicBezTo>
                  <a:cubicBezTo>
                    <a:pt x="80" y="2615"/>
                    <a:pt x="32" y="2527"/>
                    <a:pt x="16" y="2367"/>
                  </a:cubicBezTo>
                  <a:cubicBezTo>
                    <a:pt x="0" y="2207"/>
                    <a:pt x="0" y="1975"/>
                    <a:pt x="16" y="1743"/>
                  </a:cubicBezTo>
                  <a:cubicBezTo>
                    <a:pt x="32" y="1511"/>
                    <a:pt x="46" y="1195"/>
                    <a:pt x="112" y="975"/>
                  </a:cubicBezTo>
                  <a:cubicBezTo>
                    <a:pt x="178" y="755"/>
                    <a:pt x="300" y="565"/>
                    <a:pt x="414" y="425"/>
                  </a:cubicBezTo>
                  <a:cubicBezTo>
                    <a:pt x="528" y="285"/>
                    <a:pt x="633" y="204"/>
                    <a:pt x="795" y="134"/>
                  </a:cubicBezTo>
                  <a:cubicBezTo>
                    <a:pt x="957" y="64"/>
                    <a:pt x="1195" y="0"/>
                    <a:pt x="1388" y="5"/>
                  </a:cubicBezTo>
                  <a:cubicBezTo>
                    <a:pt x="1581" y="10"/>
                    <a:pt x="1827" y="121"/>
                    <a:pt x="1951" y="165"/>
                  </a:cubicBezTo>
                  <a:cubicBezTo>
                    <a:pt x="2075" y="209"/>
                    <a:pt x="2102" y="251"/>
                    <a:pt x="2133" y="26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89" name="Freeform 55"/>
            <p:cNvSpPr>
              <a:spLocks/>
            </p:cNvSpPr>
            <p:nvPr/>
          </p:nvSpPr>
          <p:spPr bwMode="auto">
            <a:xfrm>
              <a:off x="169" y="-483"/>
              <a:ext cx="2251" cy="1399"/>
            </a:xfrm>
            <a:custGeom>
              <a:avLst/>
              <a:gdLst>
                <a:gd name="T0" fmla="*/ 2248 w 2251"/>
                <a:gd name="T1" fmla="*/ 1397 h 1399"/>
                <a:gd name="T2" fmla="*/ 2220 w 2251"/>
                <a:gd name="T3" fmla="*/ 1359 h 1399"/>
                <a:gd name="T4" fmla="*/ 2249 w 2251"/>
                <a:gd name="T5" fmla="*/ 1157 h 1399"/>
                <a:gd name="T6" fmla="*/ 2212 w 2251"/>
                <a:gd name="T7" fmla="*/ 946 h 1399"/>
                <a:gd name="T8" fmla="*/ 2088 w 2251"/>
                <a:gd name="T9" fmla="*/ 619 h 1399"/>
                <a:gd name="T10" fmla="*/ 1875 w 2251"/>
                <a:gd name="T11" fmla="*/ 314 h 1399"/>
                <a:gd name="T12" fmla="*/ 1256 w 2251"/>
                <a:gd name="T13" fmla="*/ 37 h 1399"/>
                <a:gd name="T14" fmla="*/ 650 w 2251"/>
                <a:gd name="T15" fmla="*/ 89 h 1399"/>
                <a:gd name="T16" fmla="*/ 312 w 2251"/>
                <a:gd name="T17" fmla="*/ 180 h 1399"/>
                <a:gd name="T18" fmla="*/ 138 w 2251"/>
                <a:gd name="T19" fmla="*/ 288 h 1399"/>
                <a:gd name="T20" fmla="*/ 52 w 2251"/>
                <a:gd name="T21" fmla="*/ 353 h 1399"/>
                <a:gd name="T22" fmla="*/ 0 w 2251"/>
                <a:gd name="T23" fmla="*/ 422 h 13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51"/>
                <a:gd name="T37" fmla="*/ 0 h 1399"/>
                <a:gd name="T38" fmla="*/ 2251 w 2251"/>
                <a:gd name="T39" fmla="*/ 1399 h 13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51" h="1399">
                  <a:moveTo>
                    <a:pt x="2248" y="1397"/>
                  </a:moveTo>
                  <a:cubicBezTo>
                    <a:pt x="2234" y="1398"/>
                    <a:pt x="2220" y="1399"/>
                    <a:pt x="2220" y="1359"/>
                  </a:cubicBezTo>
                  <a:cubicBezTo>
                    <a:pt x="2220" y="1319"/>
                    <a:pt x="2251" y="1226"/>
                    <a:pt x="2249" y="1157"/>
                  </a:cubicBezTo>
                  <a:cubicBezTo>
                    <a:pt x="2248" y="1088"/>
                    <a:pt x="2239" y="1036"/>
                    <a:pt x="2212" y="946"/>
                  </a:cubicBezTo>
                  <a:cubicBezTo>
                    <a:pt x="2185" y="856"/>
                    <a:pt x="2144" y="724"/>
                    <a:pt x="2088" y="619"/>
                  </a:cubicBezTo>
                  <a:cubicBezTo>
                    <a:pt x="2032" y="514"/>
                    <a:pt x="2014" y="411"/>
                    <a:pt x="1875" y="314"/>
                  </a:cubicBezTo>
                  <a:cubicBezTo>
                    <a:pt x="1736" y="217"/>
                    <a:pt x="1460" y="74"/>
                    <a:pt x="1256" y="37"/>
                  </a:cubicBezTo>
                  <a:cubicBezTo>
                    <a:pt x="1052" y="0"/>
                    <a:pt x="807" y="65"/>
                    <a:pt x="650" y="89"/>
                  </a:cubicBezTo>
                  <a:cubicBezTo>
                    <a:pt x="493" y="113"/>
                    <a:pt x="397" y="147"/>
                    <a:pt x="312" y="180"/>
                  </a:cubicBezTo>
                  <a:cubicBezTo>
                    <a:pt x="227" y="213"/>
                    <a:pt x="181" y="259"/>
                    <a:pt x="138" y="288"/>
                  </a:cubicBezTo>
                  <a:cubicBezTo>
                    <a:pt x="95" y="317"/>
                    <a:pt x="75" y="331"/>
                    <a:pt x="52" y="353"/>
                  </a:cubicBezTo>
                  <a:cubicBezTo>
                    <a:pt x="29" y="375"/>
                    <a:pt x="11" y="408"/>
                    <a:pt x="0" y="4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90" name="Freeform 56"/>
            <p:cNvSpPr>
              <a:spLocks/>
            </p:cNvSpPr>
            <p:nvPr/>
          </p:nvSpPr>
          <p:spPr bwMode="auto">
            <a:xfrm>
              <a:off x="2337" y="-673"/>
              <a:ext cx="3506" cy="3956"/>
            </a:xfrm>
            <a:custGeom>
              <a:avLst/>
              <a:gdLst>
                <a:gd name="T0" fmla="*/ 0 w 3506"/>
                <a:gd name="T1" fmla="*/ 1605 h 3956"/>
                <a:gd name="T2" fmla="*/ 38 w 3506"/>
                <a:gd name="T3" fmla="*/ 1575 h 3956"/>
                <a:gd name="T4" fmla="*/ 62 w 3506"/>
                <a:gd name="T5" fmla="*/ 1373 h 3956"/>
                <a:gd name="T6" fmla="*/ 153 w 3506"/>
                <a:gd name="T7" fmla="*/ 1179 h 3956"/>
                <a:gd name="T8" fmla="*/ 358 w 3506"/>
                <a:gd name="T9" fmla="*/ 895 h 3956"/>
                <a:gd name="T10" fmla="*/ 907 w 3506"/>
                <a:gd name="T11" fmla="*/ 430 h 3956"/>
                <a:gd name="T12" fmla="*/ 1452 w 3506"/>
                <a:gd name="T13" fmla="*/ 88 h 3956"/>
                <a:gd name="T14" fmla="*/ 2129 w 3506"/>
                <a:gd name="T15" fmla="*/ 6 h 3956"/>
                <a:gd name="T16" fmla="*/ 2594 w 3506"/>
                <a:gd name="T17" fmla="*/ 125 h 3956"/>
                <a:gd name="T18" fmla="*/ 3062 w 3506"/>
                <a:gd name="T19" fmla="*/ 511 h 3956"/>
                <a:gd name="T20" fmla="*/ 3358 w 3506"/>
                <a:gd name="T21" fmla="*/ 946 h 3956"/>
                <a:gd name="T22" fmla="*/ 3501 w 3506"/>
                <a:gd name="T23" fmla="*/ 1678 h 3956"/>
                <a:gd name="T24" fmla="*/ 3328 w 3506"/>
                <a:gd name="T25" fmla="*/ 2795 h 3956"/>
                <a:gd name="T26" fmla="*/ 3012 w 3506"/>
                <a:gd name="T27" fmla="*/ 3536 h 3956"/>
                <a:gd name="T28" fmla="*/ 2617 w 3506"/>
                <a:gd name="T29" fmla="*/ 3956 h 39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06"/>
                <a:gd name="T46" fmla="*/ 0 h 3956"/>
                <a:gd name="T47" fmla="*/ 3506 w 3506"/>
                <a:gd name="T48" fmla="*/ 3956 h 39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06" h="3956">
                  <a:moveTo>
                    <a:pt x="0" y="1605"/>
                  </a:moveTo>
                  <a:cubicBezTo>
                    <a:pt x="14" y="1609"/>
                    <a:pt x="27" y="1614"/>
                    <a:pt x="38" y="1575"/>
                  </a:cubicBezTo>
                  <a:cubicBezTo>
                    <a:pt x="48" y="1536"/>
                    <a:pt x="42" y="1439"/>
                    <a:pt x="62" y="1373"/>
                  </a:cubicBezTo>
                  <a:cubicBezTo>
                    <a:pt x="81" y="1307"/>
                    <a:pt x="104" y="1258"/>
                    <a:pt x="153" y="1179"/>
                  </a:cubicBezTo>
                  <a:cubicBezTo>
                    <a:pt x="202" y="1099"/>
                    <a:pt x="232" y="1020"/>
                    <a:pt x="358" y="895"/>
                  </a:cubicBezTo>
                  <a:cubicBezTo>
                    <a:pt x="484" y="770"/>
                    <a:pt x="725" y="564"/>
                    <a:pt x="907" y="430"/>
                  </a:cubicBezTo>
                  <a:cubicBezTo>
                    <a:pt x="1089" y="296"/>
                    <a:pt x="1248" y="159"/>
                    <a:pt x="1452" y="88"/>
                  </a:cubicBezTo>
                  <a:cubicBezTo>
                    <a:pt x="1656" y="17"/>
                    <a:pt x="1939" y="0"/>
                    <a:pt x="2129" y="6"/>
                  </a:cubicBezTo>
                  <a:cubicBezTo>
                    <a:pt x="2319" y="12"/>
                    <a:pt x="2438" y="41"/>
                    <a:pt x="2594" y="125"/>
                  </a:cubicBezTo>
                  <a:cubicBezTo>
                    <a:pt x="2749" y="209"/>
                    <a:pt x="2935" y="374"/>
                    <a:pt x="3062" y="511"/>
                  </a:cubicBezTo>
                  <a:cubicBezTo>
                    <a:pt x="3189" y="648"/>
                    <a:pt x="3285" y="752"/>
                    <a:pt x="3358" y="946"/>
                  </a:cubicBezTo>
                  <a:cubicBezTo>
                    <a:pt x="3431" y="1140"/>
                    <a:pt x="3506" y="1370"/>
                    <a:pt x="3501" y="1678"/>
                  </a:cubicBezTo>
                  <a:cubicBezTo>
                    <a:pt x="3496" y="1986"/>
                    <a:pt x="3409" y="2485"/>
                    <a:pt x="3328" y="2795"/>
                  </a:cubicBezTo>
                  <a:cubicBezTo>
                    <a:pt x="3247" y="3105"/>
                    <a:pt x="3130" y="3343"/>
                    <a:pt x="3012" y="3536"/>
                  </a:cubicBezTo>
                  <a:cubicBezTo>
                    <a:pt x="2894" y="3729"/>
                    <a:pt x="2699" y="3869"/>
                    <a:pt x="2617" y="395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3733" name="Text Box 57"/>
          <p:cNvSpPr txBox="1">
            <a:spLocks noChangeArrowheads="1"/>
          </p:cNvSpPr>
          <p:nvPr/>
        </p:nvSpPr>
        <p:spPr bwMode="auto">
          <a:xfrm>
            <a:off x="2127250" y="3952875"/>
            <a:ext cx="2057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latin typeface="Calibri" charset="0"/>
                <a:ea typeface="굴림" charset="0"/>
                <a:cs typeface="굴림" charset="0"/>
              </a:rPr>
              <a:t>Relative Independence</a:t>
            </a:r>
          </a:p>
        </p:txBody>
      </p:sp>
      <p:sp>
        <p:nvSpPr>
          <p:cNvPr id="73734" name="Line 58"/>
          <p:cNvSpPr>
            <a:spLocks noChangeShapeType="1"/>
          </p:cNvSpPr>
          <p:nvPr/>
        </p:nvSpPr>
        <p:spPr bwMode="auto">
          <a:xfrm>
            <a:off x="3276600" y="4267200"/>
            <a:ext cx="1828800" cy="381000"/>
          </a:xfrm>
          <a:prstGeom prst="line">
            <a:avLst/>
          </a:prstGeom>
          <a:noFill/>
          <a:ln w="28575">
            <a:solidFill>
              <a:schemeClr val="accent2"/>
            </a:solidFill>
            <a:round/>
            <a:headEnd type="none" w="lg" len="lg"/>
            <a:tailEnd type="stealth" w="lg" len="lg"/>
          </a:ln>
          <a:extLst>
            <a:ext uri="{909E8E84-426E-40dd-AFC4-6F175D3DCCD1}">
              <a14:hiddenFill xmlns:a14="http://schemas.microsoft.com/office/drawing/2010/main">
                <a:noFill/>
              </a14:hiddenFill>
            </a:ext>
          </a:extLst>
        </p:spPr>
        <p:txBody>
          <a:bodyPr/>
          <a:lstStyle/>
          <a:p>
            <a:endParaRPr lang="en-US"/>
          </a:p>
        </p:txBody>
      </p:sp>
      <p:sp>
        <p:nvSpPr>
          <p:cNvPr id="73735" name="Line 59"/>
          <p:cNvSpPr>
            <a:spLocks noChangeShapeType="1"/>
          </p:cNvSpPr>
          <p:nvPr/>
        </p:nvSpPr>
        <p:spPr bwMode="auto">
          <a:xfrm flipV="1">
            <a:off x="3200400" y="2133600"/>
            <a:ext cx="76200" cy="2057400"/>
          </a:xfrm>
          <a:prstGeom prst="line">
            <a:avLst/>
          </a:prstGeom>
          <a:noFill/>
          <a:ln w="28575">
            <a:solidFill>
              <a:schemeClr val="accent2"/>
            </a:solidFill>
            <a:round/>
            <a:headEnd type="none" w="lg" len="lg"/>
            <a:tailEnd type="stealth" w="lg" len="lg"/>
          </a:ln>
          <a:extLst>
            <a:ext uri="{909E8E84-426E-40dd-AFC4-6F175D3DCCD1}">
              <a14:hiddenFill xmlns:a14="http://schemas.microsoft.com/office/drawing/2010/main">
                <a:noFill/>
              </a14:hiddenFill>
            </a:ext>
          </a:extLst>
        </p:spPr>
        <p:txBody>
          <a:bodyPr/>
          <a:lstStyle/>
          <a:p>
            <a:endParaRPr lang="en-US"/>
          </a:p>
        </p:txBody>
      </p:sp>
      <p:sp>
        <p:nvSpPr>
          <p:cNvPr id="39996" name="Oval 60"/>
          <p:cNvSpPr>
            <a:spLocks noChangeArrowheads="1"/>
          </p:cNvSpPr>
          <p:nvPr/>
        </p:nvSpPr>
        <p:spPr bwMode="auto">
          <a:xfrm>
            <a:off x="5410200" y="533400"/>
            <a:ext cx="685800" cy="10668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latinLnBrk="1"/>
            <a:endParaRPr kumimoji="1" lang="en-US" b="1">
              <a:latin typeface="굴림" charset="0"/>
              <a:ea typeface="굴림" charset="0"/>
              <a:cs typeface="굴림" charset="0"/>
            </a:endParaRPr>
          </a:p>
        </p:txBody>
      </p:sp>
      <p:sp>
        <p:nvSpPr>
          <p:cNvPr id="39997" name="Oval 61"/>
          <p:cNvSpPr>
            <a:spLocks noChangeArrowheads="1"/>
          </p:cNvSpPr>
          <p:nvPr/>
        </p:nvSpPr>
        <p:spPr bwMode="auto">
          <a:xfrm>
            <a:off x="2133600" y="1143000"/>
            <a:ext cx="2667000" cy="10668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latinLnBrk="1"/>
            <a:endParaRPr kumimoji="1" lang="en-US" b="1">
              <a:latin typeface="굴림" charset="0"/>
              <a:ea typeface="굴림" charset="0"/>
              <a:cs typeface="굴림" charset="0"/>
            </a:endParaRPr>
          </a:p>
        </p:txBody>
      </p:sp>
      <p:sp>
        <p:nvSpPr>
          <p:cNvPr id="39999" name="Oval 63"/>
          <p:cNvSpPr>
            <a:spLocks noChangeArrowheads="1"/>
          </p:cNvSpPr>
          <p:nvPr/>
        </p:nvSpPr>
        <p:spPr bwMode="auto">
          <a:xfrm rot="-2120406">
            <a:off x="4800600" y="3733800"/>
            <a:ext cx="2667000" cy="10668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latinLnBrk="1"/>
            <a:endParaRPr kumimoji="1" lang="en-US" b="1">
              <a:latin typeface="굴림" charset="0"/>
              <a:ea typeface="굴림" charset="0"/>
              <a:cs typeface="굴림" charset="0"/>
            </a:endParaRPr>
          </a:p>
        </p:txBody>
      </p:sp>
      <p:sp>
        <p:nvSpPr>
          <p:cNvPr id="73739" name="Text Box 73"/>
          <p:cNvSpPr txBox="1">
            <a:spLocks noChangeArrowheads="1"/>
          </p:cNvSpPr>
          <p:nvPr/>
        </p:nvSpPr>
        <p:spPr bwMode="auto">
          <a:xfrm>
            <a:off x="7467600" y="6537325"/>
            <a:ext cx="1676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200" b="1">
                <a:solidFill>
                  <a:schemeClr val="accent2"/>
                </a:solidFill>
                <a:latin typeface="Calibri" charset="0"/>
              </a:rPr>
              <a:t>S. Makeig 2007</a:t>
            </a:r>
            <a:endParaRPr lang="en-US" sz="1200">
              <a:latin typeface="Calibri" charset="0"/>
            </a:endParaRPr>
          </a:p>
        </p:txBody>
      </p:sp>
      <p:grpSp>
        <p:nvGrpSpPr>
          <p:cNvPr id="10" name="Group 80"/>
          <p:cNvGrpSpPr>
            <a:grpSpLocks/>
          </p:cNvGrpSpPr>
          <p:nvPr/>
        </p:nvGrpSpPr>
        <p:grpSpPr bwMode="auto">
          <a:xfrm>
            <a:off x="4224338" y="1295400"/>
            <a:ext cx="3005137" cy="2743200"/>
            <a:chOff x="2661" y="816"/>
            <a:chExt cx="1893" cy="1728"/>
          </a:xfrm>
        </p:grpSpPr>
        <p:sp>
          <p:nvSpPr>
            <p:cNvPr id="73747" name="Freeform 75"/>
            <p:cNvSpPr>
              <a:spLocks/>
            </p:cNvSpPr>
            <p:nvPr/>
          </p:nvSpPr>
          <p:spPr bwMode="auto">
            <a:xfrm>
              <a:off x="3760" y="1258"/>
              <a:ext cx="261" cy="321"/>
            </a:xfrm>
            <a:custGeom>
              <a:avLst/>
              <a:gdLst>
                <a:gd name="T0" fmla="*/ 11 w 261"/>
                <a:gd name="T1" fmla="*/ 92 h 321"/>
                <a:gd name="T2" fmla="*/ 91 w 261"/>
                <a:gd name="T3" fmla="*/ 12 h 321"/>
                <a:gd name="T4" fmla="*/ 128 w 261"/>
                <a:gd name="T5" fmla="*/ 20 h 321"/>
                <a:gd name="T6" fmla="*/ 155 w 261"/>
                <a:gd name="T7" fmla="*/ 44 h 321"/>
                <a:gd name="T8" fmla="*/ 251 w 261"/>
                <a:gd name="T9" fmla="*/ 188 h 321"/>
                <a:gd name="T10" fmla="*/ 214 w 261"/>
                <a:gd name="T11" fmla="*/ 268 h 321"/>
                <a:gd name="T12" fmla="*/ 158 w 261"/>
                <a:gd name="T13" fmla="*/ 292 h 321"/>
                <a:gd name="T14" fmla="*/ 11 w 261"/>
                <a:gd name="T15" fmla="*/ 92 h 321"/>
                <a:gd name="T16" fmla="*/ 0 60000 65536"/>
                <a:gd name="T17" fmla="*/ 0 60000 65536"/>
                <a:gd name="T18" fmla="*/ 0 60000 65536"/>
                <a:gd name="T19" fmla="*/ 0 60000 65536"/>
                <a:gd name="T20" fmla="*/ 0 60000 65536"/>
                <a:gd name="T21" fmla="*/ 0 60000 65536"/>
                <a:gd name="T22" fmla="*/ 0 60000 65536"/>
                <a:gd name="T23" fmla="*/ 0 60000 65536"/>
                <a:gd name="T24" fmla="*/ 0 w 261"/>
                <a:gd name="T25" fmla="*/ 0 h 321"/>
                <a:gd name="T26" fmla="*/ 261 w 261"/>
                <a:gd name="T27" fmla="*/ 321 h 3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1" h="321">
                  <a:moveTo>
                    <a:pt x="11" y="92"/>
                  </a:moveTo>
                  <a:cubicBezTo>
                    <a:pt x="0" y="47"/>
                    <a:pt x="71" y="24"/>
                    <a:pt x="91" y="12"/>
                  </a:cubicBezTo>
                  <a:cubicBezTo>
                    <a:pt x="111" y="0"/>
                    <a:pt x="117" y="15"/>
                    <a:pt x="128" y="20"/>
                  </a:cubicBezTo>
                  <a:cubicBezTo>
                    <a:pt x="139" y="25"/>
                    <a:pt x="135" y="16"/>
                    <a:pt x="155" y="44"/>
                  </a:cubicBezTo>
                  <a:cubicBezTo>
                    <a:pt x="175" y="72"/>
                    <a:pt x="241" y="151"/>
                    <a:pt x="251" y="188"/>
                  </a:cubicBezTo>
                  <a:cubicBezTo>
                    <a:pt x="261" y="225"/>
                    <a:pt x="229" y="251"/>
                    <a:pt x="214" y="268"/>
                  </a:cubicBezTo>
                  <a:cubicBezTo>
                    <a:pt x="199" y="285"/>
                    <a:pt x="192" y="321"/>
                    <a:pt x="158" y="292"/>
                  </a:cubicBezTo>
                  <a:cubicBezTo>
                    <a:pt x="124" y="263"/>
                    <a:pt x="42" y="134"/>
                    <a:pt x="11" y="92"/>
                  </a:cubicBezTo>
                  <a:close/>
                </a:path>
              </a:pathLst>
            </a:custGeom>
            <a:solidFill>
              <a:srgbClr val="FF1B0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48" name="Freeform 76"/>
            <p:cNvSpPr>
              <a:spLocks/>
            </p:cNvSpPr>
            <p:nvPr/>
          </p:nvSpPr>
          <p:spPr bwMode="auto">
            <a:xfrm rot="2140511">
              <a:off x="3963" y="1824"/>
              <a:ext cx="261" cy="321"/>
            </a:xfrm>
            <a:custGeom>
              <a:avLst/>
              <a:gdLst>
                <a:gd name="T0" fmla="*/ 11 w 261"/>
                <a:gd name="T1" fmla="*/ 92 h 321"/>
                <a:gd name="T2" fmla="*/ 91 w 261"/>
                <a:gd name="T3" fmla="*/ 12 h 321"/>
                <a:gd name="T4" fmla="*/ 128 w 261"/>
                <a:gd name="T5" fmla="*/ 20 h 321"/>
                <a:gd name="T6" fmla="*/ 155 w 261"/>
                <a:gd name="T7" fmla="*/ 44 h 321"/>
                <a:gd name="T8" fmla="*/ 251 w 261"/>
                <a:gd name="T9" fmla="*/ 188 h 321"/>
                <a:gd name="T10" fmla="*/ 214 w 261"/>
                <a:gd name="T11" fmla="*/ 268 h 321"/>
                <a:gd name="T12" fmla="*/ 158 w 261"/>
                <a:gd name="T13" fmla="*/ 292 h 321"/>
                <a:gd name="T14" fmla="*/ 11 w 261"/>
                <a:gd name="T15" fmla="*/ 92 h 321"/>
                <a:gd name="T16" fmla="*/ 0 60000 65536"/>
                <a:gd name="T17" fmla="*/ 0 60000 65536"/>
                <a:gd name="T18" fmla="*/ 0 60000 65536"/>
                <a:gd name="T19" fmla="*/ 0 60000 65536"/>
                <a:gd name="T20" fmla="*/ 0 60000 65536"/>
                <a:gd name="T21" fmla="*/ 0 60000 65536"/>
                <a:gd name="T22" fmla="*/ 0 60000 65536"/>
                <a:gd name="T23" fmla="*/ 0 60000 65536"/>
                <a:gd name="T24" fmla="*/ 0 w 261"/>
                <a:gd name="T25" fmla="*/ 0 h 321"/>
                <a:gd name="T26" fmla="*/ 261 w 261"/>
                <a:gd name="T27" fmla="*/ 321 h 3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1" h="321">
                  <a:moveTo>
                    <a:pt x="11" y="92"/>
                  </a:moveTo>
                  <a:cubicBezTo>
                    <a:pt x="0" y="47"/>
                    <a:pt x="71" y="24"/>
                    <a:pt x="91" y="12"/>
                  </a:cubicBezTo>
                  <a:cubicBezTo>
                    <a:pt x="111" y="0"/>
                    <a:pt x="117" y="15"/>
                    <a:pt x="128" y="20"/>
                  </a:cubicBezTo>
                  <a:cubicBezTo>
                    <a:pt x="139" y="25"/>
                    <a:pt x="135" y="16"/>
                    <a:pt x="155" y="44"/>
                  </a:cubicBezTo>
                  <a:cubicBezTo>
                    <a:pt x="175" y="72"/>
                    <a:pt x="241" y="151"/>
                    <a:pt x="251" y="188"/>
                  </a:cubicBezTo>
                  <a:cubicBezTo>
                    <a:pt x="261" y="225"/>
                    <a:pt x="229" y="251"/>
                    <a:pt x="214" y="268"/>
                  </a:cubicBezTo>
                  <a:cubicBezTo>
                    <a:pt x="199" y="285"/>
                    <a:pt x="192" y="321"/>
                    <a:pt x="158" y="292"/>
                  </a:cubicBezTo>
                  <a:cubicBezTo>
                    <a:pt x="124" y="263"/>
                    <a:pt x="42" y="134"/>
                    <a:pt x="11" y="92"/>
                  </a:cubicBezTo>
                  <a:close/>
                </a:path>
              </a:pathLst>
            </a:custGeom>
            <a:solidFill>
              <a:srgbClr val="FF1B0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49" name="Freeform 77"/>
            <p:cNvSpPr>
              <a:spLocks/>
            </p:cNvSpPr>
            <p:nvPr/>
          </p:nvSpPr>
          <p:spPr bwMode="auto">
            <a:xfrm rot="-3589124">
              <a:off x="3193" y="1020"/>
              <a:ext cx="282" cy="339"/>
            </a:xfrm>
            <a:custGeom>
              <a:avLst/>
              <a:gdLst>
                <a:gd name="T0" fmla="*/ 317 w 261"/>
                <a:gd name="T1" fmla="*/ 1009 h 321"/>
                <a:gd name="T2" fmla="*/ 2782 w 261"/>
                <a:gd name="T3" fmla="*/ 135 h 321"/>
                <a:gd name="T4" fmla="*/ 3842 w 261"/>
                <a:gd name="T5" fmla="*/ 208 h 321"/>
                <a:gd name="T6" fmla="*/ 4642 w 261"/>
                <a:gd name="T7" fmla="*/ 488 h 321"/>
                <a:gd name="T8" fmla="*/ 7608 w 261"/>
                <a:gd name="T9" fmla="*/ 2067 h 321"/>
                <a:gd name="T10" fmla="*/ 6436 w 261"/>
                <a:gd name="T11" fmla="*/ 2959 h 321"/>
                <a:gd name="T12" fmla="*/ 4788 w 261"/>
                <a:gd name="T13" fmla="*/ 3206 h 321"/>
                <a:gd name="T14" fmla="*/ 317 w 261"/>
                <a:gd name="T15" fmla="*/ 1009 h 321"/>
                <a:gd name="T16" fmla="*/ 0 60000 65536"/>
                <a:gd name="T17" fmla="*/ 0 60000 65536"/>
                <a:gd name="T18" fmla="*/ 0 60000 65536"/>
                <a:gd name="T19" fmla="*/ 0 60000 65536"/>
                <a:gd name="T20" fmla="*/ 0 60000 65536"/>
                <a:gd name="T21" fmla="*/ 0 60000 65536"/>
                <a:gd name="T22" fmla="*/ 0 60000 65536"/>
                <a:gd name="T23" fmla="*/ 0 60000 65536"/>
                <a:gd name="T24" fmla="*/ 0 w 261"/>
                <a:gd name="T25" fmla="*/ 0 h 321"/>
                <a:gd name="T26" fmla="*/ 261 w 261"/>
                <a:gd name="T27" fmla="*/ 321 h 3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1" h="321">
                  <a:moveTo>
                    <a:pt x="11" y="92"/>
                  </a:moveTo>
                  <a:cubicBezTo>
                    <a:pt x="0" y="47"/>
                    <a:pt x="71" y="24"/>
                    <a:pt x="91" y="12"/>
                  </a:cubicBezTo>
                  <a:cubicBezTo>
                    <a:pt x="111" y="0"/>
                    <a:pt x="117" y="15"/>
                    <a:pt x="128" y="20"/>
                  </a:cubicBezTo>
                  <a:cubicBezTo>
                    <a:pt x="139" y="25"/>
                    <a:pt x="135" y="16"/>
                    <a:pt x="155" y="44"/>
                  </a:cubicBezTo>
                  <a:cubicBezTo>
                    <a:pt x="175" y="72"/>
                    <a:pt x="241" y="151"/>
                    <a:pt x="251" y="188"/>
                  </a:cubicBezTo>
                  <a:cubicBezTo>
                    <a:pt x="261" y="225"/>
                    <a:pt x="229" y="251"/>
                    <a:pt x="214" y="268"/>
                  </a:cubicBezTo>
                  <a:cubicBezTo>
                    <a:pt x="199" y="285"/>
                    <a:pt x="192" y="321"/>
                    <a:pt x="158" y="292"/>
                  </a:cubicBezTo>
                  <a:cubicBezTo>
                    <a:pt x="124" y="263"/>
                    <a:pt x="42" y="134"/>
                    <a:pt x="11" y="92"/>
                  </a:cubicBezTo>
                  <a:close/>
                </a:path>
              </a:pathLst>
            </a:custGeom>
            <a:solidFill>
              <a:srgbClr val="FF1B0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50" name="Freeform 78"/>
            <p:cNvSpPr>
              <a:spLocks/>
            </p:cNvSpPr>
            <p:nvPr/>
          </p:nvSpPr>
          <p:spPr bwMode="auto">
            <a:xfrm rot="-359985">
              <a:off x="2661" y="816"/>
              <a:ext cx="282" cy="339"/>
            </a:xfrm>
            <a:custGeom>
              <a:avLst/>
              <a:gdLst>
                <a:gd name="T0" fmla="*/ 317 w 261"/>
                <a:gd name="T1" fmla="*/ 1009 h 321"/>
                <a:gd name="T2" fmla="*/ 2782 w 261"/>
                <a:gd name="T3" fmla="*/ 135 h 321"/>
                <a:gd name="T4" fmla="*/ 3842 w 261"/>
                <a:gd name="T5" fmla="*/ 208 h 321"/>
                <a:gd name="T6" fmla="*/ 4642 w 261"/>
                <a:gd name="T7" fmla="*/ 488 h 321"/>
                <a:gd name="T8" fmla="*/ 7608 w 261"/>
                <a:gd name="T9" fmla="*/ 2067 h 321"/>
                <a:gd name="T10" fmla="*/ 6436 w 261"/>
                <a:gd name="T11" fmla="*/ 2959 h 321"/>
                <a:gd name="T12" fmla="*/ 4788 w 261"/>
                <a:gd name="T13" fmla="*/ 3206 h 321"/>
                <a:gd name="T14" fmla="*/ 317 w 261"/>
                <a:gd name="T15" fmla="*/ 1009 h 321"/>
                <a:gd name="T16" fmla="*/ 0 60000 65536"/>
                <a:gd name="T17" fmla="*/ 0 60000 65536"/>
                <a:gd name="T18" fmla="*/ 0 60000 65536"/>
                <a:gd name="T19" fmla="*/ 0 60000 65536"/>
                <a:gd name="T20" fmla="*/ 0 60000 65536"/>
                <a:gd name="T21" fmla="*/ 0 60000 65536"/>
                <a:gd name="T22" fmla="*/ 0 60000 65536"/>
                <a:gd name="T23" fmla="*/ 0 60000 65536"/>
                <a:gd name="T24" fmla="*/ 0 w 261"/>
                <a:gd name="T25" fmla="*/ 0 h 321"/>
                <a:gd name="T26" fmla="*/ 261 w 261"/>
                <a:gd name="T27" fmla="*/ 321 h 3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1" h="321">
                  <a:moveTo>
                    <a:pt x="11" y="92"/>
                  </a:moveTo>
                  <a:cubicBezTo>
                    <a:pt x="0" y="47"/>
                    <a:pt x="71" y="24"/>
                    <a:pt x="91" y="12"/>
                  </a:cubicBezTo>
                  <a:cubicBezTo>
                    <a:pt x="111" y="0"/>
                    <a:pt x="117" y="15"/>
                    <a:pt x="128" y="20"/>
                  </a:cubicBezTo>
                  <a:cubicBezTo>
                    <a:pt x="139" y="25"/>
                    <a:pt x="135" y="16"/>
                    <a:pt x="155" y="44"/>
                  </a:cubicBezTo>
                  <a:cubicBezTo>
                    <a:pt x="175" y="72"/>
                    <a:pt x="241" y="151"/>
                    <a:pt x="251" y="188"/>
                  </a:cubicBezTo>
                  <a:cubicBezTo>
                    <a:pt x="261" y="225"/>
                    <a:pt x="229" y="251"/>
                    <a:pt x="214" y="268"/>
                  </a:cubicBezTo>
                  <a:cubicBezTo>
                    <a:pt x="199" y="285"/>
                    <a:pt x="192" y="321"/>
                    <a:pt x="158" y="292"/>
                  </a:cubicBezTo>
                  <a:cubicBezTo>
                    <a:pt x="124" y="263"/>
                    <a:pt x="42" y="134"/>
                    <a:pt x="11" y="92"/>
                  </a:cubicBezTo>
                  <a:close/>
                </a:path>
              </a:pathLst>
            </a:custGeom>
            <a:solidFill>
              <a:srgbClr val="FF1B0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51" name="Freeform 79"/>
            <p:cNvSpPr>
              <a:spLocks/>
            </p:cNvSpPr>
            <p:nvPr/>
          </p:nvSpPr>
          <p:spPr bwMode="auto">
            <a:xfrm rot="-359985">
              <a:off x="4272" y="2205"/>
              <a:ext cx="282" cy="339"/>
            </a:xfrm>
            <a:custGeom>
              <a:avLst/>
              <a:gdLst>
                <a:gd name="T0" fmla="*/ 317 w 261"/>
                <a:gd name="T1" fmla="*/ 1009 h 321"/>
                <a:gd name="T2" fmla="*/ 2782 w 261"/>
                <a:gd name="T3" fmla="*/ 135 h 321"/>
                <a:gd name="T4" fmla="*/ 3842 w 261"/>
                <a:gd name="T5" fmla="*/ 208 h 321"/>
                <a:gd name="T6" fmla="*/ 4642 w 261"/>
                <a:gd name="T7" fmla="*/ 488 h 321"/>
                <a:gd name="T8" fmla="*/ 7608 w 261"/>
                <a:gd name="T9" fmla="*/ 2067 h 321"/>
                <a:gd name="T10" fmla="*/ 6436 w 261"/>
                <a:gd name="T11" fmla="*/ 2959 h 321"/>
                <a:gd name="T12" fmla="*/ 4788 w 261"/>
                <a:gd name="T13" fmla="*/ 3206 h 321"/>
                <a:gd name="T14" fmla="*/ 317 w 261"/>
                <a:gd name="T15" fmla="*/ 1009 h 321"/>
                <a:gd name="T16" fmla="*/ 0 60000 65536"/>
                <a:gd name="T17" fmla="*/ 0 60000 65536"/>
                <a:gd name="T18" fmla="*/ 0 60000 65536"/>
                <a:gd name="T19" fmla="*/ 0 60000 65536"/>
                <a:gd name="T20" fmla="*/ 0 60000 65536"/>
                <a:gd name="T21" fmla="*/ 0 60000 65536"/>
                <a:gd name="T22" fmla="*/ 0 60000 65536"/>
                <a:gd name="T23" fmla="*/ 0 60000 65536"/>
                <a:gd name="T24" fmla="*/ 0 w 261"/>
                <a:gd name="T25" fmla="*/ 0 h 321"/>
                <a:gd name="T26" fmla="*/ 261 w 261"/>
                <a:gd name="T27" fmla="*/ 321 h 3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1" h="321">
                  <a:moveTo>
                    <a:pt x="11" y="92"/>
                  </a:moveTo>
                  <a:cubicBezTo>
                    <a:pt x="0" y="47"/>
                    <a:pt x="71" y="24"/>
                    <a:pt x="91" y="12"/>
                  </a:cubicBezTo>
                  <a:cubicBezTo>
                    <a:pt x="111" y="0"/>
                    <a:pt x="117" y="15"/>
                    <a:pt x="128" y="20"/>
                  </a:cubicBezTo>
                  <a:cubicBezTo>
                    <a:pt x="139" y="25"/>
                    <a:pt x="135" y="16"/>
                    <a:pt x="155" y="44"/>
                  </a:cubicBezTo>
                  <a:cubicBezTo>
                    <a:pt x="175" y="72"/>
                    <a:pt x="241" y="151"/>
                    <a:pt x="251" y="188"/>
                  </a:cubicBezTo>
                  <a:cubicBezTo>
                    <a:pt x="261" y="225"/>
                    <a:pt x="229" y="251"/>
                    <a:pt x="214" y="268"/>
                  </a:cubicBezTo>
                  <a:cubicBezTo>
                    <a:pt x="199" y="285"/>
                    <a:pt x="192" y="321"/>
                    <a:pt x="158" y="292"/>
                  </a:cubicBezTo>
                  <a:cubicBezTo>
                    <a:pt x="124" y="263"/>
                    <a:pt x="42" y="134"/>
                    <a:pt x="11" y="92"/>
                  </a:cubicBezTo>
                  <a:close/>
                </a:path>
              </a:pathLst>
            </a:custGeom>
            <a:solidFill>
              <a:srgbClr val="FF1B0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77" name="Oval 60"/>
          <p:cNvSpPr>
            <a:spLocks noChangeArrowheads="1"/>
          </p:cNvSpPr>
          <p:nvPr/>
        </p:nvSpPr>
        <p:spPr bwMode="auto">
          <a:xfrm rot="3057070">
            <a:off x="6655594" y="3466306"/>
            <a:ext cx="685800" cy="560388"/>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latinLnBrk="1"/>
            <a:endParaRPr kumimoji="1" lang="en-US" b="1">
              <a:latin typeface="굴림" charset="0"/>
              <a:ea typeface="굴림" charset="0"/>
              <a:cs typeface="굴림" charset="0"/>
            </a:endParaRPr>
          </a:p>
        </p:txBody>
      </p:sp>
      <p:pic>
        <p:nvPicPr>
          <p:cNvPr id="79" name="Picture 4" descr="micro-macro cartoon"/>
          <p:cNvPicPr>
            <a:picLocks noChangeAspect="1" noChangeArrowheads="1"/>
          </p:cNvPicPr>
          <p:nvPr/>
        </p:nvPicPr>
        <p:blipFill rotWithShape="1">
          <a:blip r:embed="rId3">
            <a:extLst>
              <a:ext uri="{28A0092B-C50C-407E-A947-70E740481C1C}">
                <a14:useLocalDpi xmlns:a14="http://schemas.microsoft.com/office/drawing/2010/main" val="0"/>
              </a:ext>
            </a:extLst>
          </a:blip>
          <a:srcRect l="5258" t="4928" r="59364" b="36671"/>
          <a:stretch/>
        </p:blipFill>
        <p:spPr bwMode="auto">
          <a:xfrm>
            <a:off x="471130" y="1855486"/>
            <a:ext cx="1656120" cy="2205038"/>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612" y="3702049"/>
            <a:ext cx="2885174" cy="2214537"/>
          </a:xfrm>
          <a:prstGeom prst="rect">
            <a:avLst/>
          </a:prstGeom>
          <a:solidFill>
            <a:srgbClr val="FFFFFF"/>
          </a:solidFill>
          <a:ln w="9525">
            <a:solidFill>
              <a:srgbClr val="000000"/>
            </a:solidFill>
            <a:miter lim="800000"/>
            <a:headEnd/>
            <a:tailEnd/>
          </a:ln>
          <a:effectLst>
            <a:outerShdw blurRad="50800" dist="38100" dir="2700000" algn="tl" rotWithShape="0">
              <a:prstClr val="black">
                <a:alpha val="40000"/>
              </a:prstClr>
            </a:outerShdw>
          </a:effectLst>
          <a:extLst/>
        </p:spPr>
      </p:pic>
      <p:sp>
        <p:nvSpPr>
          <p:cNvPr id="86" name="Oval 60"/>
          <p:cNvSpPr>
            <a:spLocks noChangeArrowheads="1"/>
          </p:cNvSpPr>
          <p:nvPr/>
        </p:nvSpPr>
        <p:spPr bwMode="auto">
          <a:xfrm>
            <a:off x="2273299" y="4364973"/>
            <a:ext cx="1573213" cy="1066800"/>
          </a:xfrm>
          <a:prstGeom prst="ellipse">
            <a:avLst/>
          </a:prstGeom>
          <a:noFill/>
          <a:ln w="57150" cmpd="sng">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latinLnBrk="1"/>
            <a:endParaRPr kumimoji="1" lang="en-US" b="1">
              <a:latin typeface="굴림" charset="0"/>
              <a:ea typeface="굴림" charset="0"/>
              <a:cs typeface="굴림" charset="0"/>
            </a:endParaRPr>
          </a:p>
        </p:txBody>
      </p:sp>
      <p:sp>
        <p:nvSpPr>
          <p:cNvPr id="87" name="Text Box 72"/>
          <p:cNvSpPr txBox="1">
            <a:spLocks noChangeArrowheads="1"/>
          </p:cNvSpPr>
          <p:nvPr/>
        </p:nvSpPr>
        <p:spPr bwMode="auto">
          <a:xfrm>
            <a:off x="128646" y="5965590"/>
            <a:ext cx="7924800" cy="641350"/>
          </a:xfrm>
          <a:prstGeom prst="rect">
            <a:avLst/>
          </a:prstGeom>
          <a:solidFill>
            <a:srgbClr val="FFFFFF"/>
          </a:solid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b="1" dirty="0" err="1" smtClean="0">
                <a:solidFill>
                  <a:schemeClr val="accent2"/>
                </a:solidFill>
                <a:latin typeface="Calibri" charset="0"/>
              </a:rPr>
              <a:t>ECoG</a:t>
            </a:r>
            <a:r>
              <a:rPr lang="en-US" sz="3200" b="1" dirty="0" smtClean="0">
                <a:solidFill>
                  <a:schemeClr val="accent2"/>
                </a:solidFill>
                <a:latin typeface="Calibri" charset="0"/>
              </a:rPr>
              <a:t> channel signals ≠ source signals </a:t>
            </a:r>
            <a:r>
              <a:rPr lang="en-US" sz="3600" b="1" dirty="0" smtClean="0">
                <a:solidFill>
                  <a:schemeClr val="accent2"/>
                </a:solidFill>
                <a:latin typeface="Calibri" charset="0"/>
              </a:rPr>
              <a:t>!</a:t>
            </a:r>
            <a:endParaRPr lang="en-US" sz="3600" b="1" dirty="0">
              <a:solidFill>
                <a:schemeClr val="accent2"/>
              </a:solidFill>
              <a:latin typeface="Calibri" charset="0"/>
            </a:endParaRPr>
          </a:p>
        </p:txBody>
      </p:sp>
      <p:sp>
        <p:nvSpPr>
          <p:cNvPr id="76" name="TextBox 75"/>
          <p:cNvSpPr txBox="1"/>
          <p:nvPr/>
        </p:nvSpPr>
        <p:spPr>
          <a:xfrm>
            <a:off x="457176" y="1420300"/>
            <a:ext cx="1642135" cy="3154710"/>
          </a:xfrm>
          <a:prstGeom prst="rect">
            <a:avLst/>
          </a:prstGeom>
          <a:noFill/>
        </p:spPr>
        <p:txBody>
          <a:bodyPr wrap="square" rtlCol="0">
            <a:spAutoFit/>
          </a:bodyPr>
          <a:lstStyle/>
          <a:p>
            <a:pPr algn="ctr"/>
            <a:r>
              <a:rPr lang="en-US" sz="19900" dirty="0" smtClean="0">
                <a:solidFill>
                  <a:srgbClr val="FF0000"/>
                </a:solidFill>
              </a:rPr>
              <a:t>X</a:t>
            </a:r>
            <a:endParaRPr lang="en-US" sz="19900" dirty="0">
              <a:solidFill>
                <a:srgbClr val="FF0000"/>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39997"/>
                                        </p:tgtEl>
                                        <p:attrNameLst>
                                          <p:attrName>style.visibility</p:attrName>
                                        </p:attrNameLst>
                                      </p:cBhvr>
                                      <p:to>
                                        <p:strVal val="visible"/>
                                      </p:to>
                                    </p:set>
                                    <p:anim calcmode="lin" valueType="num">
                                      <p:cBhvr>
                                        <p:cTn id="7" dur="500" fill="hold"/>
                                        <p:tgtEl>
                                          <p:spTgt spid="39997"/>
                                        </p:tgtEl>
                                        <p:attrNameLst>
                                          <p:attrName>ppt_w</p:attrName>
                                        </p:attrNameLst>
                                      </p:cBhvr>
                                      <p:tavLst>
                                        <p:tav tm="0">
                                          <p:val>
                                            <p:strVal val="2/3*#ppt_w"/>
                                          </p:val>
                                        </p:tav>
                                        <p:tav tm="100000">
                                          <p:val>
                                            <p:strVal val="#ppt_w"/>
                                          </p:val>
                                        </p:tav>
                                      </p:tavLst>
                                    </p:anim>
                                    <p:anim calcmode="lin" valueType="num">
                                      <p:cBhvr>
                                        <p:cTn id="8" dur="500" fill="hold"/>
                                        <p:tgtEl>
                                          <p:spTgt spid="3999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3999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39999"/>
                                        </p:tgtEl>
                                        <p:attrNameLst>
                                          <p:attrName>style.visibility</p:attrName>
                                        </p:attrNameLst>
                                      </p:cBhvr>
                                      <p:to>
                                        <p:strVal val="visible"/>
                                      </p:to>
                                    </p:set>
                                    <p:anim calcmode="lin" valueType="num">
                                      <p:cBhvr>
                                        <p:cTn id="13" dur="500" fill="hold"/>
                                        <p:tgtEl>
                                          <p:spTgt spid="39999"/>
                                        </p:tgtEl>
                                        <p:attrNameLst>
                                          <p:attrName>ppt_w</p:attrName>
                                        </p:attrNameLst>
                                      </p:cBhvr>
                                      <p:tavLst>
                                        <p:tav tm="0">
                                          <p:val>
                                            <p:strVal val="2/3*#ppt_w"/>
                                          </p:val>
                                        </p:tav>
                                        <p:tav tm="100000">
                                          <p:val>
                                            <p:strVal val="#ppt_w"/>
                                          </p:val>
                                        </p:tav>
                                      </p:tavLst>
                                    </p:anim>
                                    <p:anim calcmode="lin" valueType="num">
                                      <p:cBhvr>
                                        <p:cTn id="14" dur="500" fill="hold"/>
                                        <p:tgtEl>
                                          <p:spTgt spid="39999"/>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3999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9996"/>
                                        </p:tgtEl>
                                        <p:attrNameLst>
                                          <p:attrName>style.visibility</p:attrName>
                                        </p:attrNameLst>
                                      </p:cBhvr>
                                      <p:to>
                                        <p:strVal val="visible"/>
                                      </p:to>
                                    </p:set>
                                    <p:anim calcmode="lin" valueType="num">
                                      <p:cBhvr>
                                        <p:cTn id="19" dur="500" fill="hold"/>
                                        <p:tgtEl>
                                          <p:spTgt spid="39996"/>
                                        </p:tgtEl>
                                        <p:attrNameLst>
                                          <p:attrName>ppt_w</p:attrName>
                                        </p:attrNameLst>
                                      </p:cBhvr>
                                      <p:tavLst>
                                        <p:tav tm="0">
                                          <p:val>
                                            <p:fltVal val="0"/>
                                          </p:val>
                                        </p:tav>
                                        <p:tav tm="100000">
                                          <p:val>
                                            <p:strVal val="#ppt_w"/>
                                          </p:val>
                                        </p:tav>
                                      </p:tavLst>
                                    </p:anim>
                                    <p:anim calcmode="lin" valueType="num">
                                      <p:cBhvr>
                                        <p:cTn id="20" dur="500" fill="hold"/>
                                        <p:tgtEl>
                                          <p:spTgt spid="39996"/>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39996"/>
                                        </p:tgtEl>
                                        <p:attrNameLst>
                                          <p:attrName>style.visibility</p:attrName>
                                        </p:attrNameLst>
                                      </p:cBhvr>
                                      <p:to>
                                        <p:strVal val="hidden"/>
                                      </p:to>
                                    </p:set>
                                  </p:subTnLst>
                                </p:cTn>
                              </p:par>
                              <p:par>
                                <p:cTn id="21" presetID="22" presetClass="entr" presetSubtype="8" fill="hold" grpId="0" nodeType="withEffect">
                                  <p:stCondLst>
                                    <p:cond delay="0"/>
                                  </p:stCondLst>
                                  <p:childTnLst>
                                    <p:set>
                                      <p:cBhvr>
                                        <p:cTn id="22" dur="1" fill="hold">
                                          <p:stCondLst>
                                            <p:cond delay="0"/>
                                          </p:stCondLst>
                                        </p:cTn>
                                        <p:tgtEl>
                                          <p:spTgt spid="495688"/>
                                        </p:tgtEl>
                                        <p:attrNameLst>
                                          <p:attrName>style.visibility</p:attrName>
                                        </p:attrNameLst>
                                      </p:cBhvr>
                                      <p:to>
                                        <p:strVal val="visible"/>
                                      </p:to>
                                    </p:set>
                                    <p:animEffect transition="in" filter="wipe(left)">
                                      <p:cBhvr>
                                        <p:cTn id="23" dur="500"/>
                                        <p:tgtEl>
                                          <p:spTgt spid="49568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1+#ppt_w/2"/>
                                          </p:val>
                                        </p:tav>
                                        <p:tav tm="100000">
                                          <p:val>
                                            <p:strVal val="#ppt_x"/>
                                          </p:val>
                                        </p:tav>
                                      </p:tavLst>
                                    </p:anim>
                                    <p:anim calcmode="lin" valueType="num">
                                      <p:cBhvr additive="base">
                                        <p:cTn id="29"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272" fill="hold" grpId="0" nodeType="clickEffect">
                                  <p:stCondLst>
                                    <p:cond delay="0"/>
                                  </p:stCondLst>
                                  <p:childTnLst>
                                    <p:set>
                                      <p:cBhvr>
                                        <p:cTn id="33" dur="1" fill="hold">
                                          <p:stCondLst>
                                            <p:cond delay="0"/>
                                          </p:stCondLst>
                                        </p:cTn>
                                        <p:tgtEl>
                                          <p:spTgt spid="77"/>
                                        </p:tgtEl>
                                        <p:attrNameLst>
                                          <p:attrName>style.visibility</p:attrName>
                                        </p:attrNameLst>
                                      </p:cBhvr>
                                      <p:to>
                                        <p:strVal val="visible"/>
                                      </p:to>
                                    </p:set>
                                    <p:anim calcmode="lin" valueType="num">
                                      <p:cBhvr>
                                        <p:cTn id="34" dur="500" fill="hold"/>
                                        <p:tgtEl>
                                          <p:spTgt spid="77"/>
                                        </p:tgtEl>
                                        <p:attrNameLst>
                                          <p:attrName>ppt_w</p:attrName>
                                        </p:attrNameLst>
                                      </p:cBhvr>
                                      <p:tavLst>
                                        <p:tav tm="0">
                                          <p:val>
                                            <p:strVal val="2/3*#ppt_w"/>
                                          </p:val>
                                        </p:tav>
                                        <p:tav tm="100000">
                                          <p:val>
                                            <p:strVal val="#ppt_w"/>
                                          </p:val>
                                        </p:tav>
                                      </p:tavLst>
                                    </p:anim>
                                    <p:anim calcmode="lin" valueType="num">
                                      <p:cBhvr>
                                        <p:cTn id="35" dur="500" fill="hold"/>
                                        <p:tgtEl>
                                          <p:spTgt spid="7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77"/>
                                        </p:tgtEl>
                                        <p:attrNameLst>
                                          <p:attrName>style.visibility</p:attrName>
                                        </p:attrNameLst>
                                      </p:cBhvr>
                                      <p:to>
                                        <p:strVal val="hidden"/>
                                      </p:to>
                                    </p:set>
                                  </p:subTnLst>
                                </p:cTn>
                              </p:par>
                              <p:par>
                                <p:cTn id="36" presetID="23" presetClass="entr" presetSubtype="288" fill="hold" nodeType="withEffect">
                                  <p:stCondLst>
                                    <p:cond delay="0"/>
                                  </p:stCondLst>
                                  <p:childTnLst>
                                    <p:set>
                                      <p:cBhvr>
                                        <p:cTn id="37" dur="1" fill="hold">
                                          <p:stCondLst>
                                            <p:cond delay="0"/>
                                          </p:stCondLst>
                                        </p:cTn>
                                        <p:tgtEl>
                                          <p:spTgt spid="79"/>
                                        </p:tgtEl>
                                        <p:attrNameLst>
                                          <p:attrName>style.visibility</p:attrName>
                                        </p:attrNameLst>
                                      </p:cBhvr>
                                      <p:to>
                                        <p:strVal val="visible"/>
                                      </p:to>
                                    </p:set>
                                    <p:anim calcmode="lin" valueType="num">
                                      <p:cBhvr>
                                        <p:cTn id="38" dur="500" fill="hold"/>
                                        <p:tgtEl>
                                          <p:spTgt spid="79"/>
                                        </p:tgtEl>
                                        <p:attrNameLst>
                                          <p:attrName>ppt_w</p:attrName>
                                        </p:attrNameLst>
                                      </p:cBhvr>
                                      <p:tavLst>
                                        <p:tav tm="0">
                                          <p:val>
                                            <p:strVal val="4/3*#ppt_w"/>
                                          </p:val>
                                        </p:tav>
                                        <p:tav tm="100000">
                                          <p:val>
                                            <p:strVal val="#ppt_w"/>
                                          </p:val>
                                        </p:tav>
                                      </p:tavLst>
                                    </p:anim>
                                    <p:anim calcmode="lin" valueType="num">
                                      <p:cBhvr>
                                        <p:cTn id="39" dur="500" fill="hold"/>
                                        <p:tgtEl>
                                          <p:spTgt spid="79"/>
                                        </p:tgtEl>
                                        <p:attrNameLst>
                                          <p:attrName>ppt_h</p:attrName>
                                        </p:attrNameLst>
                                      </p:cBhvr>
                                      <p:tavLst>
                                        <p:tav tm="0">
                                          <p:val>
                                            <p:strVal val="4/3*#ppt_h"/>
                                          </p:val>
                                        </p:tav>
                                        <p:tav tm="100000">
                                          <p:val>
                                            <p:strVal val="#ppt_h"/>
                                          </p:val>
                                        </p:tav>
                                      </p:tavLst>
                                    </p:anim>
                                  </p:childTnLst>
                                </p:cTn>
                              </p:par>
                              <p:par>
                                <p:cTn id="40" presetID="23" presetClass="entr" presetSubtype="16" fill="hold" grpId="0" nodeType="withEffect">
                                  <p:stCondLst>
                                    <p:cond delay="0"/>
                                  </p:stCondLst>
                                  <p:childTnLst>
                                    <p:set>
                                      <p:cBhvr>
                                        <p:cTn id="41" dur="1" fill="hold">
                                          <p:stCondLst>
                                            <p:cond delay="0"/>
                                          </p:stCondLst>
                                        </p:cTn>
                                        <p:tgtEl>
                                          <p:spTgt spid="76"/>
                                        </p:tgtEl>
                                        <p:attrNameLst>
                                          <p:attrName>style.visibility</p:attrName>
                                        </p:attrNameLst>
                                      </p:cBhvr>
                                      <p:to>
                                        <p:strVal val="visible"/>
                                      </p:to>
                                    </p:set>
                                    <p:anim calcmode="lin" valueType="num">
                                      <p:cBhvr>
                                        <p:cTn id="42" dur="500" fill="hold"/>
                                        <p:tgtEl>
                                          <p:spTgt spid="76"/>
                                        </p:tgtEl>
                                        <p:attrNameLst>
                                          <p:attrName>ppt_w</p:attrName>
                                        </p:attrNameLst>
                                      </p:cBhvr>
                                      <p:tavLst>
                                        <p:tav tm="0">
                                          <p:val>
                                            <p:fltVal val="0"/>
                                          </p:val>
                                        </p:tav>
                                        <p:tav tm="100000">
                                          <p:val>
                                            <p:strVal val="#ppt_w"/>
                                          </p:val>
                                        </p:tav>
                                      </p:tavLst>
                                    </p:anim>
                                    <p:anim calcmode="lin" valueType="num">
                                      <p:cBhvr>
                                        <p:cTn id="43" dur="500" fill="hold"/>
                                        <p:tgtEl>
                                          <p:spTgt spid="76"/>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272" fill="hold" nodeType="clickEffect">
                                  <p:stCondLst>
                                    <p:cond delay="0"/>
                                  </p:stCondLst>
                                  <p:childTnLst>
                                    <p:set>
                                      <p:cBhvr>
                                        <p:cTn id="47" dur="1" fill="hold">
                                          <p:stCondLst>
                                            <p:cond delay="0"/>
                                          </p:stCondLst>
                                        </p:cTn>
                                        <p:tgtEl>
                                          <p:spTgt spid="81"/>
                                        </p:tgtEl>
                                        <p:attrNameLst>
                                          <p:attrName>style.visibility</p:attrName>
                                        </p:attrNameLst>
                                      </p:cBhvr>
                                      <p:to>
                                        <p:strVal val="visible"/>
                                      </p:to>
                                    </p:set>
                                    <p:anim calcmode="lin" valueType="num">
                                      <p:cBhvr>
                                        <p:cTn id="48" dur="500" fill="hold"/>
                                        <p:tgtEl>
                                          <p:spTgt spid="81"/>
                                        </p:tgtEl>
                                        <p:attrNameLst>
                                          <p:attrName>ppt_w</p:attrName>
                                        </p:attrNameLst>
                                      </p:cBhvr>
                                      <p:tavLst>
                                        <p:tav tm="0">
                                          <p:val>
                                            <p:strVal val="2/3*#ppt_w"/>
                                          </p:val>
                                        </p:tav>
                                        <p:tav tm="100000">
                                          <p:val>
                                            <p:strVal val="#ppt_w"/>
                                          </p:val>
                                        </p:tav>
                                      </p:tavLst>
                                    </p:anim>
                                    <p:anim calcmode="lin" valueType="num">
                                      <p:cBhvr>
                                        <p:cTn id="49" dur="500" fill="hold"/>
                                        <p:tgtEl>
                                          <p:spTgt spid="81"/>
                                        </p:tgtEl>
                                        <p:attrNameLst>
                                          <p:attrName>ppt_h</p:attrName>
                                        </p:attrNameLst>
                                      </p:cBhvr>
                                      <p:tavLst>
                                        <p:tav tm="0">
                                          <p:val>
                                            <p:strVal val="2/3*#ppt_h"/>
                                          </p:val>
                                        </p:tav>
                                        <p:tav tm="100000">
                                          <p:val>
                                            <p:strVal val="#ppt_h"/>
                                          </p:val>
                                        </p:tav>
                                      </p:tavLst>
                                    </p:anim>
                                  </p:childTnLst>
                                </p:cTn>
                              </p:par>
                            </p:childTnLst>
                          </p:cTn>
                        </p:par>
                        <p:par>
                          <p:cTn id="50" fill="hold">
                            <p:stCondLst>
                              <p:cond delay="500"/>
                            </p:stCondLst>
                            <p:childTnLst>
                              <p:par>
                                <p:cTn id="51" presetID="23" presetClass="entr" presetSubtype="16" fill="hold" grpId="0" nodeType="afterEffect">
                                  <p:stCondLst>
                                    <p:cond delay="0"/>
                                  </p:stCondLst>
                                  <p:childTnLst>
                                    <p:set>
                                      <p:cBhvr>
                                        <p:cTn id="52" dur="1" fill="hold">
                                          <p:stCondLst>
                                            <p:cond delay="0"/>
                                          </p:stCondLst>
                                        </p:cTn>
                                        <p:tgtEl>
                                          <p:spTgt spid="86"/>
                                        </p:tgtEl>
                                        <p:attrNameLst>
                                          <p:attrName>style.visibility</p:attrName>
                                        </p:attrNameLst>
                                      </p:cBhvr>
                                      <p:to>
                                        <p:strVal val="visible"/>
                                      </p:to>
                                    </p:set>
                                    <p:anim calcmode="lin" valueType="num">
                                      <p:cBhvr>
                                        <p:cTn id="53" dur="500" fill="hold"/>
                                        <p:tgtEl>
                                          <p:spTgt spid="86"/>
                                        </p:tgtEl>
                                        <p:attrNameLst>
                                          <p:attrName>ppt_w</p:attrName>
                                        </p:attrNameLst>
                                      </p:cBhvr>
                                      <p:tavLst>
                                        <p:tav tm="0">
                                          <p:val>
                                            <p:fltVal val="0"/>
                                          </p:val>
                                        </p:tav>
                                        <p:tav tm="100000">
                                          <p:val>
                                            <p:strVal val="#ppt_w"/>
                                          </p:val>
                                        </p:tav>
                                      </p:tavLst>
                                    </p:anim>
                                    <p:anim calcmode="lin" valueType="num">
                                      <p:cBhvr>
                                        <p:cTn id="54" dur="500" fill="hold"/>
                                        <p:tgtEl>
                                          <p:spTgt spid="86"/>
                                        </p:tgtEl>
                                        <p:attrNameLst>
                                          <p:attrName>ppt_h</p:attrName>
                                        </p:attrNameLst>
                                      </p:cBhvr>
                                      <p:tavLst>
                                        <p:tav tm="0">
                                          <p:val>
                                            <p:fltVal val="0"/>
                                          </p:val>
                                        </p:tav>
                                        <p:tav tm="100000">
                                          <p:val>
                                            <p:strVal val="#ppt_h"/>
                                          </p:val>
                                        </p:tav>
                                      </p:tavLst>
                                    </p:anim>
                                  </p:childTnLst>
                                </p:cTn>
                              </p:par>
                              <p:par>
                                <p:cTn id="55" presetID="22" presetClass="entr" presetSubtype="8" fill="hold" grpId="0" nodeType="with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wipe(left)">
                                      <p:cBhvr>
                                        <p:cTn id="5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88" grpId="0"/>
      <p:bldP spid="39996" grpId="0" animBg="1"/>
      <p:bldP spid="39997" grpId="0" animBg="1"/>
      <p:bldP spid="39999" grpId="0" animBg="1"/>
      <p:bldP spid="77" grpId="0" animBg="1"/>
      <p:bldP spid="86" grpId="0" animBg="1"/>
      <p:bldP spid="87" grpId="0" animBg="1"/>
      <p:bldP spid="7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TextBox 2"/>
          <p:cNvSpPr txBox="1">
            <a:spLocks noChangeArrowheads="1"/>
          </p:cNvSpPr>
          <p:nvPr/>
        </p:nvSpPr>
        <p:spPr bwMode="auto">
          <a:xfrm>
            <a:off x="622300" y="141288"/>
            <a:ext cx="792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F3F3B6"/>
                </a:solidFill>
              </a:rPr>
              <a:t>The very broad EEG point-spread function</a:t>
            </a:r>
          </a:p>
        </p:txBody>
      </p:sp>
      <p:sp>
        <p:nvSpPr>
          <p:cNvPr id="76803" name="Text Box 73"/>
          <p:cNvSpPr txBox="1">
            <a:spLocks noChangeArrowheads="1"/>
          </p:cNvSpPr>
          <p:nvPr/>
        </p:nvSpPr>
        <p:spPr bwMode="auto">
          <a:xfrm>
            <a:off x="6502400" y="6615113"/>
            <a:ext cx="2667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200" dirty="0">
                <a:solidFill>
                  <a:srgbClr val="F3F3B6"/>
                </a:solidFill>
                <a:latin typeface="Calibri" charset="0"/>
              </a:rPr>
              <a:t> </a:t>
            </a:r>
            <a:r>
              <a:rPr lang="en-US" sz="1200" dirty="0" err="1">
                <a:solidFill>
                  <a:srgbClr val="F3F3B6"/>
                </a:solidFill>
                <a:latin typeface="Calibri" charset="0"/>
              </a:rPr>
              <a:t>Akalin</a:t>
            </a:r>
            <a:r>
              <a:rPr lang="en-US" sz="1200" dirty="0">
                <a:solidFill>
                  <a:srgbClr val="F3F3B6"/>
                </a:solidFill>
                <a:latin typeface="Calibri" charset="0"/>
              </a:rPr>
              <a:t> </a:t>
            </a:r>
            <a:r>
              <a:rPr lang="en-US" sz="1200" dirty="0" err="1">
                <a:solidFill>
                  <a:srgbClr val="F3F3B6"/>
                </a:solidFill>
                <a:latin typeface="Calibri" charset="0"/>
              </a:rPr>
              <a:t>Acar</a:t>
            </a:r>
            <a:r>
              <a:rPr lang="en-US" sz="1200" dirty="0">
                <a:solidFill>
                  <a:srgbClr val="F3F3B6"/>
                </a:solidFill>
                <a:latin typeface="Calibri" charset="0"/>
              </a:rPr>
              <a:t> &amp; Makeig 2010</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2300" y="1154113"/>
            <a:ext cx="7924800" cy="4071937"/>
          </a:xfrm>
          <a:prstGeom prst="rect">
            <a:avLst/>
          </a:prstGeom>
          <a:ln>
            <a:noFill/>
          </a:ln>
          <a:effectLst>
            <a:outerShdw blurRad="50800" dist="38100" dir="2700000">
              <a:srgbClr val="000000">
                <a:alpha val="43000"/>
              </a:srgbClr>
            </a:outerShdw>
          </a:effectLst>
        </p:spPr>
      </p:pic>
      <p:grpSp>
        <p:nvGrpSpPr>
          <p:cNvPr id="2" name="Group 1"/>
          <p:cNvGrpSpPr>
            <a:grpSpLocks/>
          </p:cNvGrpSpPr>
          <p:nvPr/>
        </p:nvGrpSpPr>
        <p:grpSpPr bwMode="auto">
          <a:xfrm>
            <a:off x="0" y="3429000"/>
            <a:ext cx="4621213" cy="2965450"/>
            <a:chOff x="0" y="3429000"/>
            <a:chExt cx="4621213" cy="2965450"/>
          </a:xfrm>
        </p:grpSpPr>
        <p:sp>
          <p:nvSpPr>
            <p:cNvPr id="76812" name="TextBox 11"/>
            <p:cNvSpPr txBox="1">
              <a:spLocks noChangeArrowheads="1"/>
            </p:cNvSpPr>
            <p:nvPr/>
          </p:nvSpPr>
          <p:spPr bwMode="auto">
            <a:xfrm>
              <a:off x="0" y="6024563"/>
              <a:ext cx="4621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F3F3B6"/>
                  </a:solidFill>
                </a:rPr>
                <a:t>Simulated parietal effective source</a:t>
              </a:r>
            </a:p>
          </p:txBody>
        </p:sp>
        <p:cxnSp>
          <p:nvCxnSpPr>
            <p:cNvPr id="8" name="Straight Arrow Connector 7"/>
            <p:cNvCxnSpPr/>
            <p:nvPr/>
          </p:nvCxnSpPr>
          <p:spPr>
            <a:xfrm rot="16200000" flipV="1">
              <a:off x="1322387" y="4392613"/>
              <a:ext cx="2678113" cy="750888"/>
            </a:xfrm>
            <a:prstGeom prst="straightConnector1">
              <a:avLst/>
            </a:prstGeom>
            <a:ln w="57150" cap="flat" cmpd="sng" algn="ctr">
              <a:solidFill>
                <a:srgbClr val="F3F3B6"/>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3" name="Group 2"/>
          <p:cNvGrpSpPr>
            <a:grpSpLocks/>
          </p:cNvGrpSpPr>
          <p:nvPr/>
        </p:nvGrpSpPr>
        <p:grpSpPr bwMode="auto">
          <a:xfrm>
            <a:off x="4522788" y="2481263"/>
            <a:ext cx="4621212" cy="3913187"/>
            <a:chOff x="4522788" y="2481263"/>
            <a:chExt cx="4621212" cy="3913187"/>
          </a:xfrm>
        </p:grpSpPr>
        <p:sp>
          <p:nvSpPr>
            <p:cNvPr id="76809" name="TextBox 11"/>
            <p:cNvSpPr txBox="1">
              <a:spLocks noChangeArrowheads="1"/>
            </p:cNvSpPr>
            <p:nvPr/>
          </p:nvSpPr>
          <p:spPr bwMode="auto">
            <a:xfrm>
              <a:off x="4522788" y="6024563"/>
              <a:ext cx="4621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F3F3B6"/>
                  </a:solidFill>
                </a:rPr>
                <a:t>Very broad projected scalp potentials</a:t>
              </a:r>
            </a:p>
          </p:txBody>
        </p:sp>
        <p:cxnSp>
          <p:nvCxnSpPr>
            <p:cNvPr id="11" name="Straight Arrow Connector 10"/>
            <p:cNvCxnSpPr/>
            <p:nvPr/>
          </p:nvCxnSpPr>
          <p:spPr>
            <a:xfrm rot="16200000" flipV="1">
              <a:off x="5630863" y="4294188"/>
              <a:ext cx="3625850" cy="0"/>
            </a:xfrm>
            <a:prstGeom prst="straightConnector1">
              <a:avLst/>
            </a:prstGeom>
            <a:ln w="57150" cap="flat" cmpd="sng" algn="ctr">
              <a:solidFill>
                <a:srgbClr val="F3F3B6"/>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V="1">
              <a:off x="5018882" y="3710781"/>
              <a:ext cx="2901950" cy="1931987"/>
            </a:xfrm>
            <a:prstGeom prst="straightConnector1">
              <a:avLst/>
            </a:prstGeom>
            <a:ln w="57150" cap="flat" cmpd="sng" algn="ctr">
              <a:solidFill>
                <a:srgbClr val="F3F3B6"/>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10" name="Oval 60"/>
          <p:cNvSpPr>
            <a:spLocks noChangeArrowheads="1"/>
          </p:cNvSpPr>
          <p:nvPr/>
        </p:nvSpPr>
        <p:spPr bwMode="auto">
          <a:xfrm rot="-1303457">
            <a:off x="1827213" y="2516188"/>
            <a:ext cx="693737" cy="10668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latinLnBrk="1"/>
            <a:endParaRPr kumimoji="1" lang="en-US" sz="1800" b="1">
              <a:latin typeface="굴림" charset="0"/>
              <a:ea typeface="굴림" charset="0"/>
              <a:cs typeface="굴림" charset="0"/>
            </a:endParaRPr>
          </a:p>
        </p:txBody>
      </p:sp>
      <p:sp>
        <p:nvSpPr>
          <p:cNvPr id="12" name="Oval 60"/>
          <p:cNvSpPr>
            <a:spLocks noChangeArrowheads="1"/>
          </p:cNvSpPr>
          <p:nvPr/>
        </p:nvSpPr>
        <p:spPr bwMode="auto">
          <a:xfrm rot="-2922822">
            <a:off x="4929187" y="1011238"/>
            <a:ext cx="3440113" cy="3919538"/>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latinLnBrk="1"/>
            <a:endParaRPr kumimoji="1" lang="en-US" sz="1800" b="1">
              <a:latin typeface="굴림" charset="0"/>
              <a:ea typeface="굴림" charset="0"/>
              <a:cs typeface="굴림"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500"/>
                            </p:stCondLst>
                            <p:childTnLst>
                              <p:par>
                                <p:cTn id="9" presetID="23" presetClass="entr" presetSubtype="28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strVal val="4/3*#ppt_w"/>
                                          </p:val>
                                        </p:tav>
                                        <p:tav tm="100000">
                                          <p:val>
                                            <p:strVal val="#ppt_w"/>
                                          </p:val>
                                        </p:tav>
                                      </p:tavLst>
                                    </p:anim>
                                    <p:anim calcmode="lin" valueType="num">
                                      <p:cBhvr>
                                        <p:cTn id="12" dur="500" fill="hold"/>
                                        <p:tgtEl>
                                          <p:spTgt spid="10"/>
                                        </p:tgtEl>
                                        <p:attrNameLst>
                                          <p:attrName>ppt_h</p:attrName>
                                        </p:attrNameLst>
                                      </p:cBhvr>
                                      <p:tavLst>
                                        <p:tav tm="0">
                                          <p:val>
                                            <p:strVal val="4/3*#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par>
                          <p:cTn id="18" fill="hold" nodeType="afterGroup">
                            <p:stCondLst>
                              <p:cond delay="500"/>
                            </p:stCondLst>
                            <p:childTnLst>
                              <p:par>
                                <p:cTn id="19" presetID="23" presetClass="entr" presetSubtype="28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strVal val="4/3*#ppt_w"/>
                                          </p:val>
                                        </p:tav>
                                        <p:tav tm="100000">
                                          <p:val>
                                            <p:strVal val="#ppt_w"/>
                                          </p:val>
                                        </p:tav>
                                      </p:tavLst>
                                    </p:anim>
                                    <p:anim calcmode="lin" valueType="num">
                                      <p:cBhvr>
                                        <p:cTn id="22" dur="500" fill="hold"/>
                                        <p:tgtEl>
                                          <p:spTgt spid="1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eynep_1MSources_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grpSp>
        <p:nvGrpSpPr>
          <p:cNvPr id="3" name="Group 2"/>
          <p:cNvGrpSpPr>
            <a:grpSpLocks/>
          </p:cNvGrpSpPr>
          <p:nvPr/>
        </p:nvGrpSpPr>
        <p:grpSpPr bwMode="auto">
          <a:xfrm>
            <a:off x="1651516" y="1788727"/>
            <a:ext cx="2597348" cy="1938991"/>
            <a:chOff x="2133639" y="476058"/>
            <a:chExt cx="2598819" cy="1939134"/>
          </a:xfrm>
        </p:grpSpPr>
        <p:cxnSp>
          <p:nvCxnSpPr>
            <p:cNvPr id="4" name="Straight Arrow Connector 3"/>
            <p:cNvCxnSpPr/>
            <p:nvPr/>
          </p:nvCxnSpPr>
          <p:spPr bwMode="auto">
            <a:xfrm flipH="1" flipV="1">
              <a:off x="2133639" y="578743"/>
              <a:ext cx="1073956" cy="109720"/>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63495" name="TextBox 1"/>
            <p:cNvSpPr txBox="1">
              <a:spLocks noChangeArrowheads="1"/>
            </p:cNvSpPr>
            <p:nvPr/>
          </p:nvSpPr>
          <p:spPr bwMode="auto">
            <a:xfrm>
              <a:off x="3207595" y="476058"/>
              <a:ext cx="1524863" cy="1939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solidFill>
                    <a:srgbClr val="FFFF00"/>
                  </a:solidFill>
                </a:rPr>
                <a:t>One</a:t>
              </a:r>
            </a:p>
            <a:p>
              <a:pPr eaLnBrk="1" hangingPunct="1"/>
              <a:r>
                <a:rPr lang="en-US" sz="2000" b="1" dirty="0">
                  <a:solidFill>
                    <a:srgbClr val="FFFF00"/>
                  </a:solidFill>
                </a:rPr>
                <a:t>e</a:t>
              </a:r>
              <a:r>
                <a:rPr lang="en-US" sz="2000" b="1" dirty="0" smtClean="0">
                  <a:solidFill>
                    <a:srgbClr val="FFFF00"/>
                  </a:solidFill>
                </a:rPr>
                <a:t>mergent, </a:t>
              </a:r>
              <a:r>
                <a:rPr lang="en-US" sz="2000" b="1" dirty="0">
                  <a:solidFill>
                    <a:srgbClr val="FFFF00"/>
                  </a:solidFill>
                </a:rPr>
                <a:t>spatially coherent </a:t>
              </a:r>
              <a:r>
                <a:rPr lang="en-US" sz="2000" b="1" i="1" dirty="0">
                  <a:solidFill>
                    <a:srgbClr val="FFFF00"/>
                  </a:solidFill>
                </a:rPr>
                <a:t>effective source</a:t>
              </a:r>
            </a:p>
          </p:txBody>
        </p:sp>
      </p:grpSp>
      <p:grpSp>
        <p:nvGrpSpPr>
          <p:cNvPr id="6" name="Group 5"/>
          <p:cNvGrpSpPr>
            <a:grpSpLocks/>
          </p:cNvGrpSpPr>
          <p:nvPr/>
        </p:nvGrpSpPr>
        <p:grpSpPr bwMode="auto">
          <a:xfrm>
            <a:off x="1911548" y="0"/>
            <a:ext cx="2127052" cy="1563687"/>
            <a:chOff x="2444948" y="1524000"/>
            <a:chExt cx="2127052" cy="1563687"/>
          </a:xfrm>
        </p:grpSpPr>
        <p:cxnSp>
          <p:nvCxnSpPr>
            <p:cNvPr id="7" name="Straight Arrow Connector 6"/>
            <p:cNvCxnSpPr/>
            <p:nvPr/>
          </p:nvCxnSpPr>
          <p:spPr bwMode="auto">
            <a:xfrm flipH="1">
              <a:off x="2444948" y="2539663"/>
              <a:ext cx="450652" cy="548024"/>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63493" name="TextBox 10"/>
            <p:cNvSpPr txBox="1">
              <a:spLocks noChangeArrowheads="1"/>
            </p:cNvSpPr>
            <p:nvPr/>
          </p:nvSpPr>
          <p:spPr bwMode="auto">
            <a:xfrm>
              <a:off x="2743200" y="1524000"/>
              <a:ext cx="1828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rgbClr val="FFFF00"/>
                  </a:solidFill>
                </a:rPr>
                <a:t>1 million active </a:t>
              </a:r>
              <a:r>
                <a:rPr lang="en-US" sz="2000" b="1" dirty="0" err="1">
                  <a:solidFill>
                    <a:srgbClr val="FFFF00"/>
                  </a:solidFill>
                </a:rPr>
                <a:t>minicolumns</a:t>
              </a:r>
              <a:endParaRPr lang="en-US" sz="2000" b="1" dirty="0">
                <a:solidFill>
                  <a:srgbClr val="FFFF00"/>
                </a:solidFill>
              </a:endParaRPr>
            </a:p>
          </p:txBody>
        </p:sp>
      </p:grpSp>
      <p:sp>
        <p:nvSpPr>
          <p:cNvPr id="14" name="TextBox 1"/>
          <p:cNvSpPr txBox="1">
            <a:spLocks noChangeArrowheads="1"/>
          </p:cNvSpPr>
          <p:nvPr/>
        </p:nvSpPr>
        <p:spPr bwMode="auto">
          <a:xfrm>
            <a:off x="1651516" y="3825208"/>
            <a:ext cx="7014812" cy="2146228"/>
          </a:xfrm>
          <a:prstGeom prst="rect">
            <a:avLst/>
          </a:prstGeom>
          <a:solidFill>
            <a:srgbClr val="00002E"/>
          </a:solidFill>
          <a:ln>
            <a:solidFill>
              <a:srgbClr val="0100F7"/>
            </a:solid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20000"/>
              </a:lnSpc>
            </a:pPr>
            <a:r>
              <a:rPr lang="en-US" sz="2800" b="1" dirty="0" smtClean="0">
                <a:solidFill>
                  <a:srgbClr val="FFC92E"/>
                </a:solidFill>
              </a:rPr>
              <a:t>The </a:t>
            </a:r>
            <a:r>
              <a:rPr lang="en-US" sz="2800" b="1" i="1" dirty="0" smtClean="0">
                <a:solidFill>
                  <a:srgbClr val="FFC92E"/>
                </a:solidFill>
              </a:rPr>
              <a:t>effective sources </a:t>
            </a:r>
            <a:r>
              <a:rPr lang="en-US" sz="2800" b="1" dirty="0" smtClean="0">
                <a:solidFill>
                  <a:srgbClr val="FFC92E"/>
                </a:solidFill>
              </a:rPr>
              <a:t>of the scalp EEG &amp; MEG are emergent islands of local synchrony </a:t>
            </a:r>
            <a:r>
              <a:rPr lang="en-US" sz="2800" b="1" dirty="0">
                <a:solidFill>
                  <a:srgbClr val="FFC92E"/>
                </a:solidFill>
              </a:rPr>
              <a:t>/</a:t>
            </a:r>
            <a:r>
              <a:rPr lang="en-US" sz="2800" b="1" dirty="0" smtClean="0">
                <a:solidFill>
                  <a:srgbClr val="FFC92E"/>
                </a:solidFill>
              </a:rPr>
              <a:t> near-synchrony.</a:t>
            </a:r>
          </a:p>
          <a:p>
            <a:pPr algn="ctr" eaLnBrk="1" hangingPunct="1">
              <a:lnSpc>
                <a:spcPct val="120000"/>
              </a:lnSpc>
            </a:pPr>
            <a:endParaRPr lang="en-US" sz="2800" b="1" dirty="0">
              <a:solidFill>
                <a:srgbClr val="FFC92E"/>
              </a:solidFill>
            </a:endParaRPr>
          </a:p>
        </p:txBody>
      </p:sp>
      <p:pic>
        <p:nvPicPr>
          <p:cNvPr id="15" name="Picture 2" descr="ripples6"/>
          <p:cNvPicPr>
            <a:picLocks noChangeAspect="1" noChangeArrowheads="1"/>
          </p:cNvPicPr>
          <p:nvPr/>
        </p:nvPicPr>
        <p:blipFill rotWithShape="1">
          <a:blip r:embed="rId5">
            <a:extLst>
              <a:ext uri="{28A0092B-C50C-407E-A947-70E740481C1C}">
                <a14:useLocalDpi xmlns:a14="http://schemas.microsoft.com/office/drawing/2010/main" val="0"/>
              </a:ext>
            </a:extLst>
          </a:blip>
          <a:srcRect t="17212"/>
          <a:stretch/>
        </p:blipFill>
        <p:spPr bwMode="auto">
          <a:xfrm>
            <a:off x="1770904" y="5291569"/>
            <a:ext cx="877791" cy="54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a:grpSpLocks/>
          </p:cNvGrpSpPr>
          <p:nvPr/>
        </p:nvGrpSpPr>
        <p:grpSpPr bwMode="auto">
          <a:xfrm>
            <a:off x="5386706" y="-43355"/>
            <a:ext cx="2268253" cy="1015663"/>
            <a:chOff x="2444948" y="1562484"/>
            <a:chExt cx="2268253" cy="1015663"/>
          </a:xfrm>
        </p:grpSpPr>
        <p:cxnSp>
          <p:nvCxnSpPr>
            <p:cNvPr id="12" name="Straight Arrow Connector 11"/>
            <p:cNvCxnSpPr/>
            <p:nvPr/>
          </p:nvCxnSpPr>
          <p:spPr bwMode="auto">
            <a:xfrm flipH="1">
              <a:off x="2444948" y="1926531"/>
              <a:ext cx="450652" cy="651616"/>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0"/>
            <p:cNvSpPr txBox="1">
              <a:spLocks noChangeArrowheads="1"/>
            </p:cNvSpPr>
            <p:nvPr/>
          </p:nvSpPr>
          <p:spPr bwMode="auto">
            <a:xfrm>
              <a:off x="2884401" y="1562484"/>
              <a:ext cx="1828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solidFill>
                    <a:srgbClr val="FFFF00"/>
                  </a:solidFill>
                </a:rPr>
                <a:t>Summed scalp projection</a:t>
              </a:r>
              <a:endParaRPr lang="en-US" sz="2000" b="1" dirty="0">
                <a:solidFill>
                  <a:srgbClr val="FFFF00"/>
                </a:solidFill>
              </a:endParaRPr>
            </a:p>
          </p:txBody>
        </p:sp>
      </p:grpSp>
      <p:sp>
        <p:nvSpPr>
          <p:cNvPr id="16" name="Text Box 73"/>
          <p:cNvSpPr txBox="1">
            <a:spLocks noChangeArrowheads="1"/>
          </p:cNvSpPr>
          <p:nvPr/>
        </p:nvSpPr>
        <p:spPr bwMode="auto">
          <a:xfrm>
            <a:off x="-18305" y="6581775"/>
            <a:ext cx="2667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rgbClr val="F3F3B6"/>
                </a:solidFill>
                <a:latin typeface="Calibri" charset="0"/>
              </a:rPr>
              <a:t> </a:t>
            </a:r>
            <a:r>
              <a:rPr lang="en-US" sz="1200" dirty="0" err="1">
                <a:solidFill>
                  <a:srgbClr val="F3F3B6"/>
                </a:solidFill>
                <a:latin typeface="Calibri" charset="0"/>
              </a:rPr>
              <a:t>Akalin</a:t>
            </a:r>
            <a:r>
              <a:rPr lang="en-US" sz="1200" dirty="0">
                <a:solidFill>
                  <a:srgbClr val="F3F3B6"/>
                </a:solidFill>
                <a:latin typeface="Calibri" charset="0"/>
              </a:rPr>
              <a:t> </a:t>
            </a:r>
            <a:r>
              <a:rPr lang="en-US" sz="1200" dirty="0" err="1">
                <a:solidFill>
                  <a:srgbClr val="F3F3B6"/>
                </a:solidFill>
                <a:latin typeface="Calibri" charset="0"/>
              </a:rPr>
              <a:t>Acar</a:t>
            </a:r>
            <a:r>
              <a:rPr lang="en-US" sz="1200" dirty="0">
                <a:solidFill>
                  <a:srgbClr val="F3F3B6"/>
                </a:solidFill>
                <a:latin typeface="Calibri" charset="0"/>
              </a:rPr>
              <a:t> &amp; Makeig </a:t>
            </a:r>
            <a:r>
              <a:rPr lang="en-US" sz="1200" dirty="0" smtClean="0">
                <a:solidFill>
                  <a:srgbClr val="F3F3B6"/>
                </a:solidFill>
                <a:latin typeface="Calibri" charset="0"/>
              </a:rPr>
              <a:t>2014</a:t>
            </a:r>
            <a:endParaRPr lang="en-US" sz="1200" dirty="0">
              <a:solidFill>
                <a:srgbClr val="F3F3B6"/>
              </a:solidFill>
              <a:latin typeface="Calibri"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8025" fill="hold"/>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par>
                          <p:cTn id="27" fill="hold">
                            <p:stCondLst>
                              <p:cond delay="500"/>
                            </p:stCondLst>
                            <p:childTnLst>
                              <p:par>
                                <p:cTn id="28" presetID="23" presetClass="entr" presetSubtype="272"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strVal val="2/3*#ppt_w"/>
                                          </p:val>
                                        </p:tav>
                                        <p:tav tm="100000">
                                          <p:val>
                                            <p:strVal val="#ppt_w"/>
                                          </p:val>
                                        </p:tav>
                                      </p:tavLst>
                                    </p:anim>
                                    <p:anim calcmode="lin" valueType="num">
                                      <p:cBhvr>
                                        <p:cTn id="31" dur="500" fill="hold"/>
                                        <p:tgtEl>
                                          <p:spTgt spid="1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video>
              <p:cMediaNode vol="80000">
                <p:cTn id="37" repeatCount="indefinite" fill="hold" display="0">
                  <p:stCondLst>
                    <p:cond delay="indefinite"/>
                  </p:stCondLst>
                </p:cTn>
                <p:tgtEl>
                  <p:spTgt spid="2"/>
                </p:tgtEl>
              </p:cMediaNode>
            </p:video>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TwoSources_alph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73100"/>
            <a:ext cx="9144000" cy="5511800"/>
          </a:xfrm>
          <a:prstGeom prst="rect">
            <a:avLst/>
          </a:prstGeom>
        </p:spPr>
      </p:pic>
      <p:sp>
        <p:nvSpPr>
          <p:cNvPr id="80898" name="TextBox 2"/>
          <p:cNvSpPr txBox="1">
            <a:spLocks noChangeArrowheads="1"/>
          </p:cNvSpPr>
          <p:nvPr/>
        </p:nvSpPr>
        <p:spPr bwMode="auto">
          <a:xfrm>
            <a:off x="990600" y="152400"/>
            <a:ext cx="71628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dirty="0" smtClean="0">
                <a:solidFill>
                  <a:srgbClr val="F9FFA8"/>
                </a:solidFill>
              </a:rPr>
              <a:t>Scalp EEG Illusions</a:t>
            </a:r>
            <a:endParaRPr lang="en-US" sz="3200" b="1" dirty="0">
              <a:solidFill>
                <a:srgbClr val="F9FFA8"/>
              </a:solidFill>
            </a:endParaRPr>
          </a:p>
        </p:txBody>
      </p:sp>
      <p:sp>
        <p:nvSpPr>
          <p:cNvPr id="80899" name="TextBox 3"/>
          <p:cNvSpPr txBox="1">
            <a:spLocks noChangeArrowheads="1"/>
          </p:cNvSpPr>
          <p:nvPr/>
        </p:nvSpPr>
        <p:spPr bwMode="auto">
          <a:xfrm>
            <a:off x="381000" y="5485094"/>
            <a:ext cx="464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F9FFA8"/>
                </a:solidFill>
              </a:rPr>
              <a:t>Two </a:t>
            </a:r>
            <a:r>
              <a:rPr lang="en-US" b="1" dirty="0" smtClean="0">
                <a:solidFill>
                  <a:srgbClr val="F9FFA8"/>
                </a:solidFill>
              </a:rPr>
              <a:t>Effective </a:t>
            </a:r>
            <a:r>
              <a:rPr lang="en-US" b="1" dirty="0">
                <a:solidFill>
                  <a:srgbClr val="F9FFA8"/>
                </a:solidFill>
              </a:rPr>
              <a:t>Sources</a:t>
            </a:r>
          </a:p>
        </p:txBody>
      </p:sp>
      <p:sp>
        <p:nvSpPr>
          <p:cNvPr id="80900" name="TextBox 4"/>
          <p:cNvSpPr txBox="1">
            <a:spLocks noChangeArrowheads="1"/>
          </p:cNvSpPr>
          <p:nvPr/>
        </p:nvSpPr>
        <p:spPr bwMode="auto">
          <a:xfrm>
            <a:off x="4800600" y="5300944"/>
            <a:ext cx="426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F9FFA8"/>
                </a:solidFill>
              </a:rPr>
              <a:t>Their summed</a:t>
            </a:r>
          </a:p>
          <a:p>
            <a:pPr algn="ctr" eaLnBrk="1" hangingPunct="1"/>
            <a:r>
              <a:rPr lang="en-US" b="1" dirty="0">
                <a:solidFill>
                  <a:srgbClr val="F9FFA8"/>
                </a:solidFill>
              </a:rPr>
              <a:t>scalp projection</a:t>
            </a:r>
            <a:endParaRPr lang="en-US" dirty="0">
              <a:solidFill>
                <a:srgbClr val="F9FFA8"/>
              </a:solidFill>
            </a:endParaRPr>
          </a:p>
        </p:txBody>
      </p:sp>
      <p:grpSp>
        <p:nvGrpSpPr>
          <p:cNvPr id="4" name="Group 3"/>
          <p:cNvGrpSpPr>
            <a:grpSpLocks/>
          </p:cNvGrpSpPr>
          <p:nvPr/>
        </p:nvGrpSpPr>
        <p:grpSpPr bwMode="auto">
          <a:xfrm>
            <a:off x="942240" y="1754827"/>
            <a:ext cx="1143000" cy="1279525"/>
            <a:chOff x="1371208" y="1615690"/>
            <a:chExt cx="1143392" cy="1279910"/>
          </a:xfrm>
        </p:grpSpPr>
        <p:cxnSp>
          <p:nvCxnSpPr>
            <p:cNvPr id="3" name="Straight Arrow Connector 2"/>
            <p:cNvCxnSpPr/>
            <p:nvPr/>
          </p:nvCxnSpPr>
          <p:spPr bwMode="auto">
            <a:xfrm>
              <a:off x="2133469" y="1980925"/>
              <a:ext cx="381131" cy="914675"/>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80909" name="TextBox 1"/>
            <p:cNvSpPr txBox="1">
              <a:spLocks noChangeArrowheads="1"/>
            </p:cNvSpPr>
            <p:nvPr/>
          </p:nvSpPr>
          <p:spPr bwMode="auto">
            <a:xfrm>
              <a:off x="1371208" y="1615690"/>
              <a:ext cx="99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00"/>
                  </a:solidFill>
                </a:rPr>
                <a:t>10 Hz</a:t>
              </a:r>
            </a:p>
          </p:txBody>
        </p:sp>
      </p:grpSp>
      <p:grpSp>
        <p:nvGrpSpPr>
          <p:cNvPr id="6" name="Group 5"/>
          <p:cNvGrpSpPr>
            <a:grpSpLocks/>
          </p:cNvGrpSpPr>
          <p:nvPr/>
        </p:nvGrpSpPr>
        <p:grpSpPr bwMode="auto">
          <a:xfrm>
            <a:off x="2618640" y="1738952"/>
            <a:ext cx="990600" cy="1295400"/>
            <a:chOff x="2743200" y="1524000"/>
            <a:chExt cx="990600" cy="1295400"/>
          </a:xfrm>
        </p:grpSpPr>
        <p:cxnSp>
          <p:nvCxnSpPr>
            <p:cNvPr id="9" name="Straight Arrow Connector 8"/>
            <p:cNvCxnSpPr/>
            <p:nvPr/>
          </p:nvCxnSpPr>
          <p:spPr bwMode="auto">
            <a:xfrm flipH="1">
              <a:off x="2819400" y="1905000"/>
              <a:ext cx="76200" cy="914400"/>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80907" name="TextBox 10"/>
            <p:cNvSpPr txBox="1">
              <a:spLocks noChangeArrowheads="1"/>
            </p:cNvSpPr>
            <p:nvPr/>
          </p:nvSpPr>
          <p:spPr bwMode="auto">
            <a:xfrm>
              <a:off x="2743200" y="1524000"/>
              <a:ext cx="99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00"/>
                  </a:solidFill>
                </a:rPr>
                <a:t>9 Hz</a:t>
              </a:r>
            </a:p>
          </p:txBody>
        </p:sp>
      </p:grpSp>
      <p:grpSp>
        <p:nvGrpSpPr>
          <p:cNvPr id="12" name="Group 11"/>
          <p:cNvGrpSpPr>
            <a:grpSpLocks/>
          </p:cNvGrpSpPr>
          <p:nvPr/>
        </p:nvGrpSpPr>
        <p:grpSpPr bwMode="auto">
          <a:xfrm>
            <a:off x="7197172" y="614363"/>
            <a:ext cx="2173127" cy="1062037"/>
            <a:chOff x="1560673" y="1524000"/>
            <a:chExt cx="2173127" cy="1062037"/>
          </a:xfrm>
        </p:grpSpPr>
        <p:cxnSp>
          <p:nvCxnSpPr>
            <p:cNvPr id="13" name="Straight Arrow Connector 12"/>
            <p:cNvCxnSpPr/>
            <p:nvPr/>
          </p:nvCxnSpPr>
          <p:spPr bwMode="auto">
            <a:xfrm flipH="1">
              <a:off x="1560673" y="2102612"/>
              <a:ext cx="366030" cy="483425"/>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0"/>
            <p:cNvSpPr txBox="1">
              <a:spLocks noChangeArrowheads="1"/>
            </p:cNvSpPr>
            <p:nvPr/>
          </p:nvSpPr>
          <p:spPr bwMode="auto">
            <a:xfrm>
              <a:off x="1926702" y="1524000"/>
              <a:ext cx="180709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solidFill>
                    <a:srgbClr val="FFFF00"/>
                  </a:solidFill>
                </a:rPr>
                <a:t>Summed scalp projection</a:t>
              </a:r>
              <a:endParaRPr lang="en-US" sz="2000" b="1" dirty="0">
                <a:solidFill>
                  <a:srgbClr val="FFFF00"/>
                </a:solidFill>
              </a:endParaRPr>
            </a:p>
          </p:txBody>
        </p:sp>
      </p:grpSp>
      <p:sp>
        <p:nvSpPr>
          <p:cNvPr id="15" name="TextBox 14"/>
          <p:cNvSpPr txBox="1"/>
          <p:nvPr/>
        </p:nvSpPr>
        <p:spPr>
          <a:xfrm>
            <a:off x="5130268" y="5207877"/>
            <a:ext cx="3911100" cy="923330"/>
          </a:xfrm>
          <a:prstGeom prst="rect">
            <a:avLst/>
          </a:prstGeom>
          <a:solidFill>
            <a:schemeClr val="bg2">
              <a:lumMod val="25000"/>
            </a:schemeClr>
          </a:solidFill>
          <a:ln>
            <a:solidFill>
              <a:schemeClr val="bg2">
                <a:lumMod val="10000"/>
              </a:schemeClr>
            </a:solidFill>
          </a:ln>
          <a:effectLst>
            <a:outerShdw blurRad="50800" dist="38100" dir="2700000" algn="tl" rotWithShape="0">
              <a:prstClr val="black">
                <a:alpha val="40000"/>
              </a:prstClr>
            </a:outerShdw>
          </a:effectLst>
        </p:spPr>
        <p:txBody>
          <a:bodyPr wrap="square">
            <a:spAutoFit/>
          </a:bodyPr>
          <a:lstStyle/>
          <a:p>
            <a:pPr algn="just">
              <a:defRPr/>
            </a:pPr>
            <a:r>
              <a:rPr lang="en-US" b="1" dirty="0" err="1">
                <a:solidFill>
                  <a:srgbClr val="FFFF00"/>
                </a:solidFill>
              </a:rPr>
              <a:t>ep·i·phe·nom·e·non</a:t>
            </a:r>
            <a:r>
              <a:rPr lang="en-US" b="1" dirty="0">
                <a:solidFill>
                  <a:srgbClr val="FFFF00"/>
                </a:solidFill>
              </a:rPr>
              <a:t>: </a:t>
            </a:r>
            <a:r>
              <a:rPr lang="en-US" dirty="0">
                <a:solidFill>
                  <a:srgbClr val="FFFF00"/>
                </a:solidFill>
              </a:rPr>
              <a:t>a secondary effect or byproduct that arises from but does not causally influence a process.</a:t>
            </a:r>
          </a:p>
        </p:txBody>
      </p:sp>
      <p:sp>
        <p:nvSpPr>
          <p:cNvPr id="16" name="Text Box 73"/>
          <p:cNvSpPr txBox="1">
            <a:spLocks noChangeArrowheads="1"/>
          </p:cNvSpPr>
          <p:nvPr/>
        </p:nvSpPr>
        <p:spPr bwMode="auto">
          <a:xfrm>
            <a:off x="-18305" y="6581775"/>
            <a:ext cx="2667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rgbClr val="F3F3B6"/>
                </a:solidFill>
                <a:latin typeface="Calibri" charset="0"/>
              </a:rPr>
              <a:t> </a:t>
            </a:r>
            <a:r>
              <a:rPr lang="en-US" sz="1200" dirty="0" smtClean="0">
                <a:solidFill>
                  <a:srgbClr val="F3F3B6"/>
                </a:solidFill>
                <a:latin typeface="Calibri" charset="0"/>
              </a:rPr>
              <a:t>Z. </a:t>
            </a:r>
            <a:r>
              <a:rPr lang="en-US" sz="1200" dirty="0" err="1" smtClean="0">
                <a:solidFill>
                  <a:srgbClr val="F3F3B6"/>
                </a:solidFill>
                <a:latin typeface="Calibri" charset="0"/>
              </a:rPr>
              <a:t>Akalin</a:t>
            </a:r>
            <a:r>
              <a:rPr lang="en-US" sz="1200" dirty="0" smtClean="0">
                <a:solidFill>
                  <a:srgbClr val="F3F3B6"/>
                </a:solidFill>
                <a:latin typeface="Calibri" charset="0"/>
              </a:rPr>
              <a:t> </a:t>
            </a:r>
            <a:r>
              <a:rPr lang="en-US" sz="1200" dirty="0" err="1">
                <a:solidFill>
                  <a:srgbClr val="F3F3B6"/>
                </a:solidFill>
                <a:latin typeface="Calibri" charset="0"/>
              </a:rPr>
              <a:t>Acar</a:t>
            </a:r>
            <a:r>
              <a:rPr lang="en-US" sz="1200" dirty="0">
                <a:solidFill>
                  <a:srgbClr val="F3F3B6"/>
                </a:solidFill>
                <a:latin typeface="Calibri" charset="0"/>
              </a:rPr>
              <a:t> </a:t>
            </a:r>
            <a:r>
              <a:rPr lang="en-US" sz="1200" dirty="0" smtClean="0">
                <a:solidFill>
                  <a:srgbClr val="F3F3B6"/>
                </a:solidFill>
                <a:latin typeface="Calibri" charset="0"/>
              </a:rPr>
              <a:t>&amp; S. Makeig 2015</a:t>
            </a:r>
            <a:endParaRPr lang="en-US" sz="1200" dirty="0">
              <a:solidFill>
                <a:srgbClr val="F3F3B6"/>
              </a:solidFill>
              <a:latin typeface="Calibri"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2600" fill="hold"/>
                                        <p:tgtEl>
                                          <p:spTgt spid="5"/>
                                        </p:tgtEl>
                                      </p:cBhvr>
                                    </p:cmd>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repeatCount="indefinite" fill="hold" display="0">
                  <p:stCondLst>
                    <p:cond delay="indefinite"/>
                  </p:stCondLst>
                </p:cTn>
                <p:tgtEl>
                  <p:spTgt spid="5"/>
                </p:tgtEl>
              </p:cMediaNode>
            </p:video>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5"/>
                                        </p:tgtEl>
                                      </p:cBhvr>
                                    </p:cmd>
                                  </p:childTnLst>
                                </p:cTn>
                              </p:par>
                            </p:childTnLst>
                          </p:cTn>
                        </p:par>
                      </p:childTnLst>
                    </p:cTn>
                  </p:par>
                </p:childTnLst>
              </p:cTn>
              <p:nextCondLst>
                <p:cond evt="onClick" delay="0">
                  <p:tgtEl>
                    <p:spTgt spid="5"/>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2" name="TextBox 2"/>
          <p:cNvSpPr txBox="1">
            <a:spLocks noChangeArrowheads="1"/>
          </p:cNvSpPr>
          <p:nvPr/>
        </p:nvSpPr>
        <p:spPr bwMode="auto">
          <a:xfrm>
            <a:off x="622300" y="141288"/>
            <a:ext cx="792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F3F3B6"/>
                </a:solidFill>
              </a:rPr>
              <a:t>The very broad EEG point-spread function</a:t>
            </a:r>
          </a:p>
        </p:txBody>
      </p:sp>
      <p:pic>
        <p:nvPicPr>
          <p:cNvPr id="79875" name="Zeynep_30SrcSimEEG10.avi" descr="/Users/smakeig/Desktop/Work/Powerpoint/Movies/Zeynep_30SrcSimEEG10.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820738"/>
            <a:ext cx="91440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 Box 73"/>
          <p:cNvSpPr txBox="1">
            <a:spLocks noChangeArrowheads="1"/>
          </p:cNvSpPr>
          <p:nvPr/>
        </p:nvSpPr>
        <p:spPr bwMode="auto">
          <a:xfrm>
            <a:off x="6502400" y="6615113"/>
            <a:ext cx="2667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200" dirty="0">
                <a:solidFill>
                  <a:srgbClr val="F3F3B6"/>
                </a:solidFill>
                <a:latin typeface="Calibri" charset="0"/>
              </a:rPr>
              <a:t> </a:t>
            </a:r>
            <a:r>
              <a:rPr lang="en-US" sz="1200" dirty="0" err="1">
                <a:solidFill>
                  <a:srgbClr val="F3F3B6"/>
                </a:solidFill>
                <a:latin typeface="Calibri" charset="0"/>
              </a:rPr>
              <a:t>Akalin</a:t>
            </a:r>
            <a:r>
              <a:rPr lang="en-US" sz="1200" dirty="0">
                <a:solidFill>
                  <a:srgbClr val="F3F3B6"/>
                </a:solidFill>
                <a:latin typeface="Calibri" charset="0"/>
              </a:rPr>
              <a:t> </a:t>
            </a:r>
            <a:r>
              <a:rPr lang="en-US" sz="1200" dirty="0" err="1">
                <a:solidFill>
                  <a:srgbClr val="F3F3B6"/>
                </a:solidFill>
                <a:latin typeface="Calibri" charset="0"/>
              </a:rPr>
              <a:t>Acar</a:t>
            </a:r>
            <a:r>
              <a:rPr lang="en-US" sz="1200" dirty="0">
                <a:solidFill>
                  <a:srgbClr val="F3F3B6"/>
                </a:solidFill>
                <a:latin typeface="Calibri" charset="0"/>
              </a:rPr>
              <a:t> &amp; Makeig 2010</a:t>
            </a:r>
          </a:p>
        </p:txBody>
      </p:sp>
      <p:sp>
        <p:nvSpPr>
          <p:cNvPr id="81925" name="TextBox 11"/>
          <p:cNvSpPr txBox="1">
            <a:spLocks noChangeArrowheads="1"/>
          </p:cNvSpPr>
          <p:nvPr/>
        </p:nvSpPr>
        <p:spPr bwMode="auto">
          <a:xfrm>
            <a:off x="2063750" y="5248275"/>
            <a:ext cx="50466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F3F3B6"/>
                </a:solidFill>
              </a:rPr>
              <a:t>Simulated EEG summing 30 cortical effective sources (animation at 1/5</a:t>
            </a:r>
            <a:r>
              <a:rPr lang="en-US" sz="1800" baseline="30000">
                <a:solidFill>
                  <a:srgbClr val="F3F3B6"/>
                </a:solidFill>
              </a:rPr>
              <a:t>th</a:t>
            </a:r>
            <a:r>
              <a:rPr lang="en-US" sz="1800">
                <a:solidFill>
                  <a:srgbClr val="F3F3B6"/>
                </a:solidFill>
              </a:rPr>
              <a:t> real time)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9900" fill="hold"/>
                                        <p:tgtEl>
                                          <p:spTgt spid="7987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79875"/>
                </p:tgtEl>
              </p:cMediaNode>
            </p:video>
            <p:seq concurrent="1" nextAc="seek">
              <p:cTn id="8" restart="whenNotActive" fill="hold" evtFilter="cancelBubble" nodeType="interactiveSeq">
                <p:stCondLst>
                  <p:cond evt="onClick" delay="0">
                    <p:tgtEl>
                      <p:spTgt spid="7987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79875"/>
                                        </p:tgtEl>
                                      </p:cBhvr>
                                    </p:cmd>
                                  </p:childTnLst>
                                </p:cTn>
                              </p:par>
                            </p:childTnLst>
                          </p:cTn>
                        </p:par>
                      </p:childTnLst>
                    </p:cTn>
                  </p:par>
                </p:childTnLst>
              </p:cTn>
              <p:nextCondLst>
                <p:cond evt="onClick" delay="0">
                  <p:tgtEl>
                    <p:spTgt spid="7987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22" name="Zeynep_EEG_WWO_artifacts11.avi" descr="/Users/smakeig/Desktop/Work/Powerpoint/Movies/Zeynep_EEG_WWO_artifacts11.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1006628"/>
            <a:ext cx="91440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Box 2"/>
          <p:cNvSpPr txBox="1">
            <a:spLocks noChangeArrowheads="1"/>
          </p:cNvSpPr>
          <p:nvPr/>
        </p:nvSpPr>
        <p:spPr bwMode="auto">
          <a:xfrm>
            <a:off x="990600" y="1524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F9FFA8"/>
                </a:solidFill>
              </a:rPr>
              <a:t>Effects of  non-brain artifacts on scalp EEG</a:t>
            </a:r>
          </a:p>
        </p:txBody>
      </p:sp>
      <p:sp>
        <p:nvSpPr>
          <p:cNvPr id="83972" name="TextBox 3"/>
          <p:cNvSpPr txBox="1">
            <a:spLocks noChangeArrowheads="1"/>
          </p:cNvSpPr>
          <p:nvPr/>
        </p:nvSpPr>
        <p:spPr bwMode="auto">
          <a:xfrm>
            <a:off x="304800" y="6184900"/>
            <a:ext cx="426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9FFA8"/>
                </a:solidFill>
              </a:rPr>
              <a:t>Brain sources only</a:t>
            </a:r>
            <a:endParaRPr lang="en-US" dirty="0">
              <a:solidFill>
                <a:srgbClr val="F9FFA8"/>
              </a:solidFill>
            </a:endParaRPr>
          </a:p>
        </p:txBody>
      </p:sp>
      <p:sp>
        <p:nvSpPr>
          <p:cNvPr id="83973" name="TextBox 4"/>
          <p:cNvSpPr txBox="1">
            <a:spLocks noChangeArrowheads="1"/>
          </p:cNvSpPr>
          <p:nvPr/>
        </p:nvSpPr>
        <p:spPr bwMode="auto">
          <a:xfrm>
            <a:off x="4800600" y="6172200"/>
            <a:ext cx="426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F9FFA8"/>
                </a:solidFill>
              </a:rPr>
              <a:t>With </a:t>
            </a:r>
            <a:r>
              <a:rPr lang="en-US" dirty="0" smtClean="0">
                <a:solidFill>
                  <a:srgbClr val="F9FFA8"/>
                </a:solidFill>
              </a:rPr>
              <a:t>non</a:t>
            </a:r>
            <a:r>
              <a:rPr lang="en-US" dirty="0">
                <a:solidFill>
                  <a:srgbClr val="F9FFA8"/>
                </a:solidFill>
              </a:rPr>
              <a:t>-brain sources</a:t>
            </a:r>
          </a:p>
        </p:txBody>
      </p:sp>
      <p:sp>
        <p:nvSpPr>
          <p:cNvPr id="7" name="Text Box 73"/>
          <p:cNvSpPr txBox="1">
            <a:spLocks noChangeArrowheads="1"/>
          </p:cNvSpPr>
          <p:nvPr/>
        </p:nvSpPr>
        <p:spPr bwMode="auto">
          <a:xfrm>
            <a:off x="6502400" y="6615113"/>
            <a:ext cx="2667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200" dirty="0">
                <a:solidFill>
                  <a:srgbClr val="F3F3B6"/>
                </a:solidFill>
                <a:latin typeface="Calibri" charset="0"/>
              </a:rPr>
              <a:t> </a:t>
            </a:r>
            <a:r>
              <a:rPr lang="en-US" sz="1200" dirty="0" err="1">
                <a:solidFill>
                  <a:srgbClr val="F3F3B6"/>
                </a:solidFill>
                <a:latin typeface="Calibri" charset="0"/>
              </a:rPr>
              <a:t>Akalin</a:t>
            </a:r>
            <a:r>
              <a:rPr lang="en-US" sz="1200" dirty="0">
                <a:solidFill>
                  <a:srgbClr val="F3F3B6"/>
                </a:solidFill>
                <a:latin typeface="Calibri" charset="0"/>
              </a:rPr>
              <a:t> </a:t>
            </a:r>
            <a:r>
              <a:rPr lang="en-US" sz="1200" dirty="0" err="1">
                <a:solidFill>
                  <a:srgbClr val="F3F3B6"/>
                </a:solidFill>
                <a:latin typeface="Calibri" charset="0"/>
              </a:rPr>
              <a:t>Acar</a:t>
            </a:r>
            <a:r>
              <a:rPr lang="en-US" sz="1200" dirty="0">
                <a:solidFill>
                  <a:srgbClr val="F3F3B6"/>
                </a:solidFill>
                <a:latin typeface="Calibri" charset="0"/>
              </a:rPr>
              <a:t> &amp; Makeig 2010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80" fill="hold"/>
                                        <p:tgtEl>
                                          <p:spTgt spid="819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19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1922"/>
                                        </p:tgtEl>
                                      </p:cBhvr>
                                    </p:cmd>
                                  </p:childTnLst>
                                </p:cTn>
                              </p:par>
                            </p:childTnLst>
                          </p:cTn>
                        </p:par>
                      </p:childTnLst>
                    </p:cTn>
                  </p:par>
                </p:childTnLst>
              </p:cTn>
              <p:nextCondLst>
                <p:cond evt="onClick" delay="0">
                  <p:tgtEl>
                    <p:spTgt spid="81922"/>
                  </p:tgtEl>
                </p:cond>
              </p:nextCondLst>
            </p:seq>
            <p:video>
              <p:cMediaNode>
                <p:cTn id="12" repeatCount="indefinite" fill="hold" display="0">
                  <p:stCondLst>
                    <p:cond delay="indefinite"/>
                  </p:stCondLst>
                </p:cTn>
                <p:tgtEl>
                  <p:spTgt spid="8192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Hubble_web_pr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ext Box 4"/>
          <p:cNvSpPr txBox="1">
            <a:spLocks noChangeArrowheads="1"/>
          </p:cNvSpPr>
          <p:nvPr/>
        </p:nvSpPr>
        <p:spPr bwMode="auto">
          <a:xfrm>
            <a:off x="6473825" y="6578600"/>
            <a:ext cx="266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200">
                <a:solidFill>
                  <a:schemeClr val="bg1"/>
                </a:solidFill>
              </a:rPr>
              <a:t>Makeig (2006)</a:t>
            </a:r>
          </a:p>
        </p:txBody>
      </p:sp>
      <p:sp>
        <p:nvSpPr>
          <p:cNvPr id="118789" name="Text Box 5"/>
          <p:cNvSpPr txBox="1">
            <a:spLocks noChangeArrowheads="1"/>
          </p:cNvSpPr>
          <p:nvPr/>
        </p:nvSpPr>
        <p:spPr bwMode="auto">
          <a:xfrm>
            <a:off x="-338138" y="0"/>
            <a:ext cx="9829801" cy="7010400"/>
          </a:xfrm>
          <a:prstGeom prst="rect">
            <a:avLst/>
          </a:prstGeom>
          <a:gradFill rotWithShape="0">
            <a:gsLst>
              <a:gs pos="0">
                <a:schemeClr val="bg1">
                  <a:alpha val="36000"/>
                </a:schemeClr>
              </a:gs>
              <a:gs pos="100000">
                <a:schemeClr val="bg1">
                  <a:gamma/>
                  <a:tint val="9804"/>
                  <a:invGamma/>
                  <a:alpha val="30000"/>
                </a:schemeClr>
              </a:gs>
            </a:gsLst>
            <a:lin ang="5400000" scaled="1"/>
          </a:gradFill>
          <a:ln w="9525">
            <a:noFill/>
            <a:miter lim="800000"/>
            <a:headEnd/>
            <a:tailEnd/>
          </a:ln>
          <a:effec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n-US" sz="1800" smtClean="0"/>
          </a:p>
          <a:p>
            <a:pPr>
              <a:defRPr/>
            </a:pPr>
            <a:endParaRPr lang="en-US" sz="1800" smtClean="0"/>
          </a:p>
          <a:p>
            <a:pPr>
              <a:defRPr/>
            </a:pPr>
            <a:endParaRPr lang="en-US" sz="1800" smtClean="0"/>
          </a:p>
          <a:p>
            <a:pPr>
              <a:defRPr/>
            </a:pPr>
            <a:endParaRPr lang="en-US" sz="1800" smtClean="0"/>
          </a:p>
          <a:p>
            <a:pPr>
              <a:lnSpc>
                <a:spcPct val="120000"/>
              </a:lnSpc>
              <a:defRPr/>
            </a:pPr>
            <a:endParaRPr lang="en-US" sz="1800" smtClean="0"/>
          </a:p>
          <a:p>
            <a:pPr>
              <a:lnSpc>
                <a:spcPct val="120000"/>
              </a:lnSpc>
              <a:defRPr/>
            </a:pPr>
            <a:endParaRPr lang="en-US" sz="1800" smtClean="0"/>
          </a:p>
          <a:p>
            <a:pPr algn="ctr">
              <a:lnSpc>
                <a:spcPct val="120000"/>
              </a:lnSpc>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a:p>
            <a:pPr algn="ctr">
              <a:defRPr/>
            </a:pPr>
            <a:endParaRPr lang="en-US" sz="1800" smtClean="0"/>
          </a:p>
        </p:txBody>
      </p:sp>
      <p:sp>
        <p:nvSpPr>
          <p:cNvPr id="5" name="TextBox 4"/>
          <p:cNvSpPr txBox="1"/>
          <p:nvPr/>
        </p:nvSpPr>
        <p:spPr>
          <a:xfrm>
            <a:off x="-177284" y="-153936"/>
            <a:ext cx="9448800" cy="7696200"/>
          </a:xfrm>
          <a:prstGeom prst="rect">
            <a:avLst/>
          </a:prstGeom>
          <a:solidFill>
            <a:schemeClr val="tx2">
              <a:lumMod val="20000"/>
              <a:lumOff val="80000"/>
              <a:alpha val="72000"/>
            </a:schemeClr>
          </a:solidFill>
        </p:spPr>
        <p:txBody>
          <a:bodyPr/>
          <a:lstStyle/>
          <a:p>
            <a:pPr algn="ctr">
              <a:defRPr/>
            </a:pPr>
            <a:endParaRPr lang="en-US" sz="9600" b="1" dirty="0" smtClean="0">
              <a:solidFill>
                <a:srgbClr val="000090"/>
              </a:solidFill>
              <a:latin typeface="+mj-lt"/>
              <a:ea typeface="ＭＳ Ｐゴシック" charset="-128"/>
              <a:cs typeface="Chalkboard"/>
            </a:endParaRPr>
          </a:p>
          <a:p>
            <a:pPr algn="ctr">
              <a:defRPr/>
            </a:pPr>
            <a:r>
              <a:rPr lang="en-US" sz="9600" b="1" dirty="0" smtClean="0">
                <a:solidFill>
                  <a:srgbClr val="000090"/>
                </a:solidFill>
                <a:latin typeface="+mj-lt"/>
                <a:ea typeface="ＭＳ Ｐゴシック" charset="-128"/>
                <a:cs typeface="Chalkboard"/>
              </a:rPr>
              <a:t>How </a:t>
            </a:r>
            <a:r>
              <a:rPr lang="en-US" sz="9600" b="1" dirty="0">
                <a:solidFill>
                  <a:srgbClr val="000090"/>
                </a:solidFill>
                <a:latin typeface="+mj-lt"/>
                <a:ea typeface="ＭＳ Ｐゴシック" charset="-128"/>
                <a:cs typeface="Chalkboard"/>
              </a:rPr>
              <a:t>to </a:t>
            </a:r>
            <a:r>
              <a:rPr lang="en-US" sz="9600" b="1" dirty="0" smtClean="0">
                <a:solidFill>
                  <a:srgbClr val="000090"/>
                </a:solidFill>
                <a:latin typeface="+mj-lt"/>
                <a:ea typeface="ＭＳ Ｐゴシック" charset="-128"/>
                <a:cs typeface="Chalkboard"/>
              </a:rPr>
              <a:t>find effective EEG sources?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38200" y="1771650"/>
            <a:ext cx="3581400" cy="4629150"/>
            <a:chOff x="528" y="1116"/>
            <a:chExt cx="2256" cy="2916"/>
          </a:xfrm>
        </p:grpSpPr>
        <p:grpSp>
          <p:nvGrpSpPr>
            <p:cNvPr id="24621" name="Group 3"/>
            <p:cNvGrpSpPr>
              <a:grpSpLocks/>
            </p:cNvGrpSpPr>
            <p:nvPr/>
          </p:nvGrpSpPr>
          <p:grpSpPr bwMode="auto">
            <a:xfrm>
              <a:off x="528" y="1116"/>
              <a:ext cx="2256" cy="2916"/>
              <a:chOff x="528" y="1116"/>
              <a:chExt cx="2256" cy="2916"/>
            </a:xfrm>
          </p:grpSpPr>
          <p:grpSp>
            <p:nvGrpSpPr>
              <p:cNvPr id="24623" name="Group 4"/>
              <p:cNvGrpSpPr>
                <a:grpSpLocks/>
              </p:cNvGrpSpPr>
              <p:nvPr/>
            </p:nvGrpSpPr>
            <p:grpSpPr bwMode="auto">
              <a:xfrm>
                <a:off x="528" y="1116"/>
                <a:ext cx="2256" cy="2916"/>
                <a:chOff x="528" y="1116"/>
                <a:chExt cx="2256" cy="2916"/>
              </a:xfrm>
            </p:grpSpPr>
            <p:pic>
              <p:nvPicPr>
                <p:cNvPr id="24629" name="Picture 5" descr="scalp"/>
                <p:cNvPicPr>
                  <a:picLocks noChangeAspect="1" noChangeArrowheads="1"/>
                </p:cNvPicPr>
                <p:nvPr/>
              </p:nvPicPr>
              <p:blipFill>
                <a:blip r:embed="rId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528" y="1200"/>
                  <a:ext cx="2246" cy="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30" name="Text Box 6"/>
                <p:cNvSpPr txBox="1">
                  <a:spLocks noChangeArrowheads="1"/>
                </p:cNvSpPr>
                <p:nvPr/>
              </p:nvSpPr>
              <p:spPr bwMode="auto">
                <a:xfrm>
                  <a:off x="528" y="1116"/>
                  <a:ext cx="2256" cy="2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en-US" sz="1800">
                      <a:latin typeface="Tahoma" charset="0"/>
                    </a:rPr>
                    <a:t>                 CSF</a:t>
                  </a:r>
                </a:p>
              </p:txBody>
            </p:sp>
          </p:grpSp>
          <p:sp>
            <p:nvSpPr>
              <p:cNvPr id="24624" name="Line 7"/>
              <p:cNvSpPr>
                <a:spLocks noChangeShapeType="1"/>
              </p:cNvSpPr>
              <p:nvPr/>
            </p:nvSpPr>
            <p:spPr bwMode="auto">
              <a:xfrm flipV="1">
                <a:off x="2076" y="2466"/>
                <a:ext cx="144" cy="336"/>
              </a:xfrm>
              <a:prstGeom prst="line">
                <a:avLst/>
              </a:prstGeom>
              <a:noFill/>
              <a:ln w="38100">
                <a:solidFill>
                  <a:schemeClr val="bg2"/>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625" name="Line 8"/>
              <p:cNvSpPr>
                <a:spLocks noChangeShapeType="1"/>
              </p:cNvSpPr>
              <p:nvPr/>
            </p:nvSpPr>
            <p:spPr bwMode="auto">
              <a:xfrm>
                <a:off x="1632" y="2382"/>
                <a:ext cx="576" cy="48"/>
              </a:xfrm>
              <a:prstGeom prst="line">
                <a:avLst/>
              </a:prstGeom>
              <a:noFill/>
              <a:ln w="38100">
                <a:solidFill>
                  <a:srgbClr val="D03AC2"/>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626" name="Oval 9"/>
              <p:cNvSpPr>
                <a:spLocks noChangeArrowheads="1"/>
              </p:cNvSpPr>
              <p:nvPr/>
            </p:nvSpPr>
            <p:spPr bwMode="auto">
              <a:xfrm rot="-2423722">
                <a:off x="2238" y="2322"/>
                <a:ext cx="96" cy="144"/>
              </a:xfrm>
              <a:prstGeom prst="ellipse">
                <a:avLst/>
              </a:prstGeom>
              <a:solidFill>
                <a:srgbClr val="FF0066"/>
              </a:solidFill>
              <a:ln w="9525">
                <a:solidFill>
                  <a:schemeClr val="hlink"/>
                </a:solidFill>
                <a:miter lim="800000"/>
                <a:headEnd/>
                <a:tailEnd/>
              </a:ln>
            </p:spPr>
            <p:txBody>
              <a:bodyPr wrap="none" anchor="ctr"/>
              <a:lstStyle/>
              <a:p>
                <a:endParaRPr lang="en-US">
                  <a:latin typeface="Calibri" charset="0"/>
                </a:endParaRPr>
              </a:p>
            </p:txBody>
          </p:sp>
          <p:sp>
            <p:nvSpPr>
              <p:cNvPr id="24627" name="Oval 10"/>
              <p:cNvSpPr>
                <a:spLocks noChangeArrowheads="1"/>
              </p:cNvSpPr>
              <p:nvPr/>
            </p:nvSpPr>
            <p:spPr bwMode="auto">
              <a:xfrm rot="-2423722">
                <a:off x="1664" y="2933"/>
                <a:ext cx="96" cy="96"/>
              </a:xfrm>
              <a:prstGeom prst="ellipse">
                <a:avLst/>
              </a:prstGeom>
              <a:solidFill>
                <a:srgbClr val="FF0066"/>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latin typeface="Calibri" charset="0"/>
                </a:endParaRPr>
              </a:p>
            </p:txBody>
          </p:sp>
          <p:sp>
            <p:nvSpPr>
              <p:cNvPr id="24628" name="Oval 11"/>
              <p:cNvSpPr>
                <a:spLocks noChangeArrowheads="1"/>
              </p:cNvSpPr>
              <p:nvPr/>
            </p:nvSpPr>
            <p:spPr bwMode="auto">
              <a:xfrm rot="-2423722">
                <a:off x="1440" y="2688"/>
                <a:ext cx="96" cy="96"/>
              </a:xfrm>
              <a:prstGeom prst="ellipse">
                <a:avLst/>
              </a:prstGeom>
              <a:solidFill>
                <a:srgbClr val="FF0066"/>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latin typeface="Calibri" charset="0"/>
                </a:endParaRPr>
              </a:p>
            </p:txBody>
          </p:sp>
        </p:grpSp>
        <p:sp>
          <p:nvSpPr>
            <p:cNvPr id="24622" name="Text Box 12"/>
            <p:cNvSpPr txBox="1">
              <a:spLocks noChangeArrowheads="1"/>
            </p:cNvSpPr>
            <p:nvPr/>
          </p:nvSpPr>
          <p:spPr bwMode="auto">
            <a:xfrm>
              <a:off x="1814" y="1281"/>
              <a:ext cx="58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en-US" sz="2800">
                  <a:latin typeface="Calibri" charset="0"/>
                </a:rPr>
                <a:t>EEG</a:t>
              </a:r>
              <a:endParaRPr lang="en-US" sz="1800">
                <a:latin typeface="Times New Roman" charset="0"/>
              </a:endParaRPr>
            </a:p>
          </p:txBody>
        </p:sp>
      </p:grpSp>
      <p:grpSp>
        <p:nvGrpSpPr>
          <p:cNvPr id="5" name="Group 13"/>
          <p:cNvGrpSpPr>
            <a:grpSpLocks/>
          </p:cNvGrpSpPr>
          <p:nvPr/>
        </p:nvGrpSpPr>
        <p:grpSpPr bwMode="auto">
          <a:xfrm>
            <a:off x="4724400" y="2017713"/>
            <a:ext cx="4002088" cy="4306887"/>
            <a:chOff x="2976" y="1271"/>
            <a:chExt cx="2521" cy="2713"/>
          </a:xfrm>
        </p:grpSpPr>
        <p:sp>
          <p:nvSpPr>
            <p:cNvPr id="24618" name="Rectangle 14"/>
            <p:cNvSpPr>
              <a:spLocks noChangeArrowheads="1"/>
            </p:cNvSpPr>
            <p:nvPr/>
          </p:nvSpPr>
          <p:spPr bwMode="auto">
            <a:xfrm>
              <a:off x="3097" y="1271"/>
              <a:ext cx="2400"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800">
                  <a:latin typeface="Calibri" charset="0"/>
                </a:rPr>
                <a:t>   Cocktail Party</a:t>
              </a:r>
            </a:p>
          </p:txBody>
        </p:sp>
        <p:grpSp>
          <p:nvGrpSpPr>
            <p:cNvPr id="24619" name="Group 15"/>
            <p:cNvGrpSpPr>
              <a:grpSpLocks/>
            </p:cNvGrpSpPr>
            <p:nvPr/>
          </p:nvGrpSpPr>
          <p:grpSpPr bwMode="auto">
            <a:xfrm>
              <a:off x="2976" y="1632"/>
              <a:ext cx="2448" cy="2352"/>
              <a:chOff x="3120" y="1632"/>
              <a:chExt cx="2448" cy="2352"/>
            </a:xfrm>
          </p:grpSpPr>
          <p:sp>
            <p:nvSpPr>
              <p:cNvPr id="24620" name="Rectangle 20"/>
              <p:cNvSpPr>
                <a:spLocks noChangeArrowheads="1"/>
              </p:cNvSpPr>
              <p:nvPr/>
            </p:nvSpPr>
            <p:spPr bwMode="auto">
              <a:xfrm>
                <a:off x="3120" y="1632"/>
                <a:ext cx="2448" cy="23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grpSp>
      </p:grpSp>
      <p:grpSp>
        <p:nvGrpSpPr>
          <p:cNvPr id="7" name="Group 21"/>
          <p:cNvGrpSpPr>
            <a:grpSpLocks/>
          </p:cNvGrpSpPr>
          <p:nvPr/>
        </p:nvGrpSpPr>
        <p:grpSpPr bwMode="auto">
          <a:xfrm>
            <a:off x="5638800" y="3657600"/>
            <a:ext cx="2057400" cy="1066800"/>
            <a:chOff x="3552" y="2304"/>
            <a:chExt cx="1296" cy="672"/>
          </a:xfrm>
        </p:grpSpPr>
        <p:sp>
          <p:nvSpPr>
            <p:cNvPr id="24616" name="Line 22"/>
            <p:cNvSpPr>
              <a:spLocks noChangeShapeType="1"/>
            </p:cNvSpPr>
            <p:nvPr/>
          </p:nvSpPr>
          <p:spPr bwMode="auto">
            <a:xfrm>
              <a:off x="3552" y="2832"/>
              <a:ext cx="768" cy="144"/>
            </a:xfrm>
            <a:prstGeom prst="line">
              <a:avLst/>
            </a:prstGeom>
            <a:noFill/>
            <a:ln w="38100">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617" name="Line 23"/>
            <p:cNvSpPr>
              <a:spLocks noChangeShapeType="1"/>
            </p:cNvSpPr>
            <p:nvPr/>
          </p:nvSpPr>
          <p:spPr bwMode="auto">
            <a:xfrm flipV="1">
              <a:off x="3552" y="2304"/>
              <a:ext cx="1296" cy="528"/>
            </a:xfrm>
            <a:prstGeom prst="line">
              <a:avLst/>
            </a:prstGeom>
            <a:noFill/>
            <a:ln w="38100">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 name="Group 24"/>
          <p:cNvGrpSpPr>
            <a:grpSpLocks/>
          </p:cNvGrpSpPr>
          <p:nvPr/>
        </p:nvGrpSpPr>
        <p:grpSpPr bwMode="auto">
          <a:xfrm>
            <a:off x="6934200" y="3200400"/>
            <a:ext cx="762000" cy="1371600"/>
            <a:chOff x="4368" y="2016"/>
            <a:chExt cx="480" cy="864"/>
          </a:xfrm>
        </p:grpSpPr>
        <p:sp>
          <p:nvSpPr>
            <p:cNvPr id="24614" name="Line 25"/>
            <p:cNvSpPr>
              <a:spLocks noChangeShapeType="1"/>
            </p:cNvSpPr>
            <p:nvPr/>
          </p:nvSpPr>
          <p:spPr bwMode="auto">
            <a:xfrm>
              <a:off x="4368" y="2016"/>
              <a:ext cx="0" cy="864"/>
            </a:xfrm>
            <a:prstGeom prst="line">
              <a:avLst/>
            </a:prstGeom>
            <a:noFill/>
            <a:ln w="38100">
              <a:solidFill>
                <a:srgbClr val="FF9966"/>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615" name="Line 26"/>
            <p:cNvSpPr>
              <a:spLocks noChangeShapeType="1"/>
            </p:cNvSpPr>
            <p:nvPr/>
          </p:nvSpPr>
          <p:spPr bwMode="auto">
            <a:xfrm>
              <a:off x="4368" y="2016"/>
              <a:ext cx="480" cy="240"/>
            </a:xfrm>
            <a:prstGeom prst="line">
              <a:avLst/>
            </a:prstGeom>
            <a:noFill/>
            <a:ln w="38100">
              <a:solidFill>
                <a:srgbClr val="FF9966"/>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22907" name="Oval 27"/>
          <p:cNvSpPr>
            <a:spLocks noChangeArrowheads="1"/>
          </p:cNvSpPr>
          <p:nvPr/>
        </p:nvSpPr>
        <p:spPr bwMode="auto">
          <a:xfrm>
            <a:off x="5181600" y="4038600"/>
            <a:ext cx="914400" cy="762000"/>
          </a:xfrm>
          <a:prstGeom prst="ellipse">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122908" name="Oval 28"/>
          <p:cNvSpPr>
            <a:spLocks noChangeArrowheads="1"/>
          </p:cNvSpPr>
          <p:nvPr/>
        </p:nvSpPr>
        <p:spPr bwMode="auto">
          <a:xfrm>
            <a:off x="6553200" y="2667000"/>
            <a:ext cx="914400" cy="990600"/>
          </a:xfrm>
          <a:prstGeom prst="ellipse">
            <a:avLst/>
          </a:prstGeom>
          <a:noFill/>
          <a:ln w="38100">
            <a:solidFill>
              <a:srgbClr val="F3731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24583" name="Rectangle 30"/>
          <p:cNvSpPr>
            <a:spLocks noChangeArrowheads="1"/>
          </p:cNvSpPr>
          <p:nvPr/>
        </p:nvSpPr>
        <p:spPr bwMode="auto">
          <a:xfrm>
            <a:off x="990600" y="1409700"/>
            <a:ext cx="73152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grpSp>
        <p:nvGrpSpPr>
          <p:cNvPr id="9" name="Group 31"/>
          <p:cNvGrpSpPr>
            <a:grpSpLocks/>
          </p:cNvGrpSpPr>
          <p:nvPr/>
        </p:nvGrpSpPr>
        <p:grpSpPr bwMode="auto">
          <a:xfrm>
            <a:off x="2457450" y="3886200"/>
            <a:ext cx="1533525" cy="1238250"/>
            <a:chOff x="1548" y="2448"/>
            <a:chExt cx="966" cy="780"/>
          </a:xfrm>
        </p:grpSpPr>
        <p:grpSp>
          <p:nvGrpSpPr>
            <p:cNvPr id="24610" name="Group 32"/>
            <p:cNvGrpSpPr>
              <a:grpSpLocks/>
            </p:cNvGrpSpPr>
            <p:nvPr/>
          </p:nvGrpSpPr>
          <p:grpSpPr bwMode="auto">
            <a:xfrm>
              <a:off x="1548" y="2448"/>
              <a:ext cx="660" cy="690"/>
              <a:chOff x="1548" y="2448"/>
              <a:chExt cx="660" cy="690"/>
            </a:xfrm>
          </p:grpSpPr>
          <p:sp>
            <p:nvSpPr>
              <p:cNvPr id="24612" name="Line 33"/>
              <p:cNvSpPr>
                <a:spLocks noChangeShapeType="1"/>
              </p:cNvSpPr>
              <p:nvPr/>
            </p:nvSpPr>
            <p:spPr bwMode="auto">
              <a:xfrm flipV="1">
                <a:off x="1728" y="2448"/>
                <a:ext cx="480" cy="528"/>
              </a:xfrm>
              <a:prstGeom prst="line">
                <a:avLst/>
              </a:prstGeom>
              <a:noFill/>
              <a:ln w="38100">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613" name="Oval 34"/>
              <p:cNvSpPr>
                <a:spLocks noChangeArrowheads="1"/>
              </p:cNvSpPr>
              <p:nvPr/>
            </p:nvSpPr>
            <p:spPr bwMode="auto">
              <a:xfrm>
                <a:off x="1548" y="2850"/>
                <a:ext cx="336" cy="288"/>
              </a:xfrm>
              <a:prstGeom prst="ellipse">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grpSp>
        <p:sp>
          <p:nvSpPr>
            <p:cNvPr id="24611" name="Line 35"/>
            <p:cNvSpPr>
              <a:spLocks noChangeShapeType="1"/>
            </p:cNvSpPr>
            <p:nvPr/>
          </p:nvSpPr>
          <p:spPr bwMode="auto">
            <a:xfrm>
              <a:off x="1776" y="2988"/>
              <a:ext cx="738" cy="24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1" name="Group 36"/>
          <p:cNvGrpSpPr>
            <a:grpSpLocks/>
          </p:cNvGrpSpPr>
          <p:nvPr/>
        </p:nvGrpSpPr>
        <p:grpSpPr bwMode="auto">
          <a:xfrm>
            <a:off x="2057400" y="3886200"/>
            <a:ext cx="1885950" cy="1171575"/>
            <a:chOff x="1296" y="2448"/>
            <a:chExt cx="1188" cy="738"/>
          </a:xfrm>
        </p:grpSpPr>
        <p:grpSp>
          <p:nvGrpSpPr>
            <p:cNvPr id="24606" name="Group 37"/>
            <p:cNvGrpSpPr>
              <a:grpSpLocks/>
            </p:cNvGrpSpPr>
            <p:nvPr/>
          </p:nvGrpSpPr>
          <p:grpSpPr bwMode="auto">
            <a:xfrm>
              <a:off x="1296" y="2448"/>
              <a:ext cx="864" cy="432"/>
              <a:chOff x="1296" y="2448"/>
              <a:chExt cx="864" cy="432"/>
            </a:xfrm>
          </p:grpSpPr>
          <p:sp>
            <p:nvSpPr>
              <p:cNvPr id="24608" name="Line 38"/>
              <p:cNvSpPr>
                <a:spLocks noChangeShapeType="1"/>
              </p:cNvSpPr>
              <p:nvPr/>
            </p:nvSpPr>
            <p:spPr bwMode="auto">
              <a:xfrm flipV="1">
                <a:off x="1488" y="2448"/>
                <a:ext cx="672" cy="288"/>
              </a:xfrm>
              <a:prstGeom prst="line">
                <a:avLst/>
              </a:prstGeom>
              <a:noFill/>
              <a:ln w="38100">
                <a:solidFill>
                  <a:srgbClr val="FF9B07"/>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609" name="Oval 39"/>
              <p:cNvSpPr>
                <a:spLocks noChangeArrowheads="1"/>
              </p:cNvSpPr>
              <p:nvPr/>
            </p:nvSpPr>
            <p:spPr bwMode="auto">
              <a:xfrm>
                <a:off x="1296" y="2544"/>
                <a:ext cx="336" cy="336"/>
              </a:xfrm>
              <a:prstGeom prst="ellipse">
                <a:avLst/>
              </a:prstGeom>
              <a:noFill/>
              <a:ln w="38100">
                <a:solidFill>
                  <a:srgbClr val="FF9B0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grpSp>
        <p:sp>
          <p:nvSpPr>
            <p:cNvPr id="24607" name="Line 40"/>
            <p:cNvSpPr>
              <a:spLocks noChangeShapeType="1"/>
            </p:cNvSpPr>
            <p:nvPr/>
          </p:nvSpPr>
          <p:spPr bwMode="auto">
            <a:xfrm>
              <a:off x="1512" y="2754"/>
              <a:ext cx="972" cy="432"/>
            </a:xfrm>
            <a:prstGeom prst="line">
              <a:avLst/>
            </a:prstGeom>
            <a:noFill/>
            <a:ln w="38100">
              <a:solidFill>
                <a:srgbClr val="FF9B0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22921" name="Oval 41"/>
          <p:cNvSpPr>
            <a:spLocks noChangeArrowheads="1"/>
          </p:cNvSpPr>
          <p:nvPr/>
        </p:nvSpPr>
        <p:spPr bwMode="auto">
          <a:xfrm>
            <a:off x="6496050" y="4219575"/>
            <a:ext cx="762000" cy="914400"/>
          </a:xfrm>
          <a:prstGeom prst="ellipse">
            <a:avLst/>
          </a:prstGeom>
          <a:noFill/>
          <a:ln w="38100">
            <a:solidFill>
              <a:schemeClr val="tx1">
                <a:lumMod val="50000"/>
              </a:schemeClr>
            </a:solidFill>
            <a:miter lim="800000"/>
            <a:headEnd/>
            <a:tailEnd/>
          </a:ln>
          <a:extLst/>
        </p:spPr>
        <p:txBody>
          <a:bodyPr wrap="none" anchor="ctr"/>
          <a:lstStyle/>
          <a:p>
            <a:pPr>
              <a:defRPr/>
            </a:pPr>
            <a:endParaRPr lang="en-US">
              <a:latin typeface="Calibri" charset="0"/>
            </a:endParaRPr>
          </a:p>
        </p:txBody>
      </p:sp>
      <p:sp>
        <p:nvSpPr>
          <p:cNvPr id="24587" name="Rectangle 42"/>
          <p:cNvSpPr>
            <a:spLocks noChangeArrowheads="1"/>
          </p:cNvSpPr>
          <p:nvPr/>
        </p:nvSpPr>
        <p:spPr bwMode="auto">
          <a:xfrm>
            <a:off x="1066800" y="331788"/>
            <a:ext cx="70104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spcAft>
                <a:spcPts val="600"/>
              </a:spcAft>
            </a:pPr>
            <a:r>
              <a:rPr lang="en-US" sz="2800" b="1">
                <a:solidFill>
                  <a:schemeClr val="accent2"/>
                </a:solidFill>
                <a:latin typeface="Calibri" charset="0"/>
              </a:rPr>
              <a:t>Blind EEG Source Separation by</a:t>
            </a:r>
          </a:p>
          <a:p>
            <a:pPr>
              <a:spcAft>
                <a:spcPts val="600"/>
              </a:spcAft>
            </a:pPr>
            <a:r>
              <a:rPr lang="en-US" sz="2800" b="1">
                <a:solidFill>
                  <a:schemeClr val="accent2"/>
                </a:solidFill>
                <a:latin typeface="Calibri" charset="0"/>
              </a:rPr>
              <a:t>Independent Component Analysis</a:t>
            </a:r>
            <a:endParaRPr lang="en-US" sz="4400" b="1">
              <a:solidFill>
                <a:schemeClr val="accent2"/>
              </a:solidFill>
              <a:latin typeface="Calibri" charset="0"/>
            </a:endParaRPr>
          </a:p>
        </p:txBody>
      </p:sp>
      <p:sp>
        <p:nvSpPr>
          <p:cNvPr id="122923" name="Oval 43"/>
          <p:cNvSpPr>
            <a:spLocks noChangeArrowheads="1"/>
          </p:cNvSpPr>
          <p:nvPr/>
        </p:nvSpPr>
        <p:spPr bwMode="auto">
          <a:xfrm>
            <a:off x="7315200" y="3200400"/>
            <a:ext cx="762000" cy="914400"/>
          </a:xfrm>
          <a:prstGeom prst="ellipse">
            <a:avLst/>
          </a:prstGeom>
          <a:noFill/>
          <a:ln w="38100">
            <a:solidFill>
              <a:schemeClr val="tx1">
                <a:lumMod val="50000"/>
              </a:schemeClr>
            </a:solidFill>
            <a:miter lim="800000"/>
            <a:headEnd/>
            <a:tailEnd/>
          </a:ln>
          <a:extLst/>
        </p:spPr>
        <p:txBody>
          <a:bodyPr wrap="none" anchor="ctr"/>
          <a:lstStyle/>
          <a:p>
            <a:pPr>
              <a:defRPr/>
            </a:pPr>
            <a:endParaRPr lang="en-US">
              <a:latin typeface="Calibri" charset="0"/>
            </a:endParaRPr>
          </a:p>
        </p:txBody>
      </p:sp>
      <p:sp>
        <p:nvSpPr>
          <p:cNvPr id="122924" name="Oval 44"/>
          <p:cNvSpPr>
            <a:spLocks noChangeArrowheads="1"/>
          </p:cNvSpPr>
          <p:nvPr/>
        </p:nvSpPr>
        <p:spPr bwMode="auto">
          <a:xfrm>
            <a:off x="5181600" y="4038600"/>
            <a:ext cx="914400" cy="762000"/>
          </a:xfrm>
          <a:prstGeom prst="ellipse">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122925" name="Oval 45"/>
          <p:cNvSpPr>
            <a:spLocks noChangeArrowheads="1"/>
          </p:cNvSpPr>
          <p:nvPr/>
        </p:nvSpPr>
        <p:spPr bwMode="auto">
          <a:xfrm>
            <a:off x="6553200" y="2667000"/>
            <a:ext cx="914400" cy="990600"/>
          </a:xfrm>
          <a:prstGeom prst="ellipse">
            <a:avLst/>
          </a:prstGeom>
          <a:noFill/>
          <a:ln w="38100">
            <a:solidFill>
              <a:srgbClr val="F3731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122926" name="Oval 46"/>
          <p:cNvSpPr>
            <a:spLocks noChangeArrowheads="1"/>
          </p:cNvSpPr>
          <p:nvPr/>
        </p:nvSpPr>
        <p:spPr bwMode="auto">
          <a:xfrm>
            <a:off x="3124200" y="3429000"/>
            <a:ext cx="762000" cy="914400"/>
          </a:xfrm>
          <a:prstGeom prst="ellipse">
            <a:avLst/>
          </a:prstGeom>
          <a:noFill/>
          <a:ln w="38100">
            <a:solidFill>
              <a:srgbClr val="7F7F7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122927" name="Oval 47"/>
          <p:cNvSpPr>
            <a:spLocks noChangeArrowheads="1"/>
          </p:cNvSpPr>
          <p:nvPr/>
        </p:nvSpPr>
        <p:spPr bwMode="auto">
          <a:xfrm>
            <a:off x="3733800" y="4648200"/>
            <a:ext cx="762000" cy="914400"/>
          </a:xfrm>
          <a:prstGeom prst="ellipse">
            <a:avLst/>
          </a:prstGeom>
          <a:noFill/>
          <a:ln w="38100">
            <a:solidFill>
              <a:srgbClr val="7F7F7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122928" name="Oval 48"/>
          <p:cNvSpPr>
            <a:spLocks noChangeArrowheads="1"/>
          </p:cNvSpPr>
          <p:nvPr/>
        </p:nvSpPr>
        <p:spPr bwMode="auto">
          <a:xfrm>
            <a:off x="2057400" y="4038600"/>
            <a:ext cx="533400" cy="533400"/>
          </a:xfrm>
          <a:prstGeom prst="ellipse">
            <a:avLst/>
          </a:prstGeom>
          <a:noFill/>
          <a:ln w="38100">
            <a:solidFill>
              <a:srgbClr val="F3731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122929" name="Oval 49"/>
          <p:cNvSpPr>
            <a:spLocks noChangeArrowheads="1"/>
          </p:cNvSpPr>
          <p:nvPr/>
        </p:nvSpPr>
        <p:spPr bwMode="auto">
          <a:xfrm>
            <a:off x="2457450" y="4524375"/>
            <a:ext cx="533400" cy="457200"/>
          </a:xfrm>
          <a:prstGeom prst="ellipse">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grpSp>
        <p:nvGrpSpPr>
          <p:cNvPr id="13" name="Group 3"/>
          <p:cNvGrpSpPr>
            <a:grpSpLocks/>
          </p:cNvGrpSpPr>
          <p:nvPr/>
        </p:nvGrpSpPr>
        <p:grpSpPr bwMode="auto">
          <a:xfrm>
            <a:off x="5181600" y="2819400"/>
            <a:ext cx="3168650" cy="3352800"/>
            <a:chOff x="5181600" y="2819400"/>
            <a:chExt cx="3168650" cy="3352800"/>
          </a:xfrm>
        </p:grpSpPr>
        <p:pic>
          <p:nvPicPr>
            <p:cNvPr id="24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6050" y="3276600"/>
              <a:ext cx="58420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625" y="4343400"/>
              <a:ext cx="7064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267200"/>
              <a:ext cx="11096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819400"/>
              <a:ext cx="16002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2"/>
          <p:cNvGrpSpPr>
            <a:grpSpLocks/>
          </p:cNvGrpSpPr>
          <p:nvPr/>
        </p:nvGrpSpPr>
        <p:grpSpPr bwMode="auto">
          <a:xfrm>
            <a:off x="7696200" y="674688"/>
            <a:ext cx="1328738" cy="1644650"/>
            <a:chOff x="7696200" y="674158"/>
            <a:chExt cx="1329266" cy="1644473"/>
          </a:xfrm>
        </p:grpSpPr>
        <p:pic>
          <p:nvPicPr>
            <p:cNvPr id="24600" name="Picture 8" descr="images-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7934" y="674158"/>
              <a:ext cx="946883" cy="74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1" name="TextBox 51"/>
            <p:cNvSpPr txBox="1">
              <a:spLocks noChangeArrowheads="1"/>
            </p:cNvSpPr>
            <p:nvPr/>
          </p:nvSpPr>
          <p:spPr bwMode="auto">
            <a:xfrm>
              <a:off x="7696200" y="1487634"/>
              <a:ext cx="13292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r>
                <a:rPr lang="en-US" sz="1600">
                  <a:solidFill>
                    <a:srgbClr val="000090"/>
                  </a:solidFill>
                </a:rPr>
                <a:t>Tony Bell, developer of Infomax ICA</a:t>
              </a:r>
            </a:p>
          </p:txBody>
        </p:sp>
      </p:grpSp>
      <p:sp>
        <p:nvSpPr>
          <p:cNvPr id="59" name="Rectangle 42"/>
          <p:cNvSpPr>
            <a:spLocks noChangeArrowheads="1"/>
          </p:cNvSpPr>
          <p:nvPr/>
        </p:nvSpPr>
        <p:spPr bwMode="auto">
          <a:xfrm>
            <a:off x="1954213" y="1308100"/>
            <a:ext cx="5262562" cy="1027113"/>
          </a:xfrm>
          <a:prstGeom prst="rect">
            <a:avLst/>
          </a:prstGeom>
          <a:blipFill rotWithShape="1">
            <a:blip r:embed="rId8"/>
            <a:tile tx="0" ty="0" sx="100000" sy="100000" flip="none" algn="tl"/>
          </a:blipFill>
          <a:ln w="9525">
            <a:noFill/>
            <a:miter lim="800000"/>
            <a:headEnd/>
            <a:tailEnd/>
          </a:ln>
          <a:effectLst>
            <a:outerShdw blurRad="50800" dist="38100" dir="2700000" algn="tl" rotWithShape="0">
              <a:prstClr val="black">
                <a:alpha val="40000"/>
              </a:prstClr>
            </a:outerShdw>
          </a:effectLst>
        </p:spPr>
        <p:txBody>
          <a:bodyPr anchor="b"/>
          <a:lstStyle/>
          <a:p>
            <a:pPr>
              <a:defRPr/>
            </a:pPr>
            <a:r>
              <a:rPr lang="en-US" b="1" dirty="0">
                <a:solidFill>
                  <a:srgbClr val="000090"/>
                </a:solidFill>
              </a:rPr>
              <a:t>ICA can find distinct effective source activities -- and their ‘simple’ scalp maps!</a:t>
            </a:r>
          </a:p>
          <a:p>
            <a:pPr>
              <a:defRPr/>
            </a:pPr>
            <a:endParaRPr lang="en-US" b="1" dirty="0">
              <a:solidFill>
                <a:srgbClr val="000090"/>
              </a:solidFill>
            </a:endParaRPr>
          </a:p>
        </p:txBody>
      </p:sp>
      <p:pic>
        <p:nvPicPr>
          <p:cNvPr id="56" name="Picture 5" descr="NIPS9601001"/>
          <p:cNvPicPr>
            <a:picLocks noChangeAspect="1" noChangeArrowheads="1"/>
          </p:cNvPicPr>
          <p:nvPr/>
        </p:nvPicPr>
        <p:blipFill rotWithShape="1">
          <a:blip r:embed="rId9">
            <a:clrChange>
              <a:clrFrom>
                <a:srgbClr val="1F497D"/>
              </a:clrFrom>
              <a:clrTo>
                <a:srgbClr val="1F497D">
                  <a:alpha val="0"/>
                </a:srgbClr>
              </a:clrTo>
            </a:clrChange>
            <a:extLst>
              <a:ext uri="{28A0092B-C50C-407E-A947-70E740481C1C}">
                <a14:useLocalDpi xmlns:a14="http://schemas.microsoft.com/office/drawing/2010/main" val="0"/>
              </a:ext>
            </a:extLst>
          </a:blip>
          <a:srcRect l="24467" t="19658" r="25020" b="22693"/>
          <a:stretch/>
        </p:blipFill>
        <p:spPr bwMode="auto">
          <a:xfrm>
            <a:off x="3025775" y="2033588"/>
            <a:ext cx="3181350" cy="4702175"/>
          </a:xfrm>
          <a:prstGeom prst="rect">
            <a:avLst/>
          </a:prstGeom>
          <a:solidFill>
            <a:schemeClr val="tx2"/>
          </a:solidFill>
          <a:ln>
            <a:solidFill>
              <a:schemeClr val="accent1">
                <a:lumMod val="20000"/>
                <a:lumOff val="80000"/>
              </a:schemeClr>
            </a:solidFill>
          </a:ln>
          <a:effectLst>
            <a:outerShdw blurRad="50800" dist="38100" dir="5400000" algn="t" rotWithShape="0">
              <a:prstClr val="black">
                <a:alpha val="40000"/>
              </a:prstClr>
            </a:outerShdw>
          </a:effectLst>
        </p:spPr>
      </p:pic>
      <p:sp>
        <p:nvSpPr>
          <p:cNvPr id="74771" name="Text Box 50"/>
          <p:cNvSpPr txBox="1">
            <a:spLocks noChangeArrowheads="1"/>
          </p:cNvSpPr>
          <p:nvPr/>
        </p:nvSpPr>
        <p:spPr bwMode="auto">
          <a:xfrm>
            <a:off x="3295650" y="6383205"/>
            <a:ext cx="2667000" cy="274637"/>
          </a:xfrm>
          <a:prstGeom prst="rect">
            <a:avLst/>
          </a:prstGeom>
          <a:solidFill>
            <a:srgbClr val="FFFFFF"/>
          </a:solidFill>
          <a:ln>
            <a:noFill/>
          </a:ln>
          <a:extLst/>
        </p:spPr>
        <p:txBody>
          <a:bodyPr lIns="91430" tIns="45715" rIns="91430" bIns="45715">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spcBef>
                <a:spcPct val="50000"/>
              </a:spcBef>
            </a:pPr>
            <a:r>
              <a:rPr lang="en-US" sz="1200" dirty="0">
                <a:solidFill>
                  <a:schemeClr val="accent2"/>
                </a:solidFill>
                <a:latin typeface="Calibri" charset="0"/>
              </a:rPr>
              <a:t>Makeig, Bell, Jung, Sejnowski, 1996</a:t>
            </a:r>
          </a:p>
        </p:txBody>
      </p:sp>
      <p:sp>
        <p:nvSpPr>
          <p:cNvPr id="57" name="Text Box 53"/>
          <p:cNvSpPr txBox="1">
            <a:spLocks noChangeArrowheads="1"/>
          </p:cNvSpPr>
          <p:nvPr/>
        </p:nvSpPr>
        <p:spPr bwMode="auto">
          <a:xfrm>
            <a:off x="6477000" y="6583363"/>
            <a:ext cx="2667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200" dirty="0">
                <a:solidFill>
                  <a:schemeClr val="accent2"/>
                </a:solidFill>
                <a:latin typeface="Calibri" charset="0"/>
              </a:rPr>
              <a:t>S. </a:t>
            </a:r>
            <a:r>
              <a:rPr lang="en-US" sz="1200" dirty="0" smtClean="0">
                <a:solidFill>
                  <a:schemeClr val="accent2"/>
                </a:solidFill>
                <a:latin typeface="Calibri" charset="0"/>
              </a:rPr>
              <a:t>Makeig, 2011</a:t>
            </a:r>
            <a:endParaRPr lang="en-US" sz="1200" dirty="0">
              <a:solidFill>
                <a:schemeClr val="accent2"/>
              </a:solidFill>
              <a:latin typeface="Calibri"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2/3*#ppt_w"/>
                                          </p:val>
                                        </p:tav>
                                        <p:tav tm="100000">
                                          <p:val>
                                            <p:strVal val="#ppt_w"/>
                                          </p:val>
                                        </p:tav>
                                      </p:tavLst>
                                    </p:anim>
                                    <p:anim calcmode="lin" valueType="num">
                                      <p:cBhvr>
                                        <p:cTn id="8" dur="1000" fill="hold"/>
                                        <p:tgtEl>
                                          <p:spTgt spid="13"/>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10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272" fill="hold" grpId="0" nodeType="clickEffect">
                                  <p:stCondLst>
                                    <p:cond delay="0"/>
                                  </p:stCondLst>
                                  <p:childTnLst>
                                    <p:set>
                                      <p:cBhvr>
                                        <p:cTn id="17" dur="1" fill="hold">
                                          <p:stCondLst>
                                            <p:cond delay="0"/>
                                          </p:stCondLst>
                                        </p:cTn>
                                        <p:tgtEl>
                                          <p:spTgt spid="122908"/>
                                        </p:tgtEl>
                                        <p:attrNameLst>
                                          <p:attrName>style.visibility</p:attrName>
                                        </p:attrNameLst>
                                      </p:cBhvr>
                                      <p:to>
                                        <p:strVal val="visible"/>
                                      </p:to>
                                    </p:set>
                                    <p:anim calcmode="lin" valueType="num">
                                      <p:cBhvr>
                                        <p:cTn id="18" dur="500" fill="hold"/>
                                        <p:tgtEl>
                                          <p:spTgt spid="122908"/>
                                        </p:tgtEl>
                                        <p:attrNameLst>
                                          <p:attrName>ppt_w</p:attrName>
                                        </p:attrNameLst>
                                      </p:cBhvr>
                                      <p:tavLst>
                                        <p:tav tm="0">
                                          <p:val>
                                            <p:strVal val="2/3*#ppt_w"/>
                                          </p:val>
                                        </p:tav>
                                        <p:tav tm="100000">
                                          <p:val>
                                            <p:strVal val="#ppt_w"/>
                                          </p:val>
                                        </p:tav>
                                      </p:tavLst>
                                    </p:anim>
                                    <p:anim calcmode="lin" valueType="num">
                                      <p:cBhvr>
                                        <p:cTn id="19" dur="500" fill="hold"/>
                                        <p:tgtEl>
                                          <p:spTgt spid="122908"/>
                                        </p:tgtEl>
                                        <p:attrNameLst>
                                          <p:attrName>ppt_h</p:attrName>
                                        </p:attrNameLst>
                                      </p:cBhvr>
                                      <p:tavLst>
                                        <p:tav tm="0">
                                          <p:val>
                                            <p:strVal val="2/3*#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272" fill="hold" grpId="0" nodeType="clickEffect">
                                  <p:stCondLst>
                                    <p:cond delay="0"/>
                                  </p:stCondLst>
                                  <p:childTnLst>
                                    <p:set>
                                      <p:cBhvr>
                                        <p:cTn id="23" dur="1" fill="hold">
                                          <p:stCondLst>
                                            <p:cond delay="0"/>
                                          </p:stCondLst>
                                        </p:cTn>
                                        <p:tgtEl>
                                          <p:spTgt spid="122907"/>
                                        </p:tgtEl>
                                        <p:attrNameLst>
                                          <p:attrName>style.visibility</p:attrName>
                                        </p:attrNameLst>
                                      </p:cBhvr>
                                      <p:to>
                                        <p:strVal val="visible"/>
                                      </p:to>
                                    </p:set>
                                    <p:anim calcmode="lin" valueType="num">
                                      <p:cBhvr>
                                        <p:cTn id="24" dur="500" fill="hold"/>
                                        <p:tgtEl>
                                          <p:spTgt spid="122907"/>
                                        </p:tgtEl>
                                        <p:attrNameLst>
                                          <p:attrName>ppt_w</p:attrName>
                                        </p:attrNameLst>
                                      </p:cBhvr>
                                      <p:tavLst>
                                        <p:tav tm="0">
                                          <p:val>
                                            <p:strVal val="2/3*#ppt_w"/>
                                          </p:val>
                                        </p:tav>
                                        <p:tav tm="100000">
                                          <p:val>
                                            <p:strVal val="#ppt_w"/>
                                          </p:val>
                                        </p:tav>
                                      </p:tavLst>
                                    </p:anim>
                                    <p:anim calcmode="lin" valueType="num">
                                      <p:cBhvr>
                                        <p:cTn id="25" dur="500" fill="hold"/>
                                        <p:tgtEl>
                                          <p:spTgt spid="122907"/>
                                        </p:tgtEl>
                                        <p:attrNameLst>
                                          <p:attrName>ppt_h</p:attrName>
                                        </p:attrNameLst>
                                      </p:cBhvr>
                                      <p:tavLst>
                                        <p:tav tm="0">
                                          <p:val>
                                            <p:strVal val="2/3*#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272" fill="hold" grpId="0" nodeType="clickEffect">
                                  <p:stCondLst>
                                    <p:cond delay="0"/>
                                  </p:stCondLst>
                                  <p:childTnLst>
                                    <p:set>
                                      <p:cBhvr>
                                        <p:cTn id="39" dur="1" fill="hold">
                                          <p:stCondLst>
                                            <p:cond delay="0"/>
                                          </p:stCondLst>
                                        </p:cTn>
                                        <p:tgtEl>
                                          <p:spTgt spid="122921"/>
                                        </p:tgtEl>
                                        <p:attrNameLst>
                                          <p:attrName>style.visibility</p:attrName>
                                        </p:attrNameLst>
                                      </p:cBhvr>
                                      <p:to>
                                        <p:strVal val="visible"/>
                                      </p:to>
                                    </p:set>
                                    <p:anim calcmode="lin" valueType="num">
                                      <p:cBhvr>
                                        <p:cTn id="40" dur="500" fill="hold"/>
                                        <p:tgtEl>
                                          <p:spTgt spid="122921"/>
                                        </p:tgtEl>
                                        <p:attrNameLst>
                                          <p:attrName>ppt_w</p:attrName>
                                        </p:attrNameLst>
                                      </p:cBhvr>
                                      <p:tavLst>
                                        <p:tav tm="0">
                                          <p:val>
                                            <p:strVal val="2/3*#ppt_w"/>
                                          </p:val>
                                        </p:tav>
                                        <p:tav tm="100000">
                                          <p:val>
                                            <p:strVal val="#ppt_w"/>
                                          </p:val>
                                        </p:tav>
                                      </p:tavLst>
                                    </p:anim>
                                    <p:anim calcmode="lin" valueType="num">
                                      <p:cBhvr>
                                        <p:cTn id="41" dur="500" fill="hold"/>
                                        <p:tgtEl>
                                          <p:spTgt spid="122921"/>
                                        </p:tgtEl>
                                        <p:attrNameLst>
                                          <p:attrName>ppt_h</p:attrName>
                                        </p:attrNameLst>
                                      </p:cBhvr>
                                      <p:tavLst>
                                        <p:tav tm="0">
                                          <p:val>
                                            <p:strVal val="2/3*#ppt_h"/>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272" fill="hold" grpId="0" nodeType="clickEffect">
                                  <p:stCondLst>
                                    <p:cond delay="0"/>
                                  </p:stCondLst>
                                  <p:childTnLst>
                                    <p:set>
                                      <p:cBhvr>
                                        <p:cTn id="45" dur="1" fill="hold">
                                          <p:stCondLst>
                                            <p:cond delay="0"/>
                                          </p:stCondLst>
                                        </p:cTn>
                                        <p:tgtEl>
                                          <p:spTgt spid="122923"/>
                                        </p:tgtEl>
                                        <p:attrNameLst>
                                          <p:attrName>style.visibility</p:attrName>
                                        </p:attrNameLst>
                                      </p:cBhvr>
                                      <p:to>
                                        <p:strVal val="visible"/>
                                      </p:to>
                                    </p:set>
                                    <p:anim calcmode="lin" valueType="num">
                                      <p:cBhvr>
                                        <p:cTn id="46" dur="500" fill="hold"/>
                                        <p:tgtEl>
                                          <p:spTgt spid="122923"/>
                                        </p:tgtEl>
                                        <p:attrNameLst>
                                          <p:attrName>ppt_w</p:attrName>
                                        </p:attrNameLst>
                                      </p:cBhvr>
                                      <p:tavLst>
                                        <p:tav tm="0">
                                          <p:val>
                                            <p:strVal val="2/3*#ppt_w"/>
                                          </p:val>
                                        </p:tav>
                                        <p:tav tm="100000">
                                          <p:val>
                                            <p:strVal val="#ppt_w"/>
                                          </p:val>
                                        </p:tav>
                                      </p:tavLst>
                                    </p:anim>
                                    <p:anim calcmode="lin" valueType="num">
                                      <p:cBhvr>
                                        <p:cTn id="47" dur="500" fill="hold"/>
                                        <p:tgtEl>
                                          <p:spTgt spid="122923"/>
                                        </p:tgtEl>
                                        <p:attrNameLst>
                                          <p:attrName>ppt_h</p:attrName>
                                        </p:attrNameLst>
                                      </p:cBhvr>
                                      <p:tavLst>
                                        <p:tav tm="0">
                                          <p:val>
                                            <p:strVal val="2/3*#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2" fill="hold" grpId="0" nodeType="clickEffect">
                                  <p:stCondLst>
                                    <p:cond delay="0"/>
                                  </p:stCondLst>
                                  <p:childTnLst>
                                    <p:set>
                                      <p:cBhvr>
                                        <p:cTn id="51" dur="1" fill="hold">
                                          <p:stCondLst>
                                            <p:cond delay="0"/>
                                          </p:stCondLst>
                                        </p:cTn>
                                        <p:tgtEl>
                                          <p:spTgt spid="122925"/>
                                        </p:tgtEl>
                                        <p:attrNameLst>
                                          <p:attrName>style.visibility</p:attrName>
                                        </p:attrNameLst>
                                      </p:cBhvr>
                                      <p:to>
                                        <p:strVal val="visible"/>
                                      </p:to>
                                    </p:set>
                                    <p:anim calcmode="lin" valueType="num">
                                      <p:cBhvr>
                                        <p:cTn id="52" dur="500" fill="hold"/>
                                        <p:tgtEl>
                                          <p:spTgt spid="122925"/>
                                        </p:tgtEl>
                                        <p:attrNameLst>
                                          <p:attrName>ppt_w</p:attrName>
                                        </p:attrNameLst>
                                      </p:cBhvr>
                                      <p:tavLst>
                                        <p:tav tm="0">
                                          <p:val>
                                            <p:strVal val="4*#ppt_w"/>
                                          </p:val>
                                        </p:tav>
                                        <p:tav tm="100000">
                                          <p:val>
                                            <p:strVal val="#ppt_w"/>
                                          </p:val>
                                        </p:tav>
                                      </p:tavLst>
                                    </p:anim>
                                    <p:anim calcmode="lin" valueType="num">
                                      <p:cBhvr>
                                        <p:cTn id="53" dur="500" fill="hold"/>
                                        <p:tgtEl>
                                          <p:spTgt spid="122925"/>
                                        </p:tgtEl>
                                        <p:attrNameLst>
                                          <p:attrName>ppt_h</p:attrName>
                                        </p:attrNameLst>
                                      </p:cBhvr>
                                      <p:tavLst>
                                        <p:tav tm="0">
                                          <p:val>
                                            <p:strVal val="4*#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3" presetClass="entr" presetSubtype="32" fill="hold" grpId="0" nodeType="clickEffect">
                                  <p:stCondLst>
                                    <p:cond delay="0"/>
                                  </p:stCondLst>
                                  <p:childTnLst>
                                    <p:set>
                                      <p:cBhvr>
                                        <p:cTn id="57" dur="1" fill="hold">
                                          <p:stCondLst>
                                            <p:cond delay="0"/>
                                          </p:stCondLst>
                                        </p:cTn>
                                        <p:tgtEl>
                                          <p:spTgt spid="122924"/>
                                        </p:tgtEl>
                                        <p:attrNameLst>
                                          <p:attrName>style.visibility</p:attrName>
                                        </p:attrNameLst>
                                      </p:cBhvr>
                                      <p:to>
                                        <p:strVal val="visible"/>
                                      </p:to>
                                    </p:set>
                                    <p:anim calcmode="lin" valueType="num">
                                      <p:cBhvr>
                                        <p:cTn id="58" dur="500" fill="hold"/>
                                        <p:tgtEl>
                                          <p:spTgt spid="122924"/>
                                        </p:tgtEl>
                                        <p:attrNameLst>
                                          <p:attrName>ppt_w</p:attrName>
                                        </p:attrNameLst>
                                      </p:cBhvr>
                                      <p:tavLst>
                                        <p:tav tm="0">
                                          <p:val>
                                            <p:strVal val="4*#ppt_w"/>
                                          </p:val>
                                        </p:tav>
                                        <p:tav tm="100000">
                                          <p:val>
                                            <p:strVal val="#ppt_w"/>
                                          </p:val>
                                        </p:tav>
                                      </p:tavLst>
                                    </p:anim>
                                    <p:anim calcmode="lin" valueType="num">
                                      <p:cBhvr>
                                        <p:cTn id="59" dur="500" fill="hold"/>
                                        <p:tgtEl>
                                          <p:spTgt spid="122924"/>
                                        </p:tgtEl>
                                        <p:attrNameLst>
                                          <p:attrName>ppt_h</p:attrName>
                                        </p:attrNameLst>
                                      </p:cBhvr>
                                      <p:tavLst>
                                        <p:tav tm="0">
                                          <p:val>
                                            <p:strVal val="4*#ppt_h"/>
                                          </p:val>
                                        </p:tav>
                                        <p:tav tm="100000">
                                          <p:val>
                                            <p:strVal val="#ppt_h"/>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3" presetClass="entr" presetSubtype="272"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strVal val="2/3*#ppt_w"/>
                                          </p:val>
                                        </p:tav>
                                        <p:tav tm="100000">
                                          <p:val>
                                            <p:strVal val="#ppt_w"/>
                                          </p:val>
                                        </p:tav>
                                      </p:tavLst>
                                    </p:anim>
                                    <p:anim calcmode="lin" valueType="num">
                                      <p:cBhvr>
                                        <p:cTn id="65" dur="500" fill="hold"/>
                                        <p:tgtEl>
                                          <p:spTgt spid="14"/>
                                        </p:tgtEl>
                                        <p:attrNameLst>
                                          <p:attrName>ppt_h</p:attrName>
                                        </p:attrNameLst>
                                      </p:cBhvr>
                                      <p:tavLst>
                                        <p:tav tm="0">
                                          <p:val>
                                            <p:strVal val="2/3*#ppt_h"/>
                                          </p:val>
                                        </p:tav>
                                        <p:tav tm="100000">
                                          <p:val>
                                            <p:strVal val="#ppt_h"/>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8" fill="hold" nodeType="clickEffect">
                                  <p:stCondLst>
                                    <p:cond delay="0"/>
                                  </p:stCondLst>
                                  <p:childTnLst>
                                    <p:set>
                                      <p:cBhvr>
                                        <p:cTn id="69" dur="1" fill="hold">
                                          <p:stCondLst>
                                            <p:cond delay="0"/>
                                          </p:stCondLst>
                                        </p:cTn>
                                        <p:tgtEl>
                                          <p:spTgt spid="2"/>
                                        </p:tgtEl>
                                        <p:attrNameLst>
                                          <p:attrName>style.visibility</p:attrName>
                                        </p:attrNameLst>
                                      </p:cBhvr>
                                      <p:to>
                                        <p:strVal val="visible"/>
                                      </p:to>
                                    </p:set>
                                    <p:anim calcmode="lin" valueType="num">
                                      <p:cBhvr additive="base">
                                        <p:cTn id="70" dur="500" fill="hold"/>
                                        <p:tgtEl>
                                          <p:spTgt spid="2"/>
                                        </p:tgtEl>
                                        <p:attrNameLst>
                                          <p:attrName>ppt_x</p:attrName>
                                        </p:attrNameLst>
                                      </p:cBhvr>
                                      <p:tavLst>
                                        <p:tav tm="0">
                                          <p:val>
                                            <p:strVal val="0-#ppt_w/2"/>
                                          </p:val>
                                        </p:tav>
                                        <p:tav tm="100000">
                                          <p:val>
                                            <p:strVal val="#ppt_x"/>
                                          </p:val>
                                        </p:tav>
                                      </p:tavLst>
                                    </p:anim>
                                    <p:anim calcmode="lin" valueType="num">
                                      <p:cBhvr additive="base">
                                        <p:cTn id="7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left)">
                                      <p:cBhvr>
                                        <p:cTn id="76" dur="500"/>
                                        <p:tgtEl>
                                          <p:spTgt spid="11"/>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8" fill="hold"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wipe(left)">
                                      <p:cBhvr>
                                        <p:cTn id="81" dur="500"/>
                                        <p:tgtEl>
                                          <p:spTgt spid="9"/>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3" presetClass="entr" presetSubtype="272" fill="hold" grpId="0" nodeType="clickEffect">
                                  <p:stCondLst>
                                    <p:cond delay="0"/>
                                  </p:stCondLst>
                                  <p:childTnLst>
                                    <p:set>
                                      <p:cBhvr>
                                        <p:cTn id="85" dur="1" fill="hold">
                                          <p:stCondLst>
                                            <p:cond delay="0"/>
                                          </p:stCondLst>
                                        </p:cTn>
                                        <p:tgtEl>
                                          <p:spTgt spid="122926"/>
                                        </p:tgtEl>
                                        <p:attrNameLst>
                                          <p:attrName>style.visibility</p:attrName>
                                        </p:attrNameLst>
                                      </p:cBhvr>
                                      <p:to>
                                        <p:strVal val="visible"/>
                                      </p:to>
                                    </p:set>
                                    <p:anim calcmode="lin" valueType="num">
                                      <p:cBhvr>
                                        <p:cTn id="86" dur="500" fill="hold"/>
                                        <p:tgtEl>
                                          <p:spTgt spid="122926"/>
                                        </p:tgtEl>
                                        <p:attrNameLst>
                                          <p:attrName>ppt_w</p:attrName>
                                        </p:attrNameLst>
                                      </p:cBhvr>
                                      <p:tavLst>
                                        <p:tav tm="0">
                                          <p:val>
                                            <p:strVal val="2/3*#ppt_w"/>
                                          </p:val>
                                        </p:tav>
                                        <p:tav tm="100000">
                                          <p:val>
                                            <p:strVal val="#ppt_w"/>
                                          </p:val>
                                        </p:tav>
                                      </p:tavLst>
                                    </p:anim>
                                    <p:anim calcmode="lin" valueType="num">
                                      <p:cBhvr>
                                        <p:cTn id="87" dur="500" fill="hold"/>
                                        <p:tgtEl>
                                          <p:spTgt spid="122926"/>
                                        </p:tgtEl>
                                        <p:attrNameLst>
                                          <p:attrName>ppt_h</p:attrName>
                                        </p:attrNameLst>
                                      </p:cBhvr>
                                      <p:tavLst>
                                        <p:tav tm="0">
                                          <p:val>
                                            <p:strVal val="2/3*#ppt_h"/>
                                          </p:val>
                                        </p:tav>
                                        <p:tav tm="100000">
                                          <p:val>
                                            <p:strVal val="#ppt_h"/>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23" presetClass="entr" presetSubtype="272" fill="hold" grpId="0" nodeType="clickEffect">
                                  <p:stCondLst>
                                    <p:cond delay="0"/>
                                  </p:stCondLst>
                                  <p:childTnLst>
                                    <p:set>
                                      <p:cBhvr>
                                        <p:cTn id="91" dur="1" fill="hold">
                                          <p:stCondLst>
                                            <p:cond delay="0"/>
                                          </p:stCondLst>
                                        </p:cTn>
                                        <p:tgtEl>
                                          <p:spTgt spid="122927"/>
                                        </p:tgtEl>
                                        <p:attrNameLst>
                                          <p:attrName>style.visibility</p:attrName>
                                        </p:attrNameLst>
                                      </p:cBhvr>
                                      <p:to>
                                        <p:strVal val="visible"/>
                                      </p:to>
                                    </p:set>
                                    <p:anim calcmode="lin" valueType="num">
                                      <p:cBhvr>
                                        <p:cTn id="92" dur="500" fill="hold"/>
                                        <p:tgtEl>
                                          <p:spTgt spid="122927"/>
                                        </p:tgtEl>
                                        <p:attrNameLst>
                                          <p:attrName>ppt_w</p:attrName>
                                        </p:attrNameLst>
                                      </p:cBhvr>
                                      <p:tavLst>
                                        <p:tav tm="0">
                                          <p:val>
                                            <p:strVal val="2/3*#ppt_w"/>
                                          </p:val>
                                        </p:tav>
                                        <p:tav tm="100000">
                                          <p:val>
                                            <p:strVal val="#ppt_w"/>
                                          </p:val>
                                        </p:tav>
                                      </p:tavLst>
                                    </p:anim>
                                    <p:anim calcmode="lin" valueType="num">
                                      <p:cBhvr>
                                        <p:cTn id="93" dur="500" fill="hold"/>
                                        <p:tgtEl>
                                          <p:spTgt spid="122927"/>
                                        </p:tgtEl>
                                        <p:attrNameLst>
                                          <p:attrName>ppt_h</p:attrName>
                                        </p:attrNameLst>
                                      </p:cBhvr>
                                      <p:tavLst>
                                        <p:tav tm="0">
                                          <p:val>
                                            <p:strVal val="2/3*#ppt_h"/>
                                          </p:val>
                                        </p:tav>
                                        <p:tav tm="100000">
                                          <p:val>
                                            <p:strVal val="#ppt_h"/>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23" presetClass="entr" presetSubtype="32" fill="hold" grpId="0" nodeType="clickEffect">
                                  <p:stCondLst>
                                    <p:cond delay="0"/>
                                  </p:stCondLst>
                                  <p:childTnLst>
                                    <p:set>
                                      <p:cBhvr>
                                        <p:cTn id="97" dur="1" fill="hold">
                                          <p:stCondLst>
                                            <p:cond delay="0"/>
                                          </p:stCondLst>
                                        </p:cTn>
                                        <p:tgtEl>
                                          <p:spTgt spid="122928"/>
                                        </p:tgtEl>
                                        <p:attrNameLst>
                                          <p:attrName>style.visibility</p:attrName>
                                        </p:attrNameLst>
                                      </p:cBhvr>
                                      <p:to>
                                        <p:strVal val="visible"/>
                                      </p:to>
                                    </p:set>
                                    <p:anim calcmode="lin" valueType="num">
                                      <p:cBhvr>
                                        <p:cTn id="98" dur="500" fill="hold"/>
                                        <p:tgtEl>
                                          <p:spTgt spid="122928"/>
                                        </p:tgtEl>
                                        <p:attrNameLst>
                                          <p:attrName>ppt_w</p:attrName>
                                        </p:attrNameLst>
                                      </p:cBhvr>
                                      <p:tavLst>
                                        <p:tav tm="0">
                                          <p:val>
                                            <p:strVal val="4*#ppt_w"/>
                                          </p:val>
                                        </p:tav>
                                        <p:tav tm="100000">
                                          <p:val>
                                            <p:strVal val="#ppt_w"/>
                                          </p:val>
                                        </p:tav>
                                      </p:tavLst>
                                    </p:anim>
                                    <p:anim calcmode="lin" valueType="num">
                                      <p:cBhvr>
                                        <p:cTn id="99" dur="500" fill="hold"/>
                                        <p:tgtEl>
                                          <p:spTgt spid="122928"/>
                                        </p:tgtEl>
                                        <p:attrNameLst>
                                          <p:attrName>ppt_h</p:attrName>
                                        </p:attrNameLst>
                                      </p:cBhvr>
                                      <p:tavLst>
                                        <p:tav tm="0">
                                          <p:val>
                                            <p:strVal val="4*#ppt_h"/>
                                          </p:val>
                                        </p:tav>
                                        <p:tav tm="100000">
                                          <p:val>
                                            <p:strVal val="#ppt_h"/>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3" presetClass="entr" presetSubtype="32" fill="hold" grpId="0" nodeType="clickEffect">
                                  <p:stCondLst>
                                    <p:cond delay="0"/>
                                  </p:stCondLst>
                                  <p:childTnLst>
                                    <p:set>
                                      <p:cBhvr>
                                        <p:cTn id="103" dur="1" fill="hold">
                                          <p:stCondLst>
                                            <p:cond delay="0"/>
                                          </p:stCondLst>
                                        </p:cTn>
                                        <p:tgtEl>
                                          <p:spTgt spid="122929"/>
                                        </p:tgtEl>
                                        <p:attrNameLst>
                                          <p:attrName>style.visibility</p:attrName>
                                        </p:attrNameLst>
                                      </p:cBhvr>
                                      <p:to>
                                        <p:strVal val="visible"/>
                                      </p:to>
                                    </p:set>
                                    <p:anim calcmode="lin" valueType="num">
                                      <p:cBhvr>
                                        <p:cTn id="104" dur="500" fill="hold"/>
                                        <p:tgtEl>
                                          <p:spTgt spid="122929"/>
                                        </p:tgtEl>
                                        <p:attrNameLst>
                                          <p:attrName>ppt_w</p:attrName>
                                        </p:attrNameLst>
                                      </p:cBhvr>
                                      <p:tavLst>
                                        <p:tav tm="0">
                                          <p:val>
                                            <p:strVal val="4*#ppt_w"/>
                                          </p:val>
                                        </p:tav>
                                        <p:tav tm="100000">
                                          <p:val>
                                            <p:strVal val="#ppt_w"/>
                                          </p:val>
                                        </p:tav>
                                      </p:tavLst>
                                    </p:anim>
                                    <p:anim calcmode="lin" valueType="num">
                                      <p:cBhvr>
                                        <p:cTn id="105" dur="500" fill="hold"/>
                                        <p:tgtEl>
                                          <p:spTgt spid="122929"/>
                                        </p:tgtEl>
                                        <p:attrNameLst>
                                          <p:attrName>ppt_h</p:attrName>
                                        </p:attrNameLst>
                                      </p:cBhvr>
                                      <p:tavLst>
                                        <p:tav tm="0">
                                          <p:val>
                                            <p:strVal val="4*#ppt_h"/>
                                          </p:val>
                                        </p:tav>
                                        <p:tav tm="100000">
                                          <p:val>
                                            <p:strVal val="#ppt_h"/>
                                          </p:val>
                                        </p:tav>
                                      </p:tavLst>
                                    </p:anim>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59"/>
                                        </p:tgtEl>
                                        <p:attrNameLst>
                                          <p:attrName>style.visibility</p:attrName>
                                        </p:attrNameLst>
                                      </p:cBhvr>
                                      <p:to>
                                        <p:strVal val="visible"/>
                                      </p:to>
                                    </p:set>
                                    <p:animEffect transition="in" filter="wipe(left)">
                                      <p:cBhvr>
                                        <p:cTn id="110" dur="500"/>
                                        <p:tgtEl>
                                          <p:spTgt spid="59"/>
                                        </p:tgtEl>
                                      </p:cBhvr>
                                    </p:animEffect>
                                  </p:childTnLst>
                                </p:cTn>
                              </p:par>
                            </p:childTnLst>
                          </p:cTn>
                        </p:par>
                        <p:par>
                          <p:cTn id="111" fill="hold" nodeType="afterGroup">
                            <p:stCondLst>
                              <p:cond delay="500"/>
                            </p:stCondLst>
                            <p:childTnLst>
                              <p:par>
                                <p:cTn id="112" presetID="22" presetClass="entr" presetSubtype="1" fill="hold" nodeType="afterEffect">
                                  <p:stCondLst>
                                    <p:cond delay="0"/>
                                  </p:stCondLst>
                                  <p:childTnLst>
                                    <p:set>
                                      <p:cBhvr>
                                        <p:cTn id="113" dur="1" fill="hold">
                                          <p:stCondLst>
                                            <p:cond delay="0"/>
                                          </p:stCondLst>
                                        </p:cTn>
                                        <p:tgtEl>
                                          <p:spTgt spid="56"/>
                                        </p:tgtEl>
                                        <p:attrNameLst>
                                          <p:attrName>style.visibility</p:attrName>
                                        </p:attrNameLst>
                                      </p:cBhvr>
                                      <p:to>
                                        <p:strVal val="visible"/>
                                      </p:to>
                                    </p:set>
                                    <p:animEffect transition="in" filter="wipe(up)">
                                      <p:cBhvr>
                                        <p:cTn id="114" dur="500"/>
                                        <p:tgtEl>
                                          <p:spTgt spid="56"/>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74771"/>
                                        </p:tgtEl>
                                        <p:attrNameLst>
                                          <p:attrName>style.visibility</p:attrName>
                                        </p:attrNameLst>
                                      </p:cBhvr>
                                      <p:to>
                                        <p:strVal val="visible"/>
                                      </p:to>
                                    </p:set>
                                    <p:animEffect transition="in" filter="wipe(left)">
                                      <p:cBhvr>
                                        <p:cTn id="117" dur="500"/>
                                        <p:tgtEl>
                                          <p:spTgt spid="74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7" grpId="0" animBg="1"/>
      <p:bldP spid="122908" grpId="0" animBg="1"/>
      <p:bldP spid="122921" grpId="0" animBg="1"/>
      <p:bldP spid="122923" grpId="0" animBg="1"/>
      <p:bldP spid="122924" grpId="0" animBg="1"/>
      <p:bldP spid="122925" grpId="0" animBg="1"/>
      <p:bldP spid="122926" grpId="0" animBg="1"/>
      <p:bldP spid="122927" grpId="0" animBg="1"/>
      <p:bldP spid="122928" grpId="0" animBg="1"/>
      <p:bldP spid="122929" grpId="0" animBg="1"/>
      <p:bldP spid="59" grpId="0" animBg="1"/>
      <p:bldP spid="7477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Oval 2"/>
          <p:cNvSpPr>
            <a:spLocks noChangeArrowheads="1"/>
          </p:cNvSpPr>
          <p:nvPr/>
        </p:nvSpPr>
        <p:spPr bwMode="auto">
          <a:xfrm>
            <a:off x="3028888" y="5335274"/>
            <a:ext cx="1600200" cy="533400"/>
          </a:xfrm>
          <a:prstGeom prst="ellipse">
            <a:avLst/>
          </a:prstGeom>
          <a:solidFill>
            <a:srgbClr val="DDD8C1"/>
          </a:solidFill>
          <a:ln w="9525">
            <a:solidFill>
              <a:schemeClr val="tx1"/>
            </a:solidFill>
            <a:round/>
            <a:headEnd/>
            <a:tailEnd/>
          </a:ln>
        </p:spPr>
        <p:txBody>
          <a:bodyPr wrap="none" anchor="ctr"/>
          <a:lstStyle/>
          <a:p>
            <a:endParaRPr lang="en-US">
              <a:latin typeface="Calibri" charset="0"/>
            </a:endParaRPr>
          </a:p>
        </p:txBody>
      </p:sp>
      <p:sp>
        <p:nvSpPr>
          <p:cNvPr id="91138" name="Oval 3"/>
          <p:cNvSpPr>
            <a:spLocks noChangeArrowheads="1"/>
          </p:cNvSpPr>
          <p:nvPr/>
        </p:nvSpPr>
        <p:spPr bwMode="auto">
          <a:xfrm rot="3452908">
            <a:off x="2533588" y="2287274"/>
            <a:ext cx="1600200" cy="2286000"/>
          </a:xfrm>
          <a:prstGeom prst="ellipse">
            <a:avLst/>
          </a:prstGeom>
          <a:solidFill>
            <a:schemeClr val="accent1"/>
          </a:solidFill>
          <a:ln w="9525">
            <a:solidFill>
              <a:schemeClr val="tx1"/>
            </a:solidFill>
            <a:round/>
            <a:headEnd/>
            <a:tailEnd/>
          </a:ln>
        </p:spPr>
        <p:txBody>
          <a:bodyPr wrap="none" anchor="ctr"/>
          <a:lstStyle/>
          <a:p>
            <a:endParaRPr lang="en-US">
              <a:latin typeface="Calibri" charset="0"/>
            </a:endParaRPr>
          </a:p>
        </p:txBody>
      </p:sp>
      <p:sp>
        <p:nvSpPr>
          <p:cNvPr id="91139" name="Oval 4"/>
          <p:cNvSpPr>
            <a:spLocks noChangeArrowheads="1"/>
          </p:cNvSpPr>
          <p:nvPr/>
        </p:nvSpPr>
        <p:spPr bwMode="auto">
          <a:xfrm rot="6493595">
            <a:off x="4857688" y="2134874"/>
            <a:ext cx="990600" cy="1295400"/>
          </a:xfrm>
          <a:prstGeom prst="ellipse">
            <a:avLst/>
          </a:prstGeom>
          <a:solidFill>
            <a:schemeClr val="accent1"/>
          </a:solidFill>
          <a:ln w="9525">
            <a:solidFill>
              <a:schemeClr val="tx1"/>
            </a:solidFill>
            <a:round/>
            <a:headEnd/>
            <a:tailEnd/>
          </a:ln>
        </p:spPr>
        <p:txBody>
          <a:bodyPr wrap="none" anchor="ctr"/>
          <a:lstStyle/>
          <a:p>
            <a:endParaRPr lang="en-US">
              <a:latin typeface="Calibri" charset="0"/>
            </a:endParaRPr>
          </a:p>
        </p:txBody>
      </p:sp>
      <p:sp>
        <p:nvSpPr>
          <p:cNvPr id="91140" name="Oval 5"/>
          <p:cNvSpPr>
            <a:spLocks noChangeArrowheads="1"/>
          </p:cNvSpPr>
          <p:nvPr/>
        </p:nvSpPr>
        <p:spPr bwMode="auto">
          <a:xfrm rot="5126398">
            <a:off x="4705288" y="3811274"/>
            <a:ext cx="1143000" cy="1447800"/>
          </a:xfrm>
          <a:prstGeom prst="ellipse">
            <a:avLst/>
          </a:prstGeom>
          <a:solidFill>
            <a:schemeClr val="accent1"/>
          </a:solidFill>
          <a:ln w="9525">
            <a:solidFill>
              <a:schemeClr val="tx1"/>
            </a:solidFill>
            <a:round/>
            <a:headEnd/>
            <a:tailEnd/>
          </a:ln>
        </p:spPr>
        <p:txBody>
          <a:bodyPr wrap="none" anchor="ctr"/>
          <a:lstStyle/>
          <a:p>
            <a:endParaRPr lang="en-US">
              <a:latin typeface="Calibri" charset="0"/>
            </a:endParaRPr>
          </a:p>
        </p:txBody>
      </p:sp>
      <p:sp>
        <p:nvSpPr>
          <p:cNvPr id="91141" name="Rectangle 6"/>
          <p:cNvSpPr>
            <a:spLocks noChangeArrowheads="1"/>
          </p:cNvSpPr>
          <p:nvPr/>
        </p:nvSpPr>
        <p:spPr bwMode="auto">
          <a:xfrm>
            <a:off x="1733488" y="1677674"/>
            <a:ext cx="5486400" cy="4267200"/>
          </a:xfrm>
          <a:prstGeom prst="rect">
            <a:avLst/>
          </a:prstGeom>
          <a:noFill/>
          <a:ln w="76200">
            <a:solidFill>
              <a:srgbClr val="FF99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grpSp>
        <p:nvGrpSpPr>
          <p:cNvPr id="2" name="Group 7"/>
          <p:cNvGrpSpPr>
            <a:grpSpLocks/>
          </p:cNvGrpSpPr>
          <p:nvPr/>
        </p:nvGrpSpPr>
        <p:grpSpPr bwMode="auto">
          <a:xfrm>
            <a:off x="2998726" y="2871474"/>
            <a:ext cx="606425" cy="869950"/>
            <a:chOff x="1757" y="1808"/>
            <a:chExt cx="382" cy="548"/>
          </a:xfrm>
        </p:grpSpPr>
        <p:sp>
          <p:nvSpPr>
            <p:cNvPr id="91186" name="Freeform 8"/>
            <p:cNvSpPr>
              <a:spLocks/>
            </p:cNvSpPr>
            <p:nvPr/>
          </p:nvSpPr>
          <p:spPr bwMode="auto">
            <a:xfrm>
              <a:off x="1872" y="1808"/>
              <a:ext cx="267" cy="352"/>
            </a:xfrm>
            <a:custGeom>
              <a:avLst/>
              <a:gdLst>
                <a:gd name="T0" fmla="*/ 48 w 267"/>
                <a:gd name="T1" fmla="*/ 352 h 352"/>
                <a:gd name="T2" fmla="*/ 0 w 267"/>
                <a:gd name="T3" fmla="*/ 160 h 352"/>
                <a:gd name="T4" fmla="*/ 48 w 267"/>
                <a:gd name="T5" fmla="*/ 16 h 352"/>
                <a:gd name="T6" fmla="*/ 144 w 267"/>
                <a:gd name="T7" fmla="*/ 64 h 352"/>
                <a:gd name="T8" fmla="*/ 267 w 267"/>
                <a:gd name="T9" fmla="*/ 227 h 352"/>
                <a:gd name="T10" fmla="*/ 0 60000 65536"/>
                <a:gd name="T11" fmla="*/ 0 60000 65536"/>
                <a:gd name="T12" fmla="*/ 0 60000 65536"/>
                <a:gd name="T13" fmla="*/ 0 60000 65536"/>
                <a:gd name="T14" fmla="*/ 0 60000 65536"/>
                <a:gd name="T15" fmla="*/ 0 w 267"/>
                <a:gd name="T16" fmla="*/ 0 h 352"/>
                <a:gd name="T17" fmla="*/ 267 w 267"/>
                <a:gd name="T18" fmla="*/ 352 h 352"/>
              </a:gdLst>
              <a:ahLst/>
              <a:cxnLst>
                <a:cxn ang="T10">
                  <a:pos x="T0" y="T1"/>
                </a:cxn>
                <a:cxn ang="T11">
                  <a:pos x="T2" y="T3"/>
                </a:cxn>
                <a:cxn ang="T12">
                  <a:pos x="T4" y="T5"/>
                </a:cxn>
                <a:cxn ang="T13">
                  <a:pos x="T6" y="T7"/>
                </a:cxn>
                <a:cxn ang="T14">
                  <a:pos x="T8" y="T9"/>
                </a:cxn>
              </a:cxnLst>
              <a:rect l="T15" t="T16" r="T17" b="T18"/>
              <a:pathLst>
                <a:path w="267" h="352">
                  <a:moveTo>
                    <a:pt x="48" y="352"/>
                  </a:moveTo>
                  <a:cubicBezTo>
                    <a:pt x="24" y="284"/>
                    <a:pt x="0" y="216"/>
                    <a:pt x="0" y="160"/>
                  </a:cubicBezTo>
                  <a:cubicBezTo>
                    <a:pt x="0" y="104"/>
                    <a:pt x="24" y="32"/>
                    <a:pt x="48" y="16"/>
                  </a:cubicBezTo>
                  <a:cubicBezTo>
                    <a:pt x="72" y="0"/>
                    <a:pt x="108" y="29"/>
                    <a:pt x="144" y="64"/>
                  </a:cubicBezTo>
                  <a:cubicBezTo>
                    <a:pt x="180" y="99"/>
                    <a:pt x="242" y="193"/>
                    <a:pt x="267" y="227"/>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87" name="Freeform 9"/>
            <p:cNvSpPr>
              <a:spLocks/>
            </p:cNvSpPr>
            <p:nvPr/>
          </p:nvSpPr>
          <p:spPr bwMode="auto">
            <a:xfrm>
              <a:off x="1870" y="1893"/>
              <a:ext cx="180" cy="366"/>
            </a:xfrm>
            <a:custGeom>
              <a:avLst/>
              <a:gdLst>
                <a:gd name="T0" fmla="*/ 50 w 180"/>
                <a:gd name="T1" fmla="*/ 283 h 366"/>
                <a:gd name="T2" fmla="*/ 2 w 180"/>
                <a:gd name="T3" fmla="*/ 91 h 366"/>
                <a:gd name="T4" fmla="*/ 60 w 180"/>
                <a:gd name="T5" fmla="*/ 0 h 366"/>
                <a:gd name="T6" fmla="*/ 150 w 180"/>
                <a:gd name="T7" fmla="*/ 89 h 366"/>
                <a:gd name="T8" fmla="*/ 180 w 180"/>
                <a:gd name="T9" fmla="*/ 366 h 366"/>
                <a:gd name="T10" fmla="*/ 0 60000 65536"/>
                <a:gd name="T11" fmla="*/ 0 60000 65536"/>
                <a:gd name="T12" fmla="*/ 0 60000 65536"/>
                <a:gd name="T13" fmla="*/ 0 60000 65536"/>
                <a:gd name="T14" fmla="*/ 0 60000 65536"/>
                <a:gd name="T15" fmla="*/ 0 w 180"/>
                <a:gd name="T16" fmla="*/ 0 h 366"/>
                <a:gd name="T17" fmla="*/ 180 w 180"/>
                <a:gd name="T18" fmla="*/ 366 h 366"/>
              </a:gdLst>
              <a:ahLst/>
              <a:cxnLst>
                <a:cxn ang="T10">
                  <a:pos x="T0" y="T1"/>
                </a:cxn>
                <a:cxn ang="T11">
                  <a:pos x="T2" y="T3"/>
                </a:cxn>
                <a:cxn ang="T12">
                  <a:pos x="T4" y="T5"/>
                </a:cxn>
                <a:cxn ang="T13">
                  <a:pos x="T6" y="T7"/>
                </a:cxn>
                <a:cxn ang="T14">
                  <a:pos x="T8" y="T9"/>
                </a:cxn>
              </a:cxnLst>
              <a:rect l="T15" t="T16" r="T17" b="T18"/>
              <a:pathLst>
                <a:path w="180" h="366">
                  <a:moveTo>
                    <a:pt x="50" y="283"/>
                  </a:moveTo>
                  <a:cubicBezTo>
                    <a:pt x="26" y="215"/>
                    <a:pt x="0" y="138"/>
                    <a:pt x="2" y="91"/>
                  </a:cubicBezTo>
                  <a:cubicBezTo>
                    <a:pt x="4" y="44"/>
                    <a:pt x="35" y="0"/>
                    <a:pt x="60" y="0"/>
                  </a:cubicBezTo>
                  <a:cubicBezTo>
                    <a:pt x="85" y="0"/>
                    <a:pt x="130" y="28"/>
                    <a:pt x="150" y="89"/>
                  </a:cubicBezTo>
                  <a:cubicBezTo>
                    <a:pt x="170" y="150"/>
                    <a:pt x="174" y="308"/>
                    <a:pt x="180" y="366"/>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88" name="Freeform 10"/>
            <p:cNvSpPr>
              <a:spLocks/>
            </p:cNvSpPr>
            <p:nvPr/>
          </p:nvSpPr>
          <p:spPr bwMode="auto">
            <a:xfrm>
              <a:off x="1757" y="1950"/>
              <a:ext cx="168" cy="406"/>
            </a:xfrm>
            <a:custGeom>
              <a:avLst/>
              <a:gdLst>
                <a:gd name="T0" fmla="*/ 168 w 168"/>
                <a:gd name="T1" fmla="*/ 219 h 406"/>
                <a:gd name="T2" fmla="*/ 106 w 168"/>
                <a:gd name="T3" fmla="*/ 47 h 406"/>
                <a:gd name="T4" fmla="*/ 16 w 168"/>
                <a:gd name="T5" fmla="*/ 25 h 406"/>
                <a:gd name="T6" fmla="*/ 8 w 168"/>
                <a:gd name="T7" fmla="*/ 197 h 406"/>
                <a:gd name="T8" fmla="*/ 38 w 168"/>
                <a:gd name="T9" fmla="*/ 406 h 406"/>
                <a:gd name="T10" fmla="*/ 0 60000 65536"/>
                <a:gd name="T11" fmla="*/ 0 60000 65536"/>
                <a:gd name="T12" fmla="*/ 0 60000 65536"/>
                <a:gd name="T13" fmla="*/ 0 60000 65536"/>
                <a:gd name="T14" fmla="*/ 0 60000 65536"/>
                <a:gd name="T15" fmla="*/ 0 w 168"/>
                <a:gd name="T16" fmla="*/ 0 h 406"/>
                <a:gd name="T17" fmla="*/ 168 w 168"/>
                <a:gd name="T18" fmla="*/ 406 h 406"/>
              </a:gdLst>
              <a:ahLst/>
              <a:cxnLst>
                <a:cxn ang="T10">
                  <a:pos x="T0" y="T1"/>
                </a:cxn>
                <a:cxn ang="T11">
                  <a:pos x="T2" y="T3"/>
                </a:cxn>
                <a:cxn ang="T12">
                  <a:pos x="T4" y="T5"/>
                </a:cxn>
                <a:cxn ang="T13">
                  <a:pos x="T6" y="T7"/>
                </a:cxn>
                <a:cxn ang="T14">
                  <a:pos x="T8" y="T9"/>
                </a:cxn>
              </a:cxnLst>
              <a:rect l="T15" t="T16" r="T17" b="T18"/>
              <a:pathLst>
                <a:path w="168" h="406">
                  <a:moveTo>
                    <a:pt x="168" y="219"/>
                  </a:moveTo>
                  <a:cubicBezTo>
                    <a:pt x="158" y="190"/>
                    <a:pt x="131" y="79"/>
                    <a:pt x="106" y="47"/>
                  </a:cubicBezTo>
                  <a:cubicBezTo>
                    <a:pt x="81" y="15"/>
                    <a:pt x="32" y="0"/>
                    <a:pt x="16" y="25"/>
                  </a:cubicBezTo>
                  <a:cubicBezTo>
                    <a:pt x="0" y="50"/>
                    <a:pt x="4" y="134"/>
                    <a:pt x="8" y="197"/>
                  </a:cubicBezTo>
                  <a:cubicBezTo>
                    <a:pt x="12" y="260"/>
                    <a:pt x="32" y="363"/>
                    <a:pt x="38" y="406"/>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11"/>
          <p:cNvGrpSpPr>
            <a:grpSpLocks/>
          </p:cNvGrpSpPr>
          <p:nvPr/>
        </p:nvGrpSpPr>
        <p:grpSpPr bwMode="auto">
          <a:xfrm flipH="1" flipV="1">
            <a:off x="2997138" y="3246124"/>
            <a:ext cx="606425" cy="869950"/>
            <a:chOff x="1757" y="1808"/>
            <a:chExt cx="382" cy="548"/>
          </a:xfrm>
        </p:grpSpPr>
        <p:sp>
          <p:nvSpPr>
            <p:cNvPr id="91183" name="Freeform 12"/>
            <p:cNvSpPr>
              <a:spLocks/>
            </p:cNvSpPr>
            <p:nvPr/>
          </p:nvSpPr>
          <p:spPr bwMode="auto">
            <a:xfrm>
              <a:off x="1872" y="1808"/>
              <a:ext cx="267" cy="352"/>
            </a:xfrm>
            <a:custGeom>
              <a:avLst/>
              <a:gdLst>
                <a:gd name="T0" fmla="*/ 48 w 267"/>
                <a:gd name="T1" fmla="*/ 352 h 352"/>
                <a:gd name="T2" fmla="*/ 0 w 267"/>
                <a:gd name="T3" fmla="*/ 160 h 352"/>
                <a:gd name="T4" fmla="*/ 48 w 267"/>
                <a:gd name="T5" fmla="*/ 16 h 352"/>
                <a:gd name="T6" fmla="*/ 144 w 267"/>
                <a:gd name="T7" fmla="*/ 64 h 352"/>
                <a:gd name="T8" fmla="*/ 267 w 267"/>
                <a:gd name="T9" fmla="*/ 227 h 352"/>
                <a:gd name="T10" fmla="*/ 0 60000 65536"/>
                <a:gd name="T11" fmla="*/ 0 60000 65536"/>
                <a:gd name="T12" fmla="*/ 0 60000 65536"/>
                <a:gd name="T13" fmla="*/ 0 60000 65536"/>
                <a:gd name="T14" fmla="*/ 0 60000 65536"/>
                <a:gd name="T15" fmla="*/ 0 w 267"/>
                <a:gd name="T16" fmla="*/ 0 h 352"/>
                <a:gd name="T17" fmla="*/ 267 w 267"/>
                <a:gd name="T18" fmla="*/ 352 h 352"/>
              </a:gdLst>
              <a:ahLst/>
              <a:cxnLst>
                <a:cxn ang="T10">
                  <a:pos x="T0" y="T1"/>
                </a:cxn>
                <a:cxn ang="T11">
                  <a:pos x="T2" y="T3"/>
                </a:cxn>
                <a:cxn ang="T12">
                  <a:pos x="T4" y="T5"/>
                </a:cxn>
                <a:cxn ang="T13">
                  <a:pos x="T6" y="T7"/>
                </a:cxn>
                <a:cxn ang="T14">
                  <a:pos x="T8" y="T9"/>
                </a:cxn>
              </a:cxnLst>
              <a:rect l="T15" t="T16" r="T17" b="T18"/>
              <a:pathLst>
                <a:path w="267" h="352">
                  <a:moveTo>
                    <a:pt x="48" y="352"/>
                  </a:moveTo>
                  <a:cubicBezTo>
                    <a:pt x="24" y="284"/>
                    <a:pt x="0" y="216"/>
                    <a:pt x="0" y="160"/>
                  </a:cubicBezTo>
                  <a:cubicBezTo>
                    <a:pt x="0" y="104"/>
                    <a:pt x="24" y="32"/>
                    <a:pt x="48" y="16"/>
                  </a:cubicBezTo>
                  <a:cubicBezTo>
                    <a:pt x="72" y="0"/>
                    <a:pt x="108" y="29"/>
                    <a:pt x="144" y="64"/>
                  </a:cubicBezTo>
                  <a:cubicBezTo>
                    <a:pt x="180" y="99"/>
                    <a:pt x="242" y="193"/>
                    <a:pt x="267" y="227"/>
                  </a:cubicBezTo>
                </a:path>
              </a:pathLst>
            </a:custGeom>
            <a:noFill/>
            <a:ln w="571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84" name="Freeform 13"/>
            <p:cNvSpPr>
              <a:spLocks/>
            </p:cNvSpPr>
            <p:nvPr/>
          </p:nvSpPr>
          <p:spPr bwMode="auto">
            <a:xfrm>
              <a:off x="1870" y="1893"/>
              <a:ext cx="180" cy="366"/>
            </a:xfrm>
            <a:custGeom>
              <a:avLst/>
              <a:gdLst>
                <a:gd name="T0" fmla="*/ 50 w 180"/>
                <a:gd name="T1" fmla="*/ 283 h 366"/>
                <a:gd name="T2" fmla="*/ 2 w 180"/>
                <a:gd name="T3" fmla="*/ 91 h 366"/>
                <a:gd name="T4" fmla="*/ 60 w 180"/>
                <a:gd name="T5" fmla="*/ 0 h 366"/>
                <a:gd name="T6" fmla="*/ 150 w 180"/>
                <a:gd name="T7" fmla="*/ 89 h 366"/>
                <a:gd name="T8" fmla="*/ 180 w 180"/>
                <a:gd name="T9" fmla="*/ 366 h 366"/>
                <a:gd name="T10" fmla="*/ 0 60000 65536"/>
                <a:gd name="T11" fmla="*/ 0 60000 65536"/>
                <a:gd name="T12" fmla="*/ 0 60000 65536"/>
                <a:gd name="T13" fmla="*/ 0 60000 65536"/>
                <a:gd name="T14" fmla="*/ 0 60000 65536"/>
                <a:gd name="T15" fmla="*/ 0 w 180"/>
                <a:gd name="T16" fmla="*/ 0 h 366"/>
                <a:gd name="T17" fmla="*/ 180 w 180"/>
                <a:gd name="T18" fmla="*/ 366 h 366"/>
              </a:gdLst>
              <a:ahLst/>
              <a:cxnLst>
                <a:cxn ang="T10">
                  <a:pos x="T0" y="T1"/>
                </a:cxn>
                <a:cxn ang="T11">
                  <a:pos x="T2" y="T3"/>
                </a:cxn>
                <a:cxn ang="T12">
                  <a:pos x="T4" y="T5"/>
                </a:cxn>
                <a:cxn ang="T13">
                  <a:pos x="T6" y="T7"/>
                </a:cxn>
                <a:cxn ang="T14">
                  <a:pos x="T8" y="T9"/>
                </a:cxn>
              </a:cxnLst>
              <a:rect l="T15" t="T16" r="T17" b="T18"/>
              <a:pathLst>
                <a:path w="180" h="366">
                  <a:moveTo>
                    <a:pt x="50" y="283"/>
                  </a:moveTo>
                  <a:cubicBezTo>
                    <a:pt x="26" y="215"/>
                    <a:pt x="0" y="138"/>
                    <a:pt x="2" y="91"/>
                  </a:cubicBezTo>
                  <a:cubicBezTo>
                    <a:pt x="4" y="44"/>
                    <a:pt x="35" y="0"/>
                    <a:pt x="60" y="0"/>
                  </a:cubicBezTo>
                  <a:cubicBezTo>
                    <a:pt x="85" y="0"/>
                    <a:pt x="130" y="28"/>
                    <a:pt x="150" y="89"/>
                  </a:cubicBezTo>
                  <a:cubicBezTo>
                    <a:pt x="170" y="150"/>
                    <a:pt x="174" y="308"/>
                    <a:pt x="180" y="366"/>
                  </a:cubicBezTo>
                </a:path>
              </a:pathLst>
            </a:custGeom>
            <a:noFill/>
            <a:ln w="571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85" name="Freeform 14"/>
            <p:cNvSpPr>
              <a:spLocks/>
            </p:cNvSpPr>
            <p:nvPr/>
          </p:nvSpPr>
          <p:spPr bwMode="auto">
            <a:xfrm>
              <a:off x="1757" y="1950"/>
              <a:ext cx="168" cy="406"/>
            </a:xfrm>
            <a:custGeom>
              <a:avLst/>
              <a:gdLst>
                <a:gd name="T0" fmla="*/ 168 w 168"/>
                <a:gd name="T1" fmla="*/ 219 h 406"/>
                <a:gd name="T2" fmla="*/ 106 w 168"/>
                <a:gd name="T3" fmla="*/ 47 h 406"/>
                <a:gd name="T4" fmla="*/ 16 w 168"/>
                <a:gd name="T5" fmla="*/ 25 h 406"/>
                <a:gd name="T6" fmla="*/ 8 w 168"/>
                <a:gd name="T7" fmla="*/ 197 h 406"/>
                <a:gd name="T8" fmla="*/ 38 w 168"/>
                <a:gd name="T9" fmla="*/ 406 h 406"/>
                <a:gd name="T10" fmla="*/ 0 60000 65536"/>
                <a:gd name="T11" fmla="*/ 0 60000 65536"/>
                <a:gd name="T12" fmla="*/ 0 60000 65536"/>
                <a:gd name="T13" fmla="*/ 0 60000 65536"/>
                <a:gd name="T14" fmla="*/ 0 60000 65536"/>
                <a:gd name="T15" fmla="*/ 0 w 168"/>
                <a:gd name="T16" fmla="*/ 0 h 406"/>
                <a:gd name="T17" fmla="*/ 168 w 168"/>
                <a:gd name="T18" fmla="*/ 406 h 406"/>
              </a:gdLst>
              <a:ahLst/>
              <a:cxnLst>
                <a:cxn ang="T10">
                  <a:pos x="T0" y="T1"/>
                </a:cxn>
                <a:cxn ang="T11">
                  <a:pos x="T2" y="T3"/>
                </a:cxn>
                <a:cxn ang="T12">
                  <a:pos x="T4" y="T5"/>
                </a:cxn>
                <a:cxn ang="T13">
                  <a:pos x="T6" y="T7"/>
                </a:cxn>
                <a:cxn ang="T14">
                  <a:pos x="T8" y="T9"/>
                </a:cxn>
              </a:cxnLst>
              <a:rect l="T15" t="T16" r="T17" b="T18"/>
              <a:pathLst>
                <a:path w="168" h="406">
                  <a:moveTo>
                    <a:pt x="168" y="219"/>
                  </a:moveTo>
                  <a:cubicBezTo>
                    <a:pt x="158" y="190"/>
                    <a:pt x="131" y="79"/>
                    <a:pt x="106" y="47"/>
                  </a:cubicBezTo>
                  <a:cubicBezTo>
                    <a:pt x="81" y="15"/>
                    <a:pt x="32" y="0"/>
                    <a:pt x="16" y="25"/>
                  </a:cubicBezTo>
                  <a:cubicBezTo>
                    <a:pt x="0" y="50"/>
                    <a:pt x="4" y="134"/>
                    <a:pt x="8" y="197"/>
                  </a:cubicBezTo>
                  <a:cubicBezTo>
                    <a:pt x="12" y="260"/>
                    <a:pt x="32" y="363"/>
                    <a:pt x="38" y="406"/>
                  </a:cubicBezTo>
                </a:path>
              </a:pathLst>
            </a:custGeom>
            <a:noFill/>
            <a:ln w="571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 name="Group 15"/>
          <p:cNvGrpSpPr>
            <a:grpSpLocks/>
          </p:cNvGrpSpPr>
          <p:nvPr/>
        </p:nvGrpSpPr>
        <p:grpSpPr bwMode="auto">
          <a:xfrm>
            <a:off x="4019488" y="2363474"/>
            <a:ext cx="1447800" cy="2133600"/>
            <a:chOff x="2400" y="1488"/>
            <a:chExt cx="912" cy="1344"/>
          </a:xfrm>
        </p:grpSpPr>
        <p:sp>
          <p:nvSpPr>
            <p:cNvPr id="91181" name="Freeform 16"/>
            <p:cNvSpPr>
              <a:spLocks/>
            </p:cNvSpPr>
            <p:nvPr/>
          </p:nvSpPr>
          <p:spPr bwMode="auto">
            <a:xfrm>
              <a:off x="2400" y="1488"/>
              <a:ext cx="816" cy="384"/>
            </a:xfrm>
            <a:custGeom>
              <a:avLst/>
              <a:gdLst>
                <a:gd name="T0" fmla="*/ 0 w 816"/>
                <a:gd name="T1" fmla="*/ 384 h 384"/>
                <a:gd name="T2" fmla="*/ 336 w 816"/>
                <a:gd name="T3" fmla="*/ 48 h 384"/>
                <a:gd name="T4" fmla="*/ 816 w 816"/>
                <a:gd name="T5" fmla="*/ 96 h 384"/>
                <a:gd name="T6" fmla="*/ 0 60000 65536"/>
                <a:gd name="T7" fmla="*/ 0 60000 65536"/>
                <a:gd name="T8" fmla="*/ 0 60000 65536"/>
                <a:gd name="T9" fmla="*/ 0 w 816"/>
                <a:gd name="T10" fmla="*/ 0 h 384"/>
                <a:gd name="T11" fmla="*/ 816 w 816"/>
                <a:gd name="T12" fmla="*/ 384 h 384"/>
              </a:gdLst>
              <a:ahLst/>
              <a:cxnLst>
                <a:cxn ang="T6">
                  <a:pos x="T0" y="T1"/>
                </a:cxn>
                <a:cxn ang="T7">
                  <a:pos x="T2" y="T3"/>
                </a:cxn>
                <a:cxn ang="T8">
                  <a:pos x="T4" y="T5"/>
                </a:cxn>
              </a:cxnLst>
              <a:rect l="T9" t="T10" r="T11" b="T12"/>
              <a:pathLst>
                <a:path w="816" h="384">
                  <a:moveTo>
                    <a:pt x="0" y="384"/>
                  </a:moveTo>
                  <a:cubicBezTo>
                    <a:pt x="100" y="240"/>
                    <a:pt x="200" y="96"/>
                    <a:pt x="336" y="48"/>
                  </a:cubicBezTo>
                  <a:cubicBezTo>
                    <a:pt x="472" y="0"/>
                    <a:pt x="644" y="48"/>
                    <a:pt x="816" y="96"/>
                  </a:cubicBezTo>
                </a:path>
              </a:pathLst>
            </a:custGeom>
            <a:noFill/>
            <a:ln w="28575">
              <a:solidFill>
                <a:srgbClr val="FF99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82" name="Freeform 17"/>
            <p:cNvSpPr>
              <a:spLocks/>
            </p:cNvSpPr>
            <p:nvPr/>
          </p:nvSpPr>
          <p:spPr bwMode="auto">
            <a:xfrm rot="5400000">
              <a:off x="2760" y="2280"/>
              <a:ext cx="912" cy="192"/>
            </a:xfrm>
            <a:custGeom>
              <a:avLst/>
              <a:gdLst>
                <a:gd name="T0" fmla="*/ 0 w 816"/>
                <a:gd name="T1" fmla="*/ 1 h 384"/>
                <a:gd name="T2" fmla="*/ 78249 w 816"/>
                <a:gd name="T3" fmla="*/ 1 h 384"/>
                <a:gd name="T4" fmla="*/ 189932 w 816"/>
                <a:gd name="T5" fmla="*/ 1 h 384"/>
                <a:gd name="T6" fmla="*/ 0 60000 65536"/>
                <a:gd name="T7" fmla="*/ 0 60000 65536"/>
                <a:gd name="T8" fmla="*/ 0 60000 65536"/>
                <a:gd name="T9" fmla="*/ 0 w 816"/>
                <a:gd name="T10" fmla="*/ 0 h 384"/>
                <a:gd name="T11" fmla="*/ 816 w 816"/>
                <a:gd name="T12" fmla="*/ 384 h 384"/>
              </a:gdLst>
              <a:ahLst/>
              <a:cxnLst>
                <a:cxn ang="T6">
                  <a:pos x="T0" y="T1"/>
                </a:cxn>
                <a:cxn ang="T7">
                  <a:pos x="T2" y="T3"/>
                </a:cxn>
                <a:cxn ang="T8">
                  <a:pos x="T4" y="T5"/>
                </a:cxn>
              </a:cxnLst>
              <a:rect l="T9" t="T10" r="T11" b="T12"/>
              <a:pathLst>
                <a:path w="816" h="384">
                  <a:moveTo>
                    <a:pt x="0" y="384"/>
                  </a:moveTo>
                  <a:cubicBezTo>
                    <a:pt x="100" y="240"/>
                    <a:pt x="200" y="96"/>
                    <a:pt x="336" y="48"/>
                  </a:cubicBezTo>
                  <a:cubicBezTo>
                    <a:pt x="472" y="0"/>
                    <a:pt x="644" y="48"/>
                    <a:pt x="816" y="96"/>
                  </a:cubicBezTo>
                </a:path>
              </a:pathLst>
            </a:custGeom>
            <a:noFill/>
            <a:ln w="28575">
              <a:solidFill>
                <a:srgbClr val="FF99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1145" name="Rectangle 18"/>
          <p:cNvSpPr>
            <a:spLocks noChangeArrowheads="1"/>
          </p:cNvSpPr>
          <p:nvPr/>
        </p:nvSpPr>
        <p:spPr bwMode="auto">
          <a:xfrm>
            <a:off x="5695888" y="1982474"/>
            <a:ext cx="1231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2800">
                <a:solidFill>
                  <a:schemeClr val="hlink"/>
                </a:solidFill>
                <a:latin typeface="Calibri" charset="0"/>
              </a:rPr>
              <a:t>Cortex</a:t>
            </a:r>
          </a:p>
        </p:txBody>
      </p:sp>
      <p:grpSp>
        <p:nvGrpSpPr>
          <p:cNvPr id="5" name="Group 19"/>
          <p:cNvGrpSpPr>
            <a:grpSpLocks/>
          </p:cNvGrpSpPr>
          <p:nvPr/>
        </p:nvGrpSpPr>
        <p:grpSpPr bwMode="auto">
          <a:xfrm>
            <a:off x="1871601" y="1163324"/>
            <a:ext cx="3208337" cy="3136900"/>
            <a:chOff x="1071" y="712"/>
            <a:chExt cx="2021" cy="1976"/>
          </a:xfrm>
        </p:grpSpPr>
        <p:sp>
          <p:nvSpPr>
            <p:cNvPr id="91177" name="Rectangle 20"/>
            <p:cNvSpPr>
              <a:spLocks noChangeArrowheads="1"/>
            </p:cNvSpPr>
            <p:nvPr/>
          </p:nvSpPr>
          <p:spPr bwMode="auto">
            <a:xfrm>
              <a:off x="1071" y="712"/>
              <a:ext cx="2021"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2800">
                  <a:solidFill>
                    <a:schemeClr val="accent2"/>
                  </a:solidFill>
                  <a:latin typeface="Calibri" charset="0"/>
                </a:rPr>
                <a:t>Domains </a:t>
              </a:r>
            </a:p>
            <a:p>
              <a:pPr eaLnBrk="0" hangingPunct="0"/>
              <a:r>
                <a:rPr lang="en-US" sz="2800">
                  <a:solidFill>
                    <a:schemeClr val="accent2"/>
                  </a:solidFill>
                  <a:latin typeface="Calibri" charset="0"/>
                </a:rPr>
                <a:t>of Local Synchrony</a:t>
              </a:r>
              <a:endParaRPr lang="en-US" sz="2800">
                <a:latin typeface="Calibri" charset="0"/>
              </a:endParaRPr>
            </a:p>
          </p:txBody>
        </p:sp>
        <p:sp>
          <p:nvSpPr>
            <p:cNvPr id="91178" name="Line 21"/>
            <p:cNvSpPr>
              <a:spLocks noChangeShapeType="1"/>
            </p:cNvSpPr>
            <p:nvPr/>
          </p:nvSpPr>
          <p:spPr bwMode="auto">
            <a:xfrm>
              <a:off x="1872" y="1293"/>
              <a:ext cx="96" cy="480"/>
            </a:xfrm>
            <a:prstGeom prst="line">
              <a:avLst/>
            </a:prstGeom>
            <a:noFill/>
            <a:ln w="28575">
              <a:solidFill>
                <a:srgbClr val="C0504D"/>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79" name="Line 22"/>
            <p:cNvSpPr>
              <a:spLocks noChangeShapeType="1"/>
            </p:cNvSpPr>
            <p:nvPr/>
          </p:nvSpPr>
          <p:spPr bwMode="auto">
            <a:xfrm>
              <a:off x="1872" y="1296"/>
              <a:ext cx="1200" cy="1392"/>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80" name="Line 23"/>
            <p:cNvSpPr>
              <a:spLocks noChangeShapeType="1"/>
            </p:cNvSpPr>
            <p:nvPr/>
          </p:nvSpPr>
          <p:spPr bwMode="auto">
            <a:xfrm>
              <a:off x="1872" y="1296"/>
              <a:ext cx="1152" cy="384"/>
            </a:xfrm>
            <a:prstGeom prst="line">
              <a:avLst/>
            </a:prstGeom>
            <a:noFill/>
            <a:ln w="28575">
              <a:solidFill>
                <a:srgbClr val="C0504D"/>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97688" name="Rectangle 24"/>
          <p:cNvSpPr>
            <a:spLocks noChangeArrowheads="1"/>
          </p:cNvSpPr>
          <p:nvPr/>
        </p:nvSpPr>
        <p:spPr bwMode="auto">
          <a:xfrm>
            <a:off x="1885888" y="791849"/>
            <a:ext cx="23193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2800" b="1">
                <a:solidFill>
                  <a:schemeClr val="accent2"/>
                </a:solidFill>
                <a:latin typeface="Calibri" charset="0"/>
              </a:rPr>
              <a:t>Independent</a:t>
            </a:r>
            <a:endParaRPr lang="en-US" sz="2800" b="1">
              <a:latin typeface="Calibri" charset="0"/>
            </a:endParaRPr>
          </a:p>
        </p:txBody>
      </p:sp>
      <p:sp>
        <p:nvSpPr>
          <p:cNvPr id="497689" name="Oval 25"/>
          <p:cNvSpPr>
            <a:spLocks noChangeArrowheads="1"/>
          </p:cNvSpPr>
          <p:nvPr/>
        </p:nvSpPr>
        <p:spPr bwMode="auto">
          <a:xfrm rot="3452908">
            <a:off x="2533588" y="2280924"/>
            <a:ext cx="1600200" cy="2286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497690" name="Oval 26"/>
          <p:cNvSpPr>
            <a:spLocks noChangeArrowheads="1"/>
          </p:cNvSpPr>
          <p:nvPr/>
        </p:nvSpPr>
        <p:spPr bwMode="auto">
          <a:xfrm rot="6216979">
            <a:off x="4857688" y="2134874"/>
            <a:ext cx="990600" cy="12954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91150" name="Rectangle 27"/>
          <p:cNvSpPr>
            <a:spLocks noChangeArrowheads="1"/>
          </p:cNvSpPr>
          <p:nvPr/>
        </p:nvSpPr>
        <p:spPr bwMode="auto">
          <a:xfrm>
            <a:off x="4587813" y="5340037"/>
            <a:ext cx="17462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2800">
                <a:solidFill>
                  <a:schemeClr val="hlink"/>
                </a:solidFill>
                <a:latin typeface="Calibri" charset="0"/>
              </a:rPr>
              <a:t>Thalamus</a:t>
            </a:r>
          </a:p>
        </p:txBody>
      </p:sp>
      <p:grpSp>
        <p:nvGrpSpPr>
          <p:cNvPr id="6" name="Group 28"/>
          <p:cNvGrpSpPr>
            <a:grpSpLocks/>
          </p:cNvGrpSpPr>
          <p:nvPr/>
        </p:nvGrpSpPr>
        <p:grpSpPr bwMode="auto">
          <a:xfrm>
            <a:off x="3257488" y="2668274"/>
            <a:ext cx="1981200" cy="2895600"/>
            <a:chOff x="1920" y="1680"/>
            <a:chExt cx="1248" cy="1824"/>
          </a:xfrm>
        </p:grpSpPr>
        <p:sp>
          <p:nvSpPr>
            <p:cNvPr id="91174" name="Freeform 29"/>
            <p:cNvSpPr>
              <a:spLocks/>
            </p:cNvSpPr>
            <p:nvPr/>
          </p:nvSpPr>
          <p:spPr bwMode="auto">
            <a:xfrm>
              <a:off x="1920" y="2160"/>
              <a:ext cx="488" cy="1296"/>
            </a:xfrm>
            <a:custGeom>
              <a:avLst/>
              <a:gdLst>
                <a:gd name="T0" fmla="*/ 432 w 488"/>
                <a:gd name="T1" fmla="*/ 1296 h 1296"/>
                <a:gd name="T2" fmla="*/ 480 w 488"/>
                <a:gd name="T3" fmla="*/ 864 h 1296"/>
                <a:gd name="T4" fmla="*/ 384 w 488"/>
                <a:gd name="T5" fmla="*/ 384 h 1296"/>
                <a:gd name="T6" fmla="*/ 0 w 488"/>
                <a:gd name="T7" fmla="*/ 0 h 1296"/>
                <a:gd name="T8" fmla="*/ 0 60000 65536"/>
                <a:gd name="T9" fmla="*/ 0 60000 65536"/>
                <a:gd name="T10" fmla="*/ 0 60000 65536"/>
                <a:gd name="T11" fmla="*/ 0 60000 65536"/>
                <a:gd name="T12" fmla="*/ 0 w 488"/>
                <a:gd name="T13" fmla="*/ 0 h 1296"/>
                <a:gd name="T14" fmla="*/ 488 w 488"/>
                <a:gd name="T15" fmla="*/ 1296 h 1296"/>
              </a:gdLst>
              <a:ahLst/>
              <a:cxnLst>
                <a:cxn ang="T8">
                  <a:pos x="T0" y="T1"/>
                </a:cxn>
                <a:cxn ang="T9">
                  <a:pos x="T2" y="T3"/>
                </a:cxn>
                <a:cxn ang="T10">
                  <a:pos x="T4" y="T5"/>
                </a:cxn>
                <a:cxn ang="T11">
                  <a:pos x="T6" y="T7"/>
                </a:cxn>
              </a:cxnLst>
              <a:rect l="T12" t="T13" r="T14" b="T15"/>
              <a:pathLst>
                <a:path w="488" h="1296">
                  <a:moveTo>
                    <a:pt x="432" y="1296"/>
                  </a:moveTo>
                  <a:cubicBezTo>
                    <a:pt x="460" y="1156"/>
                    <a:pt x="488" y="1016"/>
                    <a:pt x="480" y="864"/>
                  </a:cubicBezTo>
                  <a:cubicBezTo>
                    <a:pt x="472" y="712"/>
                    <a:pt x="464" y="528"/>
                    <a:pt x="384" y="384"/>
                  </a:cubicBezTo>
                  <a:cubicBezTo>
                    <a:pt x="304" y="240"/>
                    <a:pt x="152" y="120"/>
                    <a:pt x="0" y="0"/>
                  </a:cubicBezTo>
                </a:path>
              </a:pathLst>
            </a:custGeom>
            <a:noFill/>
            <a:ln w="28575">
              <a:solidFill>
                <a:srgbClr val="C0C0C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75" name="Freeform 30"/>
            <p:cNvSpPr>
              <a:spLocks/>
            </p:cNvSpPr>
            <p:nvPr/>
          </p:nvSpPr>
          <p:spPr bwMode="auto">
            <a:xfrm>
              <a:off x="2592" y="2880"/>
              <a:ext cx="576" cy="624"/>
            </a:xfrm>
            <a:custGeom>
              <a:avLst/>
              <a:gdLst>
                <a:gd name="T0" fmla="*/ 0 w 576"/>
                <a:gd name="T1" fmla="*/ 624 h 624"/>
                <a:gd name="T2" fmla="*/ 96 w 576"/>
                <a:gd name="T3" fmla="*/ 336 h 624"/>
                <a:gd name="T4" fmla="*/ 336 w 576"/>
                <a:gd name="T5" fmla="*/ 96 h 624"/>
                <a:gd name="T6" fmla="*/ 576 w 576"/>
                <a:gd name="T7" fmla="*/ 0 h 624"/>
                <a:gd name="T8" fmla="*/ 0 60000 65536"/>
                <a:gd name="T9" fmla="*/ 0 60000 65536"/>
                <a:gd name="T10" fmla="*/ 0 60000 65536"/>
                <a:gd name="T11" fmla="*/ 0 60000 65536"/>
                <a:gd name="T12" fmla="*/ 0 w 576"/>
                <a:gd name="T13" fmla="*/ 0 h 624"/>
                <a:gd name="T14" fmla="*/ 576 w 576"/>
                <a:gd name="T15" fmla="*/ 624 h 624"/>
              </a:gdLst>
              <a:ahLst/>
              <a:cxnLst>
                <a:cxn ang="T8">
                  <a:pos x="T0" y="T1"/>
                </a:cxn>
                <a:cxn ang="T9">
                  <a:pos x="T2" y="T3"/>
                </a:cxn>
                <a:cxn ang="T10">
                  <a:pos x="T4" y="T5"/>
                </a:cxn>
                <a:cxn ang="T11">
                  <a:pos x="T6" y="T7"/>
                </a:cxn>
              </a:cxnLst>
              <a:rect l="T12" t="T13" r="T14" b="T15"/>
              <a:pathLst>
                <a:path w="576" h="624">
                  <a:moveTo>
                    <a:pt x="0" y="624"/>
                  </a:moveTo>
                  <a:cubicBezTo>
                    <a:pt x="20" y="524"/>
                    <a:pt x="40" y="424"/>
                    <a:pt x="96" y="336"/>
                  </a:cubicBezTo>
                  <a:cubicBezTo>
                    <a:pt x="152" y="248"/>
                    <a:pt x="256" y="152"/>
                    <a:pt x="336" y="96"/>
                  </a:cubicBezTo>
                  <a:cubicBezTo>
                    <a:pt x="416" y="40"/>
                    <a:pt x="496" y="20"/>
                    <a:pt x="576" y="0"/>
                  </a:cubicBezTo>
                </a:path>
              </a:pathLst>
            </a:custGeom>
            <a:noFill/>
            <a:ln w="28575">
              <a:solidFill>
                <a:srgbClr val="C0C0C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76" name="Freeform 31"/>
            <p:cNvSpPr>
              <a:spLocks/>
            </p:cNvSpPr>
            <p:nvPr/>
          </p:nvSpPr>
          <p:spPr bwMode="auto">
            <a:xfrm>
              <a:off x="2480" y="1680"/>
              <a:ext cx="640" cy="1824"/>
            </a:xfrm>
            <a:custGeom>
              <a:avLst/>
              <a:gdLst>
                <a:gd name="T0" fmla="*/ 16 w 640"/>
                <a:gd name="T1" fmla="*/ 1776 h 1824"/>
                <a:gd name="T2" fmla="*/ 16 w 640"/>
                <a:gd name="T3" fmla="*/ 1728 h 1824"/>
                <a:gd name="T4" fmla="*/ 112 w 640"/>
                <a:gd name="T5" fmla="*/ 1200 h 1824"/>
                <a:gd name="T6" fmla="*/ 304 w 640"/>
                <a:gd name="T7" fmla="*/ 576 h 1824"/>
                <a:gd name="T8" fmla="*/ 640 w 640"/>
                <a:gd name="T9" fmla="*/ 0 h 1824"/>
                <a:gd name="T10" fmla="*/ 0 60000 65536"/>
                <a:gd name="T11" fmla="*/ 0 60000 65536"/>
                <a:gd name="T12" fmla="*/ 0 60000 65536"/>
                <a:gd name="T13" fmla="*/ 0 60000 65536"/>
                <a:gd name="T14" fmla="*/ 0 60000 65536"/>
                <a:gd name="T15" fmla="*/ 0 w 640"/>
                <a:gd name="T16" fmla="*/ 0 h 1824"/>
                <a:gd name="T17" fmla="*/ 640 w 640"/>
                <a:gd name="T18" fmla="*/ 1824 h 1824"/>
              </a:gdLst>
              <a:ahLst/>
              <a:cxnLst>
                <a:cxn ang="T10">
                  <a:pos x="T0" y="T1"/>
                </a:cxn>
                <a:cxn ang="T11">
                  <a:pos x="T2" y="T3"/>
                </a:cxn>
                <a:cxn ang="T12">
                  <a:pos x="T4" y="T5"/>
                </a:cxn>
                <a:cxn ang="T13">
                  <a:pos x="T6" y="T7"/>
                </a:cxn>
                <a:cxn ang="T14">
                  <a:pos x="T8" y="T9"/>
                </a:cxn>
              </a:cxnLst>
              <a:rect l="T15" t="T16" r="T17" b="T18"/>
              <a:pathLst>
                <a:path w="640" h="1824">
                  <a:moveTo>
                    <a:pt x="16" y="1776"/>
                  </a:moveTo>
                  <a:cubicBezTo>
                    <a:pt x="8" y="1800"/>
                    <a:pt x="0" y="1824"/>
                    <a:pt x="16" y="1728"/>
                  </a:cubicBezTo>
                  <a:cubicBezTo>
                    <a:pt x="32" y="1632"/>
                    <a:pt x="64" y="1392"/>
                    <a:pt x="112" y="1200"/>
                  </a:cubicBezTo>
                  <a:cubicBezTo>
                    <a:pt x="160" y="1008"/>
                    <a:pt x="216" y="776"/>
                    <a:pt x="304" y="576"/>
                  </a:cubicBezTo>
                  <a:cubicBezTo>
                    <a:pt x="392" y="376"/>
                    <a:pt x="516" y="188"/>
                    <a:pt x="640" y="0"/>
                  </a:cubicBezTo>
                </a:path>
              </a:pathLst>
            </a:custGeom>
            <a:noFill/>
            <a:ln w="28575">
              <a:solidFill>
                <a:srgbClr val="C0C0C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1152" name="Oval 32"/>
          <p:cNvSpPr>
            <a:spLocks noChangeArrowheads="1"/>
          </p:cNvSpPr>
          <p:nvPr/>
        </p:nvSpPr>
        <p:spPr bwMode="auto">
          <a:xfrm>
            <a:off x="3790888" y="5411474"/>
            <a:ext cx="228600" cy="76200"/>
          </a:xfrm>
          <a:prstGeom prst="ellipse">
            <a:avLst/>
          </a:prstGeom>
          <a:solidFill>
            <a:schemeClr val="accent1"/>
          </a:solidFill>
          <a:ln w="9525">
            <a:solidFill>
              <a:schemeClr val="tx1"/>
            </a:solidFill>
            <a:round/>
            <a:headEnd/>
            <a:tailEnd/>
          </a:ln>
        </p:spPr>
        <p:txBody>
          <a:bodyPr wrap="none" anchor="ctr"/>
          <a:lstStyle/>
          <a:p>
            <a:endParaRPr lang="en-US">
              <a:latin typeface="Calibri" charset="0"/>
            </a:endParaRPr>
          </a:p>
        </p:txBody>
      </p:sp>
      <p:sp>
        <p:nvSpPr>
          <p:cNvPr id="91153" name="Oval 33"/>
          <p:cNvSpPr>
            <a:spLocks noChangeArrowheads="1"/>
          </p:cNvSpPr>
          <p:nvPr/>
        </p:nvSpPr>
        <p:spPr bwMode="auto">
          <a:xfrm>
            <a:off x="4019488" y="5487674"/>
            <a:ext cx="228600" cy="76200"/>
          </a:xfrm>
          <a:prstGeom prst="ellipse">
            <a:avLst/>
          </a:prstGeom>
          <a:solidFill>
            <a:schemeClr val="accent1"/>
          </a:solidFill>
          <a:ln w="9525">
            <a:solidFill>
              <a:schemeClr val="tx1"/>
            </a:solidFill>
            <a:round/>
            <a:headEnd/>
            <a:tailEnd/>
          </a:ln>
        </p:spPr>
        <p:txBody>
          <a:bodyPr wrap="none" anchor="ctr"/>
          <a:lstStyle/>
          <a:p>
            <a:endParaRPr lang="en-US">
              <a:latin typeface="Calibri" charset="0"/>
            </a:endParaRPr>
          </a:p>
        </p:txBody>
      </p:sp>
      <p:sp>
        <p:nvSpPr>
          <p:cNvPr id="91154" name="Oval 34"/>
          <p:cNvSpPr>
            <a:spLocks noChangeArrowheads="1"/>
          </p:cNvSpPr>
          <p:nvPr/>
        </p:nvSpPr>
        <p:spPr bwMode="auto">
          <a:xfrm>
            <a:off x="4248088" y="5563874"/>
            <a:ext cx="228600" cy="76200"/>
          </a:xfrm>
          <a:prstGeom prst="ellipse">
            <a:avLst/>
          </a:prstGeom>
          <a:solidFill>
            <a:schemeClr val="accent1"/>
          </a:solidFill>
          <a:ln w="9525">
            <a:solidFill>
              <a:schemeClr val="tx1"/>
            </a:solidFill>
            <a:round/>
            <a:headEnd/>
            <a:tailEnd/>
          </a:ln>
        </p:spPr>
        <p:txBody>
          <a:bodyPr wrap="none" anchor="ctr"/>
          <a:lstStyle/>
          <a:p>
            <a:endParaRPr lang="en-US">
              <a:latin typeface="Calibri" charset="0"/>
            </a:endParaRPr>
          </a:p>
        </p:txBody>
      </p:sp>
      <p:sp>
        <p:nvSpPr>
          <p:cNvPr id="497700" name="Text Box 36"/>
          <p:cNvSpPr txBox="1">
            <a:spLocks noChangeArrowheads="1"/>
          </p:cNvSpPr>
          <p:nvPr/>
        </p:nvSpPr>
        <p:spPr bwMode="auto">
          <a:xfrm>
            <a:off x="514288" y="4420874"/>
            <a:ext cx="2895600" cy="808038"/>
          </a:xfrm>
          <a:prstGeom prst="rect">
            <a:avLst/>
          </a:prstGeom>
          <a:solidFill>
            <a:srgbClr val="FFFFFF"/>
          </a:solidFill>
          <a:ln w="9525">
            <a:solidFill>
              <a:srgbClr val="C9E1FB"/>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5000"/>
              </a:spcBef>
            </a:pPr>
            <a:r>
              <a:rPr lang="en-US" sz="2000">
                <a:solidFill>
                  <a:schemeClr val="accent2"/>
                </a:solidFill>
                <a:latin typeface="Calibri" charset="0"/>
              </a:rPr>
              <a:t>Freeman - phase cones</a:t>
            </a:r>
          </a:p>
          <a:p>
            <a:pPr eaLnBrk="1" hangingPunct="1">
              <a:spcBef>
                <a:spcPct val="35000"/>
              </a:spcBef>
            </a:pPr>
            <a:r>
              <a:rPr lang="en-US" sz="2000">
                <a:solidFill>
                  <a:schemeClr val="accent2"/>
                </a:solidFill>
                <a:latin typeface="Calibri" charset="0"/>
              </a:rPr>
              <a:t>Plenz - avalanches</a:t>
            </a:r>
            <a:endParaRPr lang="en-US">
              <a:solidFill>
                <a:schemeClr val="accent2"/>
              </a:solidFill>
              <a:latin typeface="Calibri" charset="0"/>
            </a:endParaRPr>
          </a:p>
        </p:txBody>
      </p:sp>
      <p:grpSp>
        <p:nvGrpSpPr>
          <p:cNvPr id="7" name="Group 37"/>
          <p:cNvGrpSpPr>
            <a:grpSpLocks/>
          </p:cNvGrpSpPr>
          <p:nvPr/>
        </p:nvGrpSpPr>
        <p:grpSpPr bwMode="auto">
          <a:xfrm>
            <a:off x="3998851" y="3701737"/>
            <a:ext cx="738187" cy="706437"/>
            <a:chOff x="2373" y="2592"/>
            <a:chExt cx="465" cy="445"/>
          </a:xfrm>
        </p:grpSpPr>
        <p:sp>
          <p:nvSpPr>
            <p:cNvPr id="91169" name="Line 38"/>
            <p:cNvSpPr>
              <a:spLocks noChangeShapeType="1"/>
            </p:cNvSpPr>
            <p:nvPr/>
          </p:nvSpPr>
          <p:spPr bwMode="auto">
            <a:xfrm>
              <a:off x="2496" y="2592"/>
              <a:ext cx="342" cy="274"/>
            </a:xfrm>
            <a:prstGeom prst="line">
              <a:avLst/>
            </a:prstGeom>
            <a:noFill/>
            <a:ln w="38100">
              <a:solidFill>
                <a:srgbClr val="FD8E05"/>
              </a:solidFill>
              <a:round/>
              <a:headEnd type="arrow" w="sm" len="sm"/>
              <a:tailEnd type="arrow" w="sm" len="sm"/>
            </a:ln>
            <a:extLst>
              <a:ext uri="{909E8E84-426E-40dd-AFC4-6F175D3DCCD1}">
                <a14:hiddenFill xmlns:a14="http://schemas.microsoft.com/office/drawing/2010/main">
                  <a:noFill/>
                </a14:hiddenFill>
              </a:ext>
            </a:extLst>
          </p:spPr>
          <p:txBody>
            <a:bodyPr wrap="none" anchor="ctr"/>
            <a:lstStyle/>
            <a:p>
              <a:endParaRPr lang="en-US"/>
            </a:p>
          </p:txBody>
        </p:sp>
        <p:sp>
          <p:nvSpPr>
            <p:cNvPr id="91170" name="Line 39"/>
            <p:cNvSpPr>
              <a:spLocks noChangeShapeType="1"/>
            </p:cNvSpPr>
            <p:nvPr/>
          </p:nvSpPr>
          <p:spPr bwMode="auto">
            <a:xfrm>
              <a:off x="2475" y="2640"/>
              <a:ext cx="342" cy="274"/>
            </a:xfrm>
            <a:prstGeom prst="line">
              <a:avLst/>
            </a:prstGeom>
            <a:noFill/>
            <a:ln w="38100">
              <a:solidFill>
                <a:srgbClr val="FD8E05"/>
              </a:solidFill>
              <a:round/>
              <a:headEnd type="arrow" w="sm" len="sm"/>
              <a:tailEnd type="arrow" w="sm" len="sm"/>
            </a:ln>
            <a:extLst>
              <a:ext uri="{909E8E84-426E-40dd-AFC4-6F175D3DCCD1}">
                <a14:hiddenFill xmlns:a14="http://schemas.microsoft.com/office/drawing/2010/main">
                  <a:noFill/>
                </a14:hiddenFill>
              </a:ext>
            </a:extLst>
          </p:spPr>
          <p:txBody>
            <a:bodyPr wrap="none" anchor="ctr"/>
            <a:lstStyle/>
            <a:p>
              <a:endParaRPr lang="en-US"/>
            </a:p>
          </p:txBody>
        </p:sp>
        <p:sp>
          <p:nvSpPr>
            <p:cNvPr id="91171" name="Line 40"/>
            <p:cNvSpPr>
              <a:spLocks noChangeShapeType="1"/>
            </p:cNvSpPr>
            <p:nvPr/>
          </p:nvSpPr>
          <p:spPr bwMode="auto">
            <a:xfrm>
              <a:off x="2434" y="2674"/>
              <a:ext cx="342" cy="274"/>
            </a:xfrm>
            <a:prstGeom prst="line">
              <a:avLst/>
            </a:prstGeom>
            <a:noFill/>
            <a:ln w="38100">
              <a:solidFill>
                <a:srgbClr val="FD8E05"/>
              </a:solidFill>
              <a:round/>
              <a:headEnd type="arrow" w="sm" len="sm"/>
              <a:tailEnd type="arrow" w="sm" len="sm"/>
            </a:ln>
            <a:extLst>
              <a:ext uri="{909E8E84-426E-40dd-AFC4-6F175D3DCCD1}">
                <a14:hiddenFill xmlns:a14="http://schemas.microsoft.com/office/drawing/2010/main">
                  <a:noFill/>
                </a14:hiddenFill>
              </a:ext>
            </a:extLst>
          </p:spPr>
          <p:txBody>
            <a:bodyPr wrap="none" anchor="ctr"/>
            <a:lstStyle/>
            <a:p>
              <a:endParaRPr lang="en-US"/>
            </a:p>
          </p:txBody>
        </p:sp>
        <p:sp>
          <p:nvSpPr>
            <p:cNvPr id="91172" name="Line 41"/>
            <p:cNvSpPr>
              <a:spLocks noChangeShapeType="1"/>
            </p:cNvSpPr>
            <p:nvPr/>
          </p:nvSpPr>
          <p:spPr bwMode="auto">
            <a:xfrm>
              <a:off x="2407" y="2722"/>
              <a:ext cx="342" cy="274"/>
            </a:xfrm>
            <a:prstGeom prst="line">
              <a:avLst/>
            </a:prstGeom>
            <a:noFill/>
            <a:ln w="38100">
              <a:solidFill>
                <a:srgbClr val="FD8E05"/>
              </a:solidFill>
              <a:round/>
              <a:headEnd type="arrow" w="sm" len="sm"/>
              <a:tailEnd type="arrow" w="sm" len="sm"/>
            </a:ln>
            <a:extLst>
              <a:ext uri="{909E8E84-426E-40dd-AFC4-6F175D3DCCD1}">
                <a14:hiddenFill xmlns:a14="http://schemas.microsoft.com/office/drawing/2010/main">
                  <a:noFill/>
                </a14:hiddenFill>
              </a:ext>
            </a:extLst>
          </p:spPr>
          <p:txBody>
            <a:bodyPr wrap="none" anchor="ctr"/>
            <a:lstStyle/>
            <a:p>
              <a:endParaRPr lang="en-US"/>
            </a:p>
          </p:txBody>
        </p:sp>
        <p:sp>
          <p:nvSpPr>
            <p:cNvPr id="91173" name="Line 42"/>
            <p:cNvSpPr>
              <a:spLocks noChangeShapeType="1"/>
            </p:cNvSpPr>
            <p:nvPr/>
          </p:nvSpPr>
          <p:spPr bwMode="auto">
            <a:xfrm>
              <a:off x="2373" y="2763"/>
              <a:ext cx="342" cy="274"/>
            </a:xfrm>
            <a:prstGeom prst="line">
              <a:avLst/>
            </a:prstGeom>
            <a:noFill/>
            <a:ln w="38100">
              <a:solidFill>
                <a:srgbClr val="FD8E05"/>
              </a:solidFill>
              <a:round/>
              <a:headEnd type="arrow" w="sm" len="sm"/>
              <a:tailEnd type="arrow"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 name="Group 64"/>
          <p:cNvGrpSpPr>
            <a:grpSpLocks/>
          </p:cNvGrpSpPr>
          <p:nvPr/>
        </p:nvGrpSpPr>
        <p:grpSpPr bwMode="auto">
          <a:xfrm rot="537932">
            <a:off x="5162488" y="1372874"/>
            <a:ext cx="457200" cy="1676400"/>
            <a:chOff x="2208" y="336"/>
            <a:chExt cx="288" cy="1056"/>
          </a:xfrm>
        </p:grpSpPr>
        <p:sp>
          <p:nvSpPr>
            <p:cNvPr id="91167" name="Line 65"/>
            <p:cNvSpPr>
              <a:spLocks noChangeShapeType="1"/>
            </p:cNvSpPr>
            <p:nvPr/>
          </p:nvSpPr>
          <p:spPr bwMode="auto">
            <a:xfrm flipV="1">
              <a:off x="2352" y="336"/>
              <a:ext cx="96" cy="912"/>
            </a:xfrm>
            <a:prstGeom prst="line">
              <a:avLst/>
            </a:prstGeom>
            <a:noFill/>
            <a:ln w="762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68" name="Oval 66"/>
            <p:cNvSpPr>
              <a:spLocks noChangeArrowheads="1"/>
            </p:cNvSpPr>
            <p:nvPr/>
          </p:nvSpPr>
          <p:spPr bwMode="auto">
            <a:xfrm>
              <a:off x="2208" y="1152"/>
              <a:ext cx="288" cy="240"/>
            </a:xfrm>
            <a:prstGeom prst="ellipse">
              <a:avLst/>
            </a:prstGeom>
            <a:solidFill>
              <a:srgbClr val="CC0099"/>
            </a:solidFill>
            <a:ln w="9525">
              <a:solidFill>
                <a:srgbClr val="CC0099"/>
              </a:solidFill>
              <a:round/>
              <a:headEnd/>
              <a:tailEnd/>
            </a:ln>
          </p:spPr>
          <p:txBody>
            <a:bodyPr wrap="none" anchor="ctr"/>
            <a:lstStyle/>
            <a:p>
              <a:pPr latinLnBrk="1"/>
              <a:endParaRPr kumimoji="1" lang="en-US" b="1">
                <a:latin typeface="굴림" charset="0"/>
                <a:ea typeface="굴림" charset="0"/>
                <a:cs typeface="굴림" charset="0"/>
              </a:endParaRPr>
            </a:p>
          </p:txBody>
        </p:sp>
      </p:grpSp>
      <p:grpSp>
        <p:nvGrpSpPr>
          <p:cNvPr id="9" name="Group 46"/>
          <p:cNvGrpSpPr>
            <a:grpSpLocks/>
          </p:cNvGrpSpPr>
          <p:nvPr/>
        </p:nvGrpSpPr>
        <p:grpSpPr bwMode="auto">
          <a:xfrm>
            <a:off x="2724088" y="2058674"/>
            <a:ext cx="2655888" cy="2667000"/>
            <a:chOff x="1584" y="1536"/>
            <a:chExt cx="1673" cy="1680"/>
          </a:xfrm>
        </p:grpSpPr>
        <p:grpSp>
          <p:nvGrpSpPr>
            <p:cNvPr id="91161" name="Group 64"/>
            <p:cNvGrpSpPr>
              <a:grpSpLocks/>
            </p:cNvGrpSpPr>
            <p:nvPr/>
          </p:nvGrpSpPr>
          <p:grpSpPr bwMode="auto">
            <a:xfrm rot="-554240">
              <a:off x="2969" y="2160"/>
              <a:ext cx="288" cy="1056"/>
              <a:chOff x="2208" y="336"/>
              <a:chExt cx="288" cy="1056"/>
            </a:xfrm>
          </p:grpSpPr>
          <p:sp>
            <p:nvSpPr>
              <p:cNvPr id="91165" name="Line 65"/>
              <p:cNvSpPr>
                <a:spLocks noChangeShapeType="1"/>
              </p:cNvSpPr>
              <p:nvPr/>
            </p:nvSpPr>
            <p:spPr bwMode="auto">
              <a:xfrm flipV="1">
                <a:off x="2352" y="336"/>
                <a:ext cx="96" cy="912"/>
              </a:xfrm>
              <a:prstGeom prst="line">
                <a:avLst/>
              </a:prstGeom>
              <a:noFill/>
              <a:ln w="762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66" name="Oval 66"/>
              <p:cNvSpPr>
                <a:spLocks noChangeArrowheads="1"/>
              </p:cNvSpPr>
              <p:nvPr/>
            </p:nvSpPr>
            <p:spPr bwMode="auto">
              <a:xfrm>
                <a:off x="2208" y="1152"/>
                <a:ext cx="288" cy="240"/>
              </a:xfrm>
              <a:prstGeom prst="ellipse">
                <a:avLst/>
              </a:prstGeom>
              <a:solidFill>
                <a:srgbClr val="CC0099"/>
              </a:solidFill>
              <a:ln w="9525">
                <a:solidFill>
                  <a:srgbClr val="CC0099"/>
                </a:solidFill>
                <a:round/>
                <a:headEnd/>
                <a:tailEnd/>
              </a:ln>
            </p:spPr>
            <p:txBody>
              <a:bodyPr wrap="none" anchor="ctr"/>
              <a:lstStyle/>
              <a:p>
                <a:pPr latinLnBrk="1"/>
                <a:endParaRPr kumimoji="1" lang="en-US" b="1">
                  <a:latin typeface="굴림" charset="0"/>
                  <a:ea typeface="굴림" charset="0"/>
                  <a:cs typeface="굴림" charset="0"/>
                </a:endParaRPr>
              </a:p>
            </p:txBody>
          </p:sp>
        </p:grpSp>
        <p:grpSp>
          <p:nvGrpSpPr>
            <p:cNvPr id="91162" name="Group 64"/>
            <p:cNvGrpSpPr>
              <a:grpSpLocks/>
            </p:cNvGrpSpPr>
            <p:nvPr/>
          </p:nvGrpSpPr>
          <p:grpSpPr bwMode="auto">
            <a:xfrm rot="-2061870">
              <a:off x="1584" y="1536"/>
              <a:ext cx="288" cy="1056"/>
              <a:chOff x="2208" y="336"/>
              <a:chExt cx="288" cy="1056"/>
            </a:xfrm>
          </p:grpSpPr>
          <p:sp>
            <p:nvSpPr>
              <p:cNvPr id="91163" name="Line 65"/>
              <p:cNvSpPr>
                <a:spLocks noChangeShapeType="1"/>
              </p:cNvSpPr>
              <p:nvPr/>
            </p:nvSpPr>
            <p:spPr bwMode="auto">
              <a:xfrm flipV="1">
                <a:off x="2352" y="336"/>
                <a:ext cx="96" cy="912"/>
              </a:xfrm>
              <a:prstGeom prst="line">
                <a:avLst/>
              </a:prstGeom>
              <a:noFill/>
              <a:ln w="762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64" name="Oval 66"/>
              <p:cNvSpPr>
                <a:spLocks noChangeArrowheads="1"/>
              </p:cNvSpPr>
              <p:nvPr/>
            </p:nvSpPr>
            <p:spPr bwMode="auto">
              <a:xfrm>
                <a:off x="2208" y="1152"/>
                <a:ext cx="288" cy="240"/>
              </a:xfrm>
              <a:prstGeom prst="ellipse">
                <a:avLst/>
              </a:prstGeom>
              <a:solidFill>
                <a:srgbClr val="CC0099"/>
              </a:solidFill>
              <a:ln w="9525">
                <a:solidFill>
                  <a:srgbClr val="CC0099"/>
                </a:solidFill>
                <a:round/>
                <a:headEnd/>
                <a:tailEnd/>
              </a:ln>
            </p:spPr>
            <p:txBody>
              <a:bodyPr wrap="none" anchor="ctr"/>
              <a:lstStyle/>
              <a:p>
                <a:pPr latinLnBrk="1"/>
                <a:endParaRPr kumimoji="1" lang="en-US" b="1">
                  <a:latin typeface="굴림" charset="0"/>
                  <a:ea typeface="굴림" charset="0"/>
                  <a:cs typeface="굴림" charset="0"/>
                </a:endParaRPr>
              </a:p>
            </p:txBody>
          </p:sp>
        </p:grpSp>
      </p:grpSp>
      <p:sp>
        <p:nvSpPr>
          <p:cNvPr id="91160" name="Text Box 53"/>
          <p:cNvSpPr txBox="1">
            <a:spLocks noChangeArrowheads="1"/>
          </p:cNvSpPr>
          <p:nvPr/>
        </p:nvSpPr>
        <p:spPr bwMode="auto">
          <a:xfrm>
            <a:off x="6477000" y="6583363"/>
            <a:ext cx="2667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200" dirty="0">
                <a:solidFill>
                  <a:schemeClr val="accent2"/>
                </a:solidFill>
                <a:latin typeface="Calibri" charset="0"/>
              </a:rPr>
              <a:t>S. Makeig (2007)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272" fill="hold" grpId="0" nodeType="clickEffect">
                                  <p:stCondLst>
                                    <p:cond delay="0"/>
                                  </p:stCondLst>
                                  <p:childTnLst>
                                    <p:set>
                                      <p:cBhvr>
                                        <p:cTn id="26" dur="1" fill="hold">
                                          <p:stCondLst>
                                            <p:cond delay="0"/>
                                          </p:stCondLst>
                                        </p:cTn>
                                        <p:tgtEl>
                                          <p:spTgt spid="497689"/>
                                        </p:tgtEl>
                                        <p:attrNameLst>
                                          <p:attrName>style.visibility</p:attrName>
                                        </p:attrNameLst>
                                      </p:cBhvr>
                                      <p:to>
                                        <p:strVal val="visible"/>
                                      </p:to>
                                    </p:set>
                                    <p:anim calcmode="lin" valueType="num">
                                      <p:cBhvr>
                                        <p:cTn id="27" dur="500" fill="hold"/>
                                        <p:tgtEl>
                                          <p:spTgt spid="497689"/>
                                        </p:tgtEl>
                                        <p:attrNameLst>
                                          <p:attrName>ppt_w</p:attrName>
                                        </p:attrNameLst>
                                      </p:cBhvr>
                                      <p:tavLst>
                                        <p:tav tm="0">
                                          <p:val>
                                            <p:strVal val="2/3*#ppt_w"/>
                                          </p:val>
                                        </p:tav>
                                        <p:tav tm="100000">
                                          <p:val>
                                            <p:strVal val="#ppt_w"/>
                                          </p:val>
                                        </p:tav>
                                      </p:tavLst>
                                    </p:anim>
                                    <p:anim calcmode="lin" valueType="num">
                                      <p:cBhvr>
                                        <p:cTn id="28" dur="500" fill="hold"/>
                                        <p:tgtEl>
                                          <p:spTgt spid="497689"/>
                                        </p:tgtEl>
                                        <p:attrNameLst>
                                          <p:attrName>ppt_h</p:attrName>
                                        </p:attrNameLst>
                                      </p:cBhvr>
                                      <p:tavLst>
                                        <p:tav tm="0">
                                          <p:val>
                                            <p:strVal val="2/3*#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97700">
                                            <p:bg/>
                                          </p:spTgt>
                                        </p:tgtEl>
                                        <p:attrNameLst>
                                          <p:attrName>style.visibility</p:attrName>
                                        </p:attrNameLst>
                                      </p:cBhvr>
                                      <p:to>
                                        <p:strVal val="visible"/>
                                      </p:to>
                                    </p:set>
                                    <p:animEffect transition="in" filter="wipe(left)">
                                      <p:cBhvr>
                                        <p:cTn id="33" dur="500"/>
                                        <p:tgtEl>
                                          <p:spTgt spid="497700">
                                            <p:bg/>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97700">
                                            <p:txEl>
                                              <p:pRg st="0" end="0"/>
                                            </p:txEl>
                                          </p:spTgt>
                                        </p:tgtEl>
                                        <p:attrNameLst>
                                          <p:attrName>style.visibility</p:attrName>
                                        </p:attrNameLst>
                                      </p:cBhvr>
                                      <p:to>
                                        <p:strVal val="visible"/>
                                      </p:to>
                                    </p:set>
                                    <p:animEffect transition="in" filter="wipe(left)">
                                      <p:cBhvr>
                                        <p:cTn id="36" dur="500"/>
                                        <p:tgtEl>
                                          <p:spTgt spid="497700">
                                            <p:txEl>
                                              <p:pRg st="0" end="0"/>
                                            </p:txEl>
                                          </p:spTgt>
                                        </p:tgtEl>
                                      </p:cBhvr>
                                    </p:animEffect>
                                  </p:childTnLst>
                                </p:cTn>
                              </p:par>
                            </p:childTnLst>
                          </p:cTn>
                        </p:par>
                        <p:par>
                          <p:cTn id="37" fill="hold" nodeType="withGroup">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97700">
                                            <p:txEl>
                                              <p:pRg st="1" end="1"/>
                                            </p:txEl>
                                          </p:spTgt>
                                        </p:tgtEl>
                                        <p:attrNameLst>
                                          <p:attrName>style.visibility</p:attrName>
                                        </p:attrNameLst>
                                      </p:cBhvr>
                                      <p:to>
                                        <p:strVal val="visible"/>
                                      </p:to>
                                    </p:set>
                                    <p:animEffect transition="in" filter="wipe(left)">
                                      <p:cBhvr>
                                        <p:cTn id="40" dur="500"/>
                                        <p:tgtEl>
                                          <p:spTgt spid="497700">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up)">
                                      <p:cBhvr>
                                        <p:cTn id="45" dur="500"/>
                                        <p:tgtEl>
                                          <p:spTgt spid="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272" fill="hold" grpId="0" nodeType="clickEffect">
                                  <p:stCondLst>
                                    <p:cond delay="0"/>
                                  </p:stCondLst>
                                  <p:childTnLst>
                                    <p:set>
                                      <p:cBhvr>
                                        <p:cTn id="49" dur="1" fill="hold">
                                          <p:stCondLst>
                                            <p:cond delay="0"/>
                                          </p:stCondLst>
                                        </p:cTn>
                                        <p:tgtEl>
                                          <p:spTgt spid="497690"/>
                                        </p:tgtEl>
                                        <p:attrNameLst>
                                          <p:attrName>style.visibility</p:attrName>
                                        </p:attrNameLst>
                                      </p:cBhvr>
                                      <p:to>
                                        <p:strVal val="visible"/>
                                      </p:to>
                                    </p:set>
                                    <p:anim calcmode="lin" valueType="num">
                                      <p:cBhvr>
                                        <p:cTn id="50" dur="500" fill="hold"/>
                                        <p:tgtEl>
                                          <p:spTgt spid="497690"/>
                                        </p:tgtEl>
                                        <p:attrNameLst>
                                          <p:attrName>ppt_w</p:attrName>
                                        </p:attrNameLst>
                                      </p:cBhvr>
                                      <p:tavLst>
                                        <p:tav tm="0">
                                          <p:val>
                                            <p:strVal val="2/3*#ppt_w"/>
                                          </p:val>
                                        </p:tav>
                                        <p:tav tm="100000">
                                          <p:val>
                                            <p:strVal val="#ppt_w"/>
                                          </p:val>
                                        </p:tav>
                                      </p:tavLst>
                                    </p:anim>
                                    <p:anim calcmode="lin" valueType="num">
                                      <p:cBhvr>
                                        <p:cTn id="51" dur="500" fill="hold"/>
                                        <p:tgtEl>
                                          <p:spTgt spid="497690"/>
                                        </p:tgtEl>
                                        <p:attrNameLst>
                                          <p:attrName>ppt_h</p:attrName>
                                        </p:attrNameLst>
                                      </p:cBhvr>
                                      <p:tavLst>
                                        <p:tav tm="0">
                                          <p:val>
                                            <p:strVal val="2/3*#ppt_h"/>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97688"/>
                                        </p:tgtEl>
                                        <p:attrNameLst>
                                          <p:attrName>style.visibility</p:attrName>
                                        </p:attrNameLst>
                                      </p:cBhvr>
                                      <p:to>
                                        <p:strVal val="visible"/>
                                      </p:to>
                                    </p:set>
                                    <p:animEffect transition="in" filter="wipe(left)">
                                      <p:cBhvr>
                                        <p:cTn id="56" dur="500"/>
                                        <p:tgtEl>
                                          <p:spTgt spid="49768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4"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62" fill="hold" nodeType="clickPar">
                      <p:stCondLst>
                        <p:cond delay="indefinite"/>
                      </p:stCondLst>
                      <p:childTnLst>
                        <p:par>
                          <p:cTn id="63" fill="hold" nodeType="withGroup">
                            <p:stCondLst>
                              <p:cond delay="0"/>
                            </p:stCondLst>
                            <p:childTnLst>
                              <p:par>
                                <p:cTn id="64" presetID="55" presetClass="entr" presetSubtype="0" fill="hold" nodeType="click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p:cTn id="66" dur="500" fill="hold"/>
                                        <p:tgtEl>
                                          <p:spTgt spid="7"/>
                                        </p:tgtEl>
                                        <p:attrNameLst>
                                          <p:attrName>ppt_w</p:attrName>
                                        </p:attrNameLst>
                                      </p:cBhvr>
                                      <p:tavLst>
                                        <p:tav tm="0">
                                          <p:val>
                                            <p:strVal val="#ppt_w*0.70"/>
                                          </p:val>
                                        </p:tav>
                                        <p:tav tm="100000">
                                          <p:val>
                                            <p:strVal val="#ppt_w"/>
                                          </p:val>
                                        </p:tav>
                                      </p:tavLst>
                                    </p:anim>
                                    <p:anim calcmode="lin" valueType="num">
                                      <p:cBhvr>
                                        <p:cTn id="67" dur="500" fill="hold"/>
                                        <p:tgtEl>
                                          <p:spTgt spid="7"/>
                                        </p:tgtEl>
                                        <p:attrNameLst>
                                          <p:attrName>ppt_h</p:attrName>
                                        </p:attrNameLst>
                                      </p:cBhvr>
                                      <p:tavLst>
                                        <p:tav tm="0">
                                          <p:val>
                                            <p:strVal val="#ppt_h"/>
                                          </p:val>
                                        </p:tav>
                                        <p:tav tm="100000">
                                          <p:val>
                                            <p:strVal val="#ppt_h"/>
                                          </p:val>
                                        </p:tav>
                                      </p:tavLst>
                                    </p:anim>
                                    <p:animEffect transition="in" filter="fade">
                                      <p:cBhvr>
                                        <p:cTn id="68" dur="500"/>
                                        <p:tgtEl>
                                          <p:spTgt spid="7"/>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4"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down)">
                                      <p:cBhvr>
                                        <p:cTn id="7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88" grpId="0" autoUpdateAnimBg="0"/>
      <p:bldP spid="497689" grpId="0" animBg="1"/>
      <p:bldP spid="497690" grpId="0" animBg="1"/>
      <p:bldP spid="497700"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198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717800"/>
            <a:ext cx="32893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33400" y="914400"/>
            <a:ext cx="4724400" cy="4149725"/>
          </a:xfrm>
          <a:prstGeom prst="rect">
            <a:avLst/>
          </a:prstGeom>
          <a:solidFill>
            <a:srgbClr val="D8E7F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
        <p:nvSpPr>
          <p:cNvPr id="6" name="Rectangle 5"/>
          <p:cNvSpPr>
            <a:spLocks noChangeArrowheads="1"/>
          </p:cNvSpPr>
          <p:nvPr/>
        </p:nvSpPr>
        <p:spPr bwMode="auto">
          <a:xfrm>
            <a:off x="571500" y="931863"/>
            <a:ext cx="464820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Aft>
                <a:spcPts val="1200"/>
              </a:spcAft>
            </a:pPr>
            <a:r>
              <a:rPr lang="en-US" sz="2200" dirty="0">
                <a:solidFill>
                  <a:srgbClr val="2D2D8A"/>
                </a:solidFill>
              </a:rPr>
              <a:t>Brain processes </a:t>
            </a:r>
          </a:p>
          <a:p>
            <a:pPr algn="ctr">
              <a:spcAft>
                <a:spcPts val="1800"/>
              </a:spcAft>
            </a:pPr>
            <a:r>
              <a:rPr lang="en-US" sz="2200" dirty="0">
                <a:solidFill>
                  <a:srgbClr val="2D2D8A"/>
                </a:solidFill>
              </a:rPr>
              <a:t>have evolved and function </a:t>
            </a:r>
          </a:p>
          <a:p>
            <a:pPr algn="ctr">
              <a:spcAft>
                <a:spcPts val="1200"/>
              </a:spcAft>
            </a:pPr>
            <a:r>
              <a:rPr lang="en-US" sz="2200" i="1" dirty="0">
                <a:solidFill>
                  <a:srgbClr val="2D2D8A"/>
                </a:solidFill>
              </a:rPr>
              <a:t>to optimize the </a:t>
            </a:r>
            <a:r>
              <a:rPr lang="en-US" sz="2200" b="1" i="1" dirty="0" smtClean="0">
                <a:solidFill>
                  <a:srgbClr val="2D2D8A"/>
                </a:solidFill>
              </a:rPr>
              <a:t>outcomes</a:t>
            </a:r>
            <a:endParaRPr lang="en-US" sz="2200" b="1" i="1" dirty="0">
              <a:solidFill>
                <a:srgbClr val="2D2D8A"/>
              </a:solidFill>
            </a:endParaRPr>
          </a:p>
          <a:p>
            <a:pPr algn="ctr">
              <a:spcAft>
                <a:spcPts val="1200"/>
              </a:spcAft>
            </a:pPr>
            <a:r>
              <a:rPr lang="en-US" sz="2200" i="1" dirty="0">
                <a:solidFill>
                  <a:srgbClr val="2D2D8A"/>
                </a:solidFill>
              </a:rPr>
              <a:t>of the </a:t>
            </a:r>
            <a:r>
              <a:rPr lang="en-US" sz="2200" b="1" i="1" dirty="0">
                <a:solidFill>
                  <a:srgbClr val="2D2D8A"/>
                </a:solidFill>
              </a:rPr>
              <a:t>behavior</a:t>
            </a:r>
            <a:endParaRPr lang="en-US" sz="2200" dirty="0">
              <a:solidFill>
                <a:srgbClr val="2D2D8A"/>
              </a:solidFill>
            </a:endParaRPr>
          </a:p>
          <a:p>
            <a:pPr algn="ctr">
              <a:spcAft>
                <a:spcPts val="1800"/>
              </a:spcAft>
            </a:pPr>
            <a:r>
              <a:rPr lang="en-US" sz="2200" dirty="0">
                <a:solidFill>
                  <a:srgbClr val="2D2D8A"/>
                </a:solidFill>
              </a:rPr>
              <a:t>the brain organizes</a:t>
            </a:r>
          </a:p>
          <a:p>
            <a:pPr algn="ctr">
              <a:spcAft>
                <a:spcPts val="1200"/>
              </a:spcAft>
            </a:pPr>
            <a:r>
              <a:rPr lang="en-US" sz="2200" dirty="0">
                <a:solidFill>
                  <a:srgbClr val="2D2D8A"/>
                </a:solidFill>
              </a:rPr>
              <a:t>in response to</a:t>
            </a:r>
          </a:p>
          <a:p>
            <a:pPr algn="ctr">
              <a:spcAft>
                <a:spcPts val="1200"/>
              </a:spcAft>
            </a:pPr>
            <a:r>
              <a:rPr lang="en-US" sz="2200" b="1" i="1" dirty="0">
                <a:solidFill>
                  <a:srgbClr val="2D2D8A"/>
                </a:solidFill>
              </a:rPr>
              <a:t>perceived challenges</a:t>
            </a:r>
          </a:p>
          <a:p>
            <a:pPr algn="ctr">
              <a:spcAft>
                <a:spcPts val="1200"/>
              </a:spcAft>
            </a:pPr>
            <a:r>
              <a:rPr lang="en-US" sz="2200" b="1" i="1" dirty="0">
                <a:solidFill>
                  <a:srgbClr val="2D2D8A"/>
                </a:solidFill>
              </a:rPr>
              <a:t>and opportunities</a:t>
            </a:r>
            <a:r>
              <a:rPr lang="en-US" sz="2200" dirty="0">
                <a:solidFill>
                  <a:srgbClr val="2D2D8A"/>
                </a:solidFill>
              </a:rPr>
              <a:t>. </a:t>
            </a:r>
          </a:p>
          <a:p>
            <a:endParaRPr lang="en-US" sz="1800" b="1" dirty="0">
              <a:solidFill>
                <a:srgbClr val="2D2D8A"/>
              </a:solidFill>
            </a:endParaRPr>
          </a:p>
        </p:txBody>
      </p:sp>
      <p:sp>
        <p:nvSpPr>
          <p:cNvPr id="41989" name="TextBox 8"/>
          <p:cNvSpPr txBox="1">
            <a:spLocks noChangeArrowheads="1"/>
          </p:cNvSpPr>
          <p:nvPr/>
        </p:nvSpPr>
        <p:spPr bwMode="auto">
          <a:xfrm>
            <a:off x="669925" y="152400"/>
            <a:ext cx="77724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dirty="0">
                <a:solidFill>
                  <a:srgbClr val="2D2D8A"/>
                </a:solidFill>
              </a:rPr>
              <a:t>Embodied Agency </a:t>
            </a:r>
            <a:endParaRPr lang="en-US" sz="3200" dirty="0"/>
          </a:p>
        </p:txBody>
      </p:sp>
      <p:sp>
        <p:nvSpPr>
          <p:cNvPr id="7" name="Rectangle 6"/>
          <p:cNvSpPr/>
          <p:nvPr/>
        </p:nvSpPr>
        <p:spPr>
          <a:xfrm>
            <a:off x="533400" y="5457825"/>
            <a:ext cx="4724400" cy="1171575"/>
          </a:xfrm>
          <a:prstGeom prst="rect">
            <a:avLst/>
          </a:prstGeom>
          <a:solidFill>
            <a:srgbClr val="FFD57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b="1" dirty="0">
                <a:solidFill>
                  <a:srgbClr val="000090"/>
                </a:solidFill>
              </a:rPr>
              <a:t>Brains meet the challenge of the moment!</a:t>
            </a:r>
          </a:p>
        </p:txBody>
      </p:sp>
      <p:grpSp>
        <p:nvGrpSpPr>
          <p:cNvPr id="2" name="Group 13"/>
          <p:cNvGrpSpPr>
            <a:grpSpLocks/>
          </p:cNvGrpSpPr>
          <p:nvPr/>
        </p:nvGrpSpPr>
        <p:grpSpPr bwMode="auto">
          <a:xfrm>
            <a:off x="5829300" y="1155700"/>
            <a:ext cx="2324100" cy="1222375"/>
            <a:chOff x="5677677" y="1078468"/>
            <a:chExt cx="2323323" cy="1221770"/>
          </a:xfrm>
        </p:grpSpPr>
        <p:sp>
          <p:nvSpPr>
            <p:cNvPr id="41994" name="TextBox 7"/>
            <p:cNvSpPr txBox="1">
              <a:spLocks noChangeArrowheads="1"/>
            </p:cNvSpPr>
            <p:nvPr/>
          </p:nvSpPr>
          <p:spPr bwMode="auto">
            <a:xfrm>
              <a:off x="5677677" y="1930869"/>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solidFill>
                    <a:srgbClr val="2D2D8A"/>
                  </a:solidFill>
                </a:rPr>
                <a:t>perception</a:t>
              </a:r>
              <a:endParaRPr lang="en-US" sz="1800"/>
            </a:p>
          </p:txBody>
        </p:sp>
        <p:sp>
          <p:nvSpPr>
            <p:cNvPr id="41995" name="TextBox 8"/>
            <p:cNvSpPr txBox="1">
              <a:spLocks noChangeArrowheads="1"/>
            </p:cNvSpPr>
            <p:nvPr/>
          </p:nvSpPr>
          <p:spPr bwMode="auto">
            <a:xfrm>
              <a:off x="6629400" y="1930906"/>
              <a:ext cx="137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solidFill>
                    <a:srgbClr val="2D2D8A"/>
                  </a:solidFill>
                </a:rPr>
                <a:t>       action</a:t>
              </a:r>
              <a:endParaRPr lang="en-US" sz="1800"/>
            </a:p>
          </p:txBody>
        </p:sp>
        <p:sp>
          <p:nvSpPr>
            <p:cNvPr id="41996" name="TextBox 10"/>
            <p:cNvSpPr txBox="1">
              <a:spLocks noChangeArrowheads="1"/>
            </p:cNvSpPr>
            <p:nvPr/>
          </p:nvSpPr>
          <p:spPr bwMode="auto">
            <a:xfrm>
              <a:off x="6248400" y="1078468"/>
              <a:ext cx="137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solidFill>
                    <a:srgbClr val="2D2D8A"/>
                  </a:solidFill>
                </a:rPr>
                <a:t>evaluation</a:t>
              </a:r>
              <a:endParaRPr lang="en-US" sz="1800"/>
            </a:p>
          </p:txBody>
        </p:sp>
        <p:sp>
          <p:nvSpPr>
            <p:cNvPr id="13" name="Isosceles Triangle 12"/>
            <p:cNvSpPr/>
            <p:nvPr/>
          </p:nvSpPr>
          <p:spPr>
            <a:xfrm>
              <a:off x="6629859" y="1448173"/>
              <a:ext cx="609396" cy="468080"/>
            </a:xfrm>
            <a:prstGeom prst="triangle">
              <a:avLst/>
            </a:prstGeom>
            <a:solidFill>
              <a:srgbClr val="FF536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sp>
        <p:nvSpPr>
          <p:cNvPr id="12" name="Oval 23"/>
          <p:cNvSpPr>
            <a:spLocks noChangeArrowheads="1"/>
          </p:cNvSpPr>
          <p:nvPr/>
        </p:nvSpPr>
        <p:spPr bwMode="auto">
          <a:xfrm>
            <a:off x="5473700" y="1066800"/>
            <a:ext cx="3124200" cy="1582738"/>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41993" name="Text Box 25"/>
          <p:cNvSpPr txBox="1">
            <a:spLocks noChangeArrowheads="1"/>
          </p:cNvSpPr>
          <p:nvPr/>
        </p:nvSpPr>
        <p:spPr bwMode="auto">
          <a:xfrm>
            <a:off x="7467600" y="6537325"/>
            <a:ext cx="1676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125000"/>
              </a:lnSpc>
              <a:spcBef>
                <a:spcPct val="25000"/>
              </a:spcBef>
            </a:pPr>
            <a:r>
              <a:rPr lang="en-US" sz="1200" b="1" dirty="0">
                <a:solidFill>
                  <a:schemeClr val="accent2"/>
                </a:solidFill>
                <a:latin typeface="Calibri" charset="0"/>
              </a:rPr>
              <a:t>S. Makeig 2011</a:t>
            </a:r>
            <a:endParaRPr lang="en-US" sz="1200" dirty="0">
              <a:latin typeface="Calibri" charset="0"/>
            </a:endParaRPr>
          </a:p>
        </p:txBody>
      </p:sp>
      <p:sp>
        <p:nvSpPr>
          <p:cNvPr id="14" name="Oval 23"/>
          <p:cNvSpPr>
            <a:spLocks noChangeArrowheads="1"/>
          </p:cNvSpPr>
          <p:nvPr/>
        </p:nvSpPr>
        <p:spPr bwMode="auto">
          <a:xfrm>
            <a:off x="990654" y="1772969"/>
            <a:ext cx="3782599" cy="1745828"/>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5" name="Oval 23"/>
          <p:cNvSpPr>
            <a:spLocks noChangeArrowheads="1"/>
          </p:cNvSpPr>
          <p:nvPr/>
        </p:nvSpPr>
        <p:spPr bwMode="auto">
          <a:xfrm>
            <a:off x="990654" y="3407356"/>
            <a:ext cx="3782599" cy="1745828"/>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2/3*#ppt_w"/>
                                          </p:val>
                                        </p:tav>
                                        <p:tav tm="100000">
                                          <p:val>
                                            <p:strVal val="#ppt_w"/>
                                          </p:val>
                                        </p:tav>
                                      </p:tavLst>
                                    </p:anim>
                                    <p:anim calcmode="lin" valueType="num">
                                      <p:cBhvr>
                                        <p:cTn id="8" dur="500" fill="hold"/>
                                        <p:tgtEl>
                                          <p:spTgt spid="10"/>
                                        </p:tgtEl>
                                        <p:attrNameLst>
                                          <p:attrName>ppt_h</p:attrName>
                                        </p:attrNameLst>
                                      </p:cBhvr>
                                      <p:tavLst>
                                        <p:tav tm="0">
                                          <p:val>
                                            <p:strVal val="2/3*#ppt_h"/>
                                          </p:val>
                                        </p:tav>
                                        <p:tav tm="100000">
                                          <p:val>
                                            <p:strVal val="#ppt_h"/>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left)">
                                      <p:cBhvr>
                                        <p:cTn id="15" dur="500"/>
                                        <p:tgtEl>
                                          <p:spTgt spid="6">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left)">
                                      <p:cBhvr>
                                        <p:cTn id="20" dur="500"/>
                                        <p:tgtEl>
                                          <p:spTgt spid="6">
                                            <p:txEl>
                                              <p:pRg st="2" end="2"/>
                                            </p:txEl>
                                          </p:spTgt>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wipe(left)">
                                      <p:cBhvr>
                                        <p:cTn id="24" dur="500"/>
                                        <p:tgtEl>
                                          <p:spTgt spid="6">
                                            <p:txEl>
                                              <p:pRg st="3" end="3"/>
                                            </p:txEl>
                                          </p:spTgt>
                                        </p:tgtEl>
                                      </p:cBhvr>
                                    </p:animEffect>
                                  </p:childTnLst>
                                </p:cTn>
                              </p:par>
                            </p:childTnLst>
                          </p:cTn>
                        </p:par>
                        <p:par>
                          <p:cTn id="25" fill="hold" nodeType="afterGroup">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wipe(left)">
                                      <p:cBhvr>
                                        <p:cTn id="28" dur="500"/>
                                        <p:tgtEl>
                                          <p:spTgt spid="6">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wipe(left)">
                                      <p:cBhvr>
                                        <p:cTn id="33" dur="500"/>
                                        <p:tgtEl>
                                          <p:spTgt spid="6">
                                            <p:txEl>
                                              <p:pRg st="5" end="5"/>
                                            </p:txEl>
                                          </p:spTgt>
                                        </p:tgtEl>
                                      </p:cBhvr>
                                    </p:animEffect>
                                  </p:childTnLst>
                                </p:cTn>
                              </p:par>
                            </p:childTnLst>
                          </p:cTn>
                        </p:par>
                        <p:par>
                          <p:cTn id="34" fill="hold" nodeType="afterGroup">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left)">
                                      <p:cBhvr>
                                        <p:cTn id="37" dur="500"/>
                                        <p:tgtEl>
                                          <p:spTgt spid="6">
                                            <p:txEl>
                                              <p:pRg st="6" end="6"/>
                                            </p:txEl>
                                          </p:spTgt>
                                        </p:tgtEl>
                                      </p:cBhvr>
                                    </p:animEffect>
                                  </p:childTnLst>
                                </p:cTn>
                              </p:par>
                            </p:childTnLst>
                          </p:cTn>
                        </p:par>
                        <p:par>
                          <p:cTn id="38" fill="hold" nodeType="afterGroup">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wipe(left)">
                                      <p:cBhvr>
                                        <p:cTn id="41" dur="500"/>
                                        <p:tgtEl>
                                          <p:spTgt spid="6">
                                            <p:txEl>
                                              <p:pRg st="7" end="7"/>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272"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strVal val="2/3*#ppt_w"/>
                                          </p:val>
                                        </p:tav>
                                        <p:tav tm="100000">
                                          <p:val>
                                            <p:strVal val="#ppt_w"/>
                                          </p:val>
                                        </p:tav>
                                      </p:tavLst>
                                    </p:anim>
                                    <p:anim calcmode="lin" valueType="num">
                                      <p:cBhvr>
                                        <p:cTn id="47" dur="500" fill="hold"/>
                                        <p:tgtEl>
                                          <p:spTgt spid="7"/>
                                        </p:tgtEl>
                                        <p:attrNameLst>
                                          <p:attrName>ppt_h</p:attrName>
                                        </p:attrNameLst>
                                      </p:cBhvr>
                                      <p:tavLst>
                                        <p:tav tm="0">
                                          <p:val>
                                            <p:strVal val="2/3*#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49" presetClass="entr" presetSubtype="0" decel="10000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2000" fill="hold"/>
                                        <p:tgtEl>
                                          <p:spTgt spid="2"/>
                                        </p:tgtEl>
                                        <p:attrNameLst>
                                          <p:attrName>ppt_w</p:attrName>
                                        </p:attrNameLst>
                                      </p:cBhvr>
                                      <p:tavLst>
                                        <p:tav tm="0">
                                          <p:val>
                                            <p:fltVal val="0"/>
                                          </p:val>
                                        </p:tav>
                                        <p:tav tm="100000">
                                          <p:val>
                                            <p:strVal val="#ppt_w"/>
                                          </p:val>
                                        </p:tav>
                                      </p:tavLst>
                                    </p:anim>
                                    <p:anim calcmode="lin" valueType="num">
                                      <p:cBhvr>
                                        <p:cTn id="53" dur="2000" fill="hold"/>
                                        <p:tgtEl>
                                          <p:spTgt spid="2"/>
                                        </p:tgtEl>
                                        <p:attrNameLst>
                                          <p:attrName>ppt_h</p:attrName>
                                        </p:attrNameLst>
                                      </p:cBhvr>
                                      <p:tavLst>
                                        <p:tav tm="0">
                                          <p:val>
                                            <p:fltVal val="0"/>
                                          </p:val>
                                        </p:tav>
                                        <p:tav tm="100000">
                                          <p:val>
                                            <p:strVal val="#ppt_h"/>
                                          </p:val>
                                        </p:tav>
                                      </p:tavLst>
                                    </p:anim>
                                    <p:anim calcmode="lin" valueType="num">
                                      <p:cBhvr>
                                        <p:cTn id="54" dur="2000" fill="hold"/>
                                        <p:tgtEl>
                                          <p:spTgt spid="2"/>
                                        </p:tgtEl>
                                        <p:attrNameLst>
                                          <p:attrName>style.rotation</p:attrName>
                                        </p:attrNameLst>
                                      </p:cBhvr>
                                      <p:tavLst>
                                        <p:tav tm="0">
                                          <p:val>
                                            <p:fltVal val="360"/>
                                          </p:val>
                                        </p:tav>
                                        <p:tav tm="100000">
                                          <p:val>
                                            <p:fltVal val="0"/>
                                          </p:val>
                                        </p:tav>
                                      </p:tavLst>
                                    </p:anim>
                                    <p:animEffect transition="in" filter="fade">
                                      <p:cBhvr>
                                        <p:cTn id="55" dur="2000"/>
                                        <p:tgtEl>
                                          <p:spTgt spid="2"/>
                                        </p:tgtEl>
                                      </p:cBhvr>
                                    </p:animEffect>
                                  </p:childTnLst>
                                </p:cTn>
                              </p:par>
                              <p:par>
                                <p:cTn id="56" presetID="23" presetClass="entr" presetSubtype="272"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strVal val="2/3*#ppt_w"/>
                                          </p:val>
                                        </p:tav>
                                        <p:tav tm="100000">
                                          <p:val>
                                            <p:strVal val="#ppt_w"/>
                                          </p:val>
                                        </p:tav>
                                      </p:tavLst>
                                    </p:anim>
                                    <p:anim calcmode="lin" valueType="num">
                                      <p:cBhvr>
                                        <p:cTn id="59" dur="500" fill="hold"/>
                                        <p:tgtEl>
                                          <p:spTgt spid="12"/>
                                        </p:tgtEl>
                                        <p:attrNameLst>
                                          <p:attrName>ppt_h</p:attrName>
                                        </p:attrNameLst>
                                      </p:cBhvr>
                                      <p:tavLst>
                                        <p:tav tm="0">
                                          <p:val>
                                            <p:strVal val="2/3*#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3" presetClass="entr" presetSubtype="272"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strVal val="2/3*#ppt_w"/>
                                          </p:val>
                                        </p:tav>
                                        <p:tav tm="100000">
                                          <p:val>
                                            <p:strVal val="#ppt_w"/>
                                          </p:val>
                                        </p:tav>
                                      </p:tavLst>
                                    </p:anim>
                                    <p:anim calcmode="lin" valueType="num">
                                      <p:cBhvr>
                                        <p:cTn id="65" dur="500" fill="hold"/>
                                        <p:tgtEl>
                                          <p:spTgt spid="14"/>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66" fill="hold">
                      <p:stCondLst>
                        <p:cond delay="indefinite"/>
                      </p:stCondLst>
                      <p:childTnLst>
                        <p:par>
                          <p:cTn id="67" fill="hold">
                            <p:stCondLst>
                              <p:cond delay="0"/>
                            </p:stCondLst>
                            <p:childTnLst>
                              <p:par>
                                <p:cTn id="68" presetID="23" presetClass="entr" presetSubtype="272"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strVal val="2/3*#ppt_w"/>
                                          </p:val>
                                        </p:tav>
                                        <p:tav tm="100000">
                                          <p:val>
                                            <p:strVal val="#ppt_w"/>
                                          </p:val>
                                        </p:tav>
                                      </p:tavLst>
                                    </p:anim>
                                    <p:anim calcmode="lin" valueType="num">
                                      <p:cBhvr>
                                        <p:cTn id="71" dur="500" fill="hold"/>
                                        <p:tgtEl>
                                          <p:spTgt spid="1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build="p" bldLvl="5"/>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p:cNvPicPr>
          <p:nvPr/>
        </p:nvPicPr>
        <p:blipFill>
          <a:blip r:embed="rId3">
            <a:extLst>
              <a:ext uri="{28A0092B-C50C-407E-A947-70E740481C1C}">
                <a14:useLocalDpi xmlns:a14="http://schemas.microsoft.com/office/drawing/2010/main" val="0"/>
              </a:ext>
            </a:extLst>
          </a:blip>
          <a:srcRect b="47774"/>
          <a:stretch>
            <a:fillRect/>
          </a:stretch>
        </p:blipFill>
        <p:spPr bwMode="auto">
          <a:xfrm>
            <a:off x="627063" y="776288"/>
            <a:ext cx="789305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511175" y="609600"/>
            <a:ext cx="4060825" cy="2209800"/>
          </a:xfrm>
          <a:prstGeom prst="roundRect">
            <a:avLst/>
          </a:prstGeom>
          <a:noFill/>
          <a:ln w="57150" cap="flat" cmpd="sng" algn="ctr">
            <a:solidFill>
              <a:srgbClr val="FF66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ndParaRPr>
          </a:p>
        </p:txBody>
      </p:sp>
      <p:sp>
        <p:nvSpPr>
          <p:cNvPr id="5" name="Rounded Rectangle 4"/>
          <p:cNvSpPr/>
          <p:nvPr/>
        </p:nvSpPr>
        <p:spPr>
          <a:xfrm>
            <a:off x="4572000" y="609600"/>
            <a:ext cx="4060825" cy="2209800"/>
          </a:xfrm>
          <a:prstGeom prst="roundRect">
            <a:avLst/>
          </a:prstGeom>
          <a:noFill/>
          <a:ln w="57150" cap="flat" cmpd="sng" algn="ctr">
            <a:solidFill>
              <a:srgbClr val="FF66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ndParaRPr>
          </a:p>
        </p:txBody>
      </p:sp>
      <p:sp>
        <p:nvSpPr>
          <p:cNvPr id="6" name="Rounded Rectangle 5"/>
          <p:cNvSpPr/>
          <p:nvPr/>
        </p:nvSpPr>
        <p:spPr>
          <a:xfrm>
            <a:off x="508000" y="2778125"/>
            <a:ext cx="4138613" cy="3224213"/>
          </a:xfrm>
          <a:prstGeom prst="roundRect">
            <a:avLst/>
          </a:prstGeom>
          <a:noFill/>
          <a:ln w="57150" cap="flat" cmpd="sng" algn="ctr">
            <a:solidFill>
              <a:srgbClr val="FF66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ndParaRPr>
          </a:p>
        </p:txBody>
      </p:sp>
      <p:sp>
        <p:nvSpPr>
          <p:cNvPr id="7" name="Rounded Rectangle 6"/>
          <p:cNvSpPr/>
          <p:nvPr/>
        </p:nvSpPr>
        <p:spPr>
          <a:xfrm>
            <a:off x="4648200" y="2801938"/>
            <a:ext cx="3994150" cy="3224212"/>
          </a:xfrm>
          <a:prstGeom prst="roundRect">
            <a:avLst/>
          </a:prstGeom>
          <a:noFill/>
          <a:ln w="57150" cap="flat" cmpd="sng" algn="ctr">
            <a:solidFill>
              <a:srgbClr val="FF66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ndParaRPr>
          </a:p>
        </p:txBody>
      </p:sp>
      <p:sp>
        <p:nvSpPr>
          <p:cNvPr id="8" name="TextBox 7"/>
          <p:cNvSpPr txBox="1"/>
          <p:nvPr/>
        </p:nvSpPr>
        <p:spPr>
          <a:xfrm>
            <a:off x="6812652" y="6617389"/>
            <a:ext cx="2379662" cy="276999"/>
          </a:xfrm>
          <a:prstGeom prst="rect">
            <a:avLst/>
          </a:prstGeom>
          <a:noFill/>
        </p:spPr>
        <p:txBody>
          <a:bodyPr>
            <a:spAutoFit/>
          </a:bodyPr>
          <a:lstStyle/>
          <a:p>
            <a:pPr algn="r">
              <a:defRPr/>
            </a:pPr>
            <a:r>
              <a:rPr lang="en-US" sz="1200" dirty="0">
                <a:solidFill>
                  <a:srgbClr val="FF6600"/>
                </a:solidFill>
              </a:rPr>
              <a:t>J. Onton &amp; S. Makeig 2006</a:t>
            </a:r>
          </a:p>
        </p:txBody>
      </p:sp>
      <p:sp>
        <p:nvSpPr>
          <p:cNvPr id="39943" name="Text Box 4"/>
          <p:cNvSpPr txBox="1">
            <a:spLocks noChangeArrowheads="1"/>
          </p:cNvSpPr>
          <p:nvPr/>
        </p:nvSpPr>
        <p:spPr bwMode="auto">
          <a:xfrm>
            <a:off x="155575" y="41275"/>
            <a:ext cx="8840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chemeClr val="accent2"/>
                </a:solidFill>
                <a:latin typeface="Calibri" charset="0"/>
              </a:rPr>
              <a:t>ICA finds Non-Brain Independent Component (IC) Processes …</a:t>
            </a:r>
          </a:p>
        </p:txBody>
      </p:sp>
      <p:sp>
        <p:nvSpPr>
          <p:cNvPr id="39944" name="Text Box 4"/>
          <p:cNvSpPr txBox="1">
            <a:spLocks noChangeArrowheads="1"/>
          </p:cNvSpPr>
          <p:nvPr/>
        </p:nvSpPr>
        <p:spPr bwMode="auto">
          <a:xfrm>
            <a:off x="227013" y="6043613"/>
            <a:ext cx="8842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chemeClr val="accent2"/>
                </a:solidFill>
                <a:latin typeface="Calibri" charset="0"/>
              </a:rPr>
              <a:t>… separates them from the remainder of the data …</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2/3*#ppt_w"/>
                                          </p:val>
                                        </p:tav>
                                        <p:tav tm="100000">
                                          <p:val>
                                            <p:strVal val="#ppt_w"/>
                                          </p:val>
                                        </p:tav>
                                      </p:tavLst>
                                    </p:anim>
                                    <p:anim calcmode="lin" valueType="num">
                                      <p:cBhvr>
                                        <p:cTn id="8" dur="500" fill="hold"/>
                                        <p:tgtEl>
                                          <p:spTgt spid="4"/>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strVal val="2/3*#ppt_w"/>
                                          </p:val>
                                        </p:tav>
                                        <p:tav tm="100000">
                                          <p:val>
                                            <p:strVal val="#ppt_w"/>
                                          </p:val>
                                        </p:tav>
                                      </p:tavLst>
                                    </p:anim>
                                    <p:anim calcmode="lin" valueType="num">
                                      <p:cBhvr>
                                        <p:cTn id="14" dur="500" fill="hold"/>
                                        <p:tgtEl>
                                          <p:spTgt spid="5"/>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strVal val="2/3*#ppt_w"/>
                                          </p:val>
                                        </p:tav>
                                        <p:tav tm="100000">
                                          <p:val>
                                            <p:strVal val="#ppt_w"/>
                                          </p:val>
                                        </p:tav>
                                      </p:tavLst>
                                    </p:anim>
                                    <p:anim calcmode="lin" valueType="num">
                                      <p:cBhvr>
                                        <p:cTn id="20" dur="500" fill="hold"/>
                                        <p:tgtEl>
                                          <p:spTgt spid="6"/>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2/3*#ppt_w"/>
                                          </p:val>
                                        </p:tav>
                                        <p:tav tm="100000">
                                          <p:val>
                                            <p:strVal val="#ppt_w"/>
                                          </p:val>
                                        </p:tav>
                                      </p:tavLst>
                                    </p:anim>
                                    <p:anim calcmode="lin" valueType="num">
                                      <p:cBhvr>
                                        <p:cTn id="26" dur="50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8" name="Picture 2" descr="sidemuscles"/>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l="10394" b="16129"/>
          <a:stretch>
            <a:fillRect/>
          </a:stretch>
        </p:blipFill>
        <p:spPr bwMode="auto">
          <a:xfrm>
            <a:off x="0" y="2895600"/>
            <a:ext cx="32845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4819" name="Rectangle 3"/>
          <p:cNvSpPr>
            <a:spLocks noChangeArrowheads="1"/>
          </p:cNvSpPr>
          <p:nvPr/>
        </p:nvSpPr>
        <p:spPr bwMode="auto">
          <a:xfrm>
            <a:off x="3124200" y="2971800"/>
            <a:ext cx="228600" cy="388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74820" name="Rectangle 4"/>
          <p:cNvSpPr>
            <a:spLocks noChangeArrowheads="1"/>
          </p:cNvSpPr>
          <p:nvPr/>
        </p:nvSpPr>
        <p:spPr bwMode="auto">
          <a:xfrm>
            <a:off x="0" y="2819400"/>
            <a:ext cx="32004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8436" name="Picture 5" descr="julie256_c3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4800" y="4572000"/>
            <a:ext cx="22860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descr="julie256_c2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000"/>
          <a:stretch>
            <a:fillRect/>
          </a:stretch>
        </p:blipFill>
        <p:spPr bwMode="auto">
          <a:xfrm>
            <a:off x="4800600" y="914400"/>
            <a:ext cx="18288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7" descr="julie256_c2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16667"/>
          <a:stretch>
            <a:fillRect/>
          </a:stretch>
        </p:blipFill>
        <p:spPr bwMode="auto">
          <a:xfrm>
            <a:off x="6172200" y="1712913"/>
            <a:ext cx="1905000"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8" descr="julie256_c39"/>
          <p:cNvPicPr>
            <a:picLocks noChangeAspect="1" noChangeArrowheads="1"/>
          </p:cNvPicPr>
          <p:nvPr/>
        </p:nvPicPr>
        <p:blipFill>
          <a:blip r:embed="rId6">
            <a:clrChange>
              <a:clrFrom>
                <a:srgbClr val="FFFFFF"/>
              </a:clrFrom>
              <a:clrTo>
                <a:srgbClr val="FFFFFF">
                  <a:alpha val="0"/>
                </a:srgbClr>
              </a:clrTo>
            </a:clrChange>
            <a:lum bright="-6000"/>
            <a:extLst>
              <a:ext uri="{28A0092B-C50C-407E-A947-70E740481C1C}">
                <a14:useLocalDpi xmlns:a14="http://schemas.microsoft.com/office/drawing/2010/main" val="0"/>
              </a:ext>
            </a:extLst>
          </a:blip>
          <a:srcRect r="20000"/>
          <a:stretch>
            <a:fillRect/>
          </a:stretch>
        </p:blipFill>
        <p:spPr bwMode="auto">
          <a:xfrm>
            <a:off x="2362200" y="4572000"/>
            <a:ext cx="18288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9" descr="headplot2_comp89"/>
          <p:cNvPicPr>
            <a:picLocks noChangeAspect="1" noChangeArrowheads="1"/>
          </p:cNvPicPr>
          <p:nvPr/>
        </p:nvPicPr>
        <p:blipFill>
          <a:blip r:embed="rId7">
            <a:extLst>
              <a:ext uri="{28A0092B-C50C-407E-A947-70E740481C1C}">
                <a14:useLocalDpi xmlns:a14="http://schemas.microsoft.com/office/drawing/2010/main" val="0"/>
              </a:ext>
            </a:extLst>
          </a:blip>
          <a:srcRect r="16725"/>
          <a:stretch>
            <a:fillRect/>
          </a:stretch>
        </p:blipFill>
        <p:spPr bwMode="auto">
          <a:xfrm>
            <a:off x="304800" y="1600200"/>
            <a:ext cx="19050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0" descr="headplot2_comp41"/>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3331" r="20056"/>
          <a:stretch>
            <a:fillRect/>
          </a:stretch>
        </p:blipFill>
        <p:spPr bwMode="auto">
          <a:xfrm>
            <a:off x="4419600" y="2743200"/>
            <a:ext cx="17526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1" descr="headplot2_comp4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16725"/>
          <a:stretch>
            <a:fillRect/>
          </a:stretch>
        </p:blipFill>
        <p:spPr bwMode="auto">
          <a:xfrm>
            <a:off x="2209800" y="2743200"/>
            <a:ext cx="19050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2" descr="headplot2_comp46"/>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16655"/>
          <a:stretch>
            <a:fillRect/>
          </a:stretch>
        </p:blipFill>
        <p:spPr bwMode="auto">
          <a:xfrm>
            <a:off x="2284413" y="914400"/>
            <a:ext cx="1906587"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4829" name="Text Box 13"/>
          <p:cNvSpPr txBox="1">
            <a:spLocks noChangeArrowheads="1"/>
          </p:cNvSpPr>
          <p:nvPr/>
        </p:nvSpPr>
        <p:spPr bwMode="auto">
          <a:xfrm>
            <a:off x="2438400" y="152400"/>
            <a:ext cx="426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solidFill>
                  <a:schemeClr val="accent2"/>
                </a:solidFill>
                <a:cs typeface="+mn-cs"/>
              </a:rPr>
              <a:t>Same Session - Several Independent Muscle Components</a:t>
            </a:r>
          </a:p>
        </p:txBody>
      </p:sp>
      <p:grpSp>
        <p:nvGrpSpPr>
          <p:cNvPr id="674830" name="Group 14"/>
          <p:cNvGrpSpPr>
            <a:grpSpLocks/>
          </p:cNvGrpSpPr>
          <p:nvPr/>
        </p:nvGrpSpPr>
        <p:grpSpPr bwMode="auto">
          <a:xfrm>
            <a:off x="7162800" y="304800"/>
            <a:ext cx="1760538" cy="1295400"/>
            <a:chOff x="4032" y="2592"/>
            <a:chExt cx="1445" cy="1016"/>
          </a:xfrm>
        </p:grpSpPr>
        <p:pic>
          <p:nvPicPr>
            <p:cNvPr id="18456" name="Picture 15" descr="coupls_spectra"/>
            <p:cNvPicPr>
              <a:picLocks noChangeAspect="1" noChangeArrowheads="1"/>
            </p:cNvPicPr>
            <p:nvPr/>
          </p:nvPicPr>
          <p:blipFill>
            <a:blip r:embed="rId11">
              <a:extLst>
                <a:ext uri="{28A0092B-C50C-407E-A947-70E740481C1C}">
                  <a14:useLocalDpi xmlns:a14="http://schemas.microsoft.com/office/drawing/2010/main" val="0"/>
                </a:ext>
              </a:extLst>
            </a:blip>
            <a:srcRect t="6360"/>
            <a:stretch>
              <a:fillRect/>
            </a:stretch>
          </p:blipFill>
          <p:spPr bwMode="auto">
            <a:xfrm>
              <a:off x="4032" y="2592"/>
              <a:ext cx="1445"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4832" name="Rectangle 16"/>
            <p:cNvSpPr>
              <a:spLocks noChangeArrowheads="1"/>
            </p:cNvSpPr>
            <p:nvPr/>
          </p:nvSpPr>
          <p:spPr bwMode="auto">
            <a:xfrm>
              <a:off x="4371" y="3007"/>
              <a:ext cx="722" cy="3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74833" name="Rectangle 17"/>
            <p:cNvSpPr>
              <a:spLocks noChangeArrowheads="1"/>
            </p:cNvSpPr>
            <p:nvPr/>
          </p:nvSpPr>
          <p:spPr bwMode="auto">
            <a:xfrm>
              <a:off x="4656" y="3102"/>
              <a:ext cx="719" cy="3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74834" name="Rectangle 18"/>
            <p:cNvSpPr>
              <a:spLocks noChangeArrowheads="1"/>
            </p:cNvSpPr>
            <p:nvPr/>
          </p:nvSpPr>
          <p:spPr bwMode="auto">
            <a:xfrm>
              <a:off x="4416" y="2975"/>
              <a:ext cx="95" cy="3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pic>
        <p:nvPicPr>
          <p:cNvPr id="674835" name="Picture 19" descr="back_head"/>
          <p:cNvPicPr>
            <a:picLocks noChangeAspect="1" noChangeArrowheads="1"/>
          </p:cNvPicPr>
          <p:nvPr/>
        </p:nvPicPr>
        <p:blipFill>
          <a:blip r:embed="rId12">
            <a:lum bright="-6000" contrast="6000"/>
            <a:extLst>
              <a:ext uri="{28A0092B-C50C-407E-A947-70E740481C1C}">
                <a14:useLocalDpi xmlns:a14="http://schemas.microsoft.com/office/drawing/2010/main" val="0"/>
              </a:ext>
            </a:extLst>
          </a:blip>
          <a:srcRect/>
          <a:stretch>
            <a:fillRect/>
          </a:stretch>
        </p:blipFill>
        <p:spPr bwMode="auto">
          <a:xfrm>
            <a:off x="6210300" y="3429000"/>
            <a:ext cx="29337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4836" name="Line 20"/>
          <p:cNvSpPr>
            <a:spLocks noChangeShapeType="1"/>
          </p:cNvSpPr>
          <p:nvPr/>
        </p:nvSpPr>
        <p:spPr bwMode="auto">
          <a:xfrm flipH="1">
            <a:off x="8077200" y="4038600"/>
            <a:ext cx="381000" cy="6858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74837" name="Oval 21"/>
          <p:cNvSpPr>
            <a:spLocks noChangeArrowheads="1"/>
          </p:cNvSpPr>
          <p:nvPr/>
        </p:nvSpPr>
        <p:spPr bwMode="auto">
          <a:xfrm>
            <a:off x="4648200" y="2667000"/>
            <a:ext cx="1676400" cy="1905000"/>
          </a:xfrm>
          <a:prstGeom prst="ellipse">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74838" name="Oval 22"/>
          <p:cNvSpPr>
            <a:spLocks noChangeArrowheads="1"/>
          </p:cNvSpPr>
          <p:nvPr/>
        </p:nvSpPr>
        <p:spPr bwMode="auto">
          <a:xfrm>
            <a:off x="2590800" y="2667000"/>
            <a:ext cx="1600200" cy="1905000"/>
          </a:xfrm>
          <a:prstGeom prst="ellipse">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74839" name="Line 23"/>
          <p:cNvSpPr>
            <a:spLocks noChangeShapeType="1"/>
          </p:cNvSpPr>
          <p:nvPr/>
        </p:nvSpPr>
        <p:spPr bwMode="auto">
          <a:xfrm>
            <a:off x="6942138" y="4054475"/>
            <a:ext cx="381000" cy="6858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74840" name="Oval 24"/>
          <p:cNvSpPr>
            <a:spLocks noChangeArrowheads="1"/>
          </p:cNvSpPr>
          <p:nvPr/>
        </p:nvSpPr>
        <p:spPr bwMode="auto">
          <a:xfrm>
            <a:off x="6629400" y="1676400"/>
            <a:ext cx="1600200" cy="1905000"/>
          </a:xfrm>
          <a:prstGeom prst="ellipse">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74841" name="Line 25"/>
          <p:cNvSpPr>
            <a:spLocks noChangeShapeType="1"/>
          </p:cNvSpPr>
          <p:nvPr/>
        </p:nvSpPr>
        <p:spPr bwMode="auto">
          <a:xfrm>
            <a:off x="6831013" y="4432300"/>
            <a:ext cx="407987" cy="6731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74842" name="Oval 26"/>
          <p:cNvSpPr>
            <a:spLocks noChangeArrowheads="1"/>
          </p:cNvSpPr>
          <p:nvPr/>
        </p:nvSpPr>
        <p:spPr bwMode="auto">
          <a:xfrm>
            <a:off x="4724400" y="838200"/>
            <a:ext cx="1600200" cy="1905000"/>
          </a:xfrm>
          <a:prstGeom prst="ellipse">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74843" name="Line 27"/>
          <p:cNvSpPr>
            <a:spLocks noChangeShapeType="1"/>
          </p:cNvSpPr>
          <p:nvPr/>
        </p:nvSpPr>
        <p:spPr bwMode="auto">
          <a:xfrm flipH="1">
            <a:off x="1981200" y="3429000"/>
            <a:ext cx="304800" cy="6858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74844" name="Oval 28"/>
          <p:cNvSpPr>
            <a:spLocks noChangeArrowheads="1"/>
          </p:cNvSpPr>
          <p:nvPr/>
        </p:nvSpPr>
        <p:spPr bwMode="auto">
          <a:xfrm>
            <a:off x="6934200" y="76200"/>
            <a:ext cx="2209800" cy="1143000"/>
          </a:xfrm>
          <a:prstGeom prst="ellipse">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 name="TextBox 28"/>
          <p:cNvSpPr txBox="1"/>
          <p:nvPr/>
        </p:nvSpPr>
        <p:spPr>
          <a:xfrm>
            <a:off x="6812652" y="6617389"/>
            <a:ext cx="2379662" cy="276999"/>
          </a:xfrm>
          <a:prstGeom prst="rect">
            <a:avLst/>
          </a:prstGeom>
          <a:noFill/>
        </p:spPr>
        <p:txBody>
          <a:bodyPr>
            <a:spAutoFit/>
          </a:bodyPr>
          <a:lstStyle/>
          <a:p>
            <a:pPr algn="r">
              <a:defRPr/>
            </a:pPr>
            <a:r>
              <a:rPr lang="en-US" sz="1200" dirty="0">
                <a:solidFill>
                  <a:srgbClr val="FF6600"/>
                </a:solidFill>
              </a:rPr>
              <a:t>J. Onton &amp; S. Makeig 2006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674830"/>
                                        </p:tgtEl>
                                        <p:attrNameLst>
                                          <p:attrName>style.visibility</p:attrName>
                                        </p:attrNameLst>
                                      </p:cBhvr>
                                      <p:to>
                                        <p:strVal val="visible"/>
                                      </p:to>
                                    </p:set>
                                    <p:anim calcmode="lin" valueType="num">
                                      <p:cBhvr>
                                        <p:cTn id="7" dur="500" fill="hold"/>
                                        <p:tgtEl>
                                          <p:spTgt spid="674830"/>
                                        </p:tgtEl>
                                        <p:attrNameLst>
                                          <p:attrName>ppt_w</p:attrName>
                                        </p:attrNameLst>
                                      </p:cBhvr>
                                      <p:tavLst>
                                        <p:tav tm="0">
                                          <p:val>
                                            <p:strVal val="2/3*#ppt_w"/>
                                          </p:val>
                                        </p:tav>
                                        <p:tav tm="100000">
                                          <p:val>
                                            <p:strVal val="#ppt_w"/>
                                          </p:val>
                                        </p:tav>
                                      </p:tavLst>
                                    </p:anim>
                                    <p:anim calcmode="lin" valueType="num">
                                      <p:cBhvr>
                                        <p:cTn id="8" dur="500" fill="hold"/>
                                        <p:tgtEl>
                                          <p:spTgt spid="674830"/>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674844"/>
                                        </p:tgtEl>
                                        <p:attrNameLst>
                                          <p:attrName>style.visibility</p:attrName>
                                        </p:attrNameLst>
                                      </p:cBhvr>
                                      <p:to>
                                        <p:strVal val="visible"/>
                                      </p:to>
                                    </p:set>
                                    <p:anim calcmode="lin" valueType="num">
                                      <p:cBhvr>
                                        <p:cTn id="12" dur="500" fill="hold"/>
                                        <p:tgtEl>
                                          <p:spTgt spid="674844"/>
                                        </p:tgtEl>
                                        <p:attrNameLst>
                                          <p:attrName>ppt_w</p:attrName>
                                        </p:attrNameLst>
                                      </p:cBhvr>
                                      <p:tavLst>
                                        <p:tav tm="0">
                                          <p:val>
                                            <p:strVal val="2/3*#ppt_w"/>
                                          </p:val>
                                        </p:tav>
                                        <p:tav tm="100000">
                                          <p:val>
                                            <p:strVal val="#ppt_w"/>
                                          </p:val>
                                        </p:tav>
                                      </p:tavLst>
                                    </p:anim>
                                    <p:anim calcmode="lin" valueType="num">
                                      <p:cBhvr>
                                        <p:cTn id="13" dur="500" fill="hold"/>
                                        <p:tgtEl>
                                          <p:spTgt spid="674844"/>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674844"/>
                                        </p:tgtEl>
                                        <p:attrNameLst>
                                          <p:attrName>style.visibility</p:attrName>
                                        </p:attrNameLst>
                                      </p:cBhvr>
                                      <p:to>
                                        <p:strVal val="hidden"/>
                                      </p:to>
                                    </p:set>
                                  </p:sub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272" fill="hold" grpId="0" nodeType="clickEffect">
                                  <p:stCondLst>
                                    <p:cond delay="0"/>
                                  </p:stCondLst>
                                  <p:childTnLst>
                                    <p:set>
                                      <p:cBhvr>
                                        <p:cTn id="17" dur="1" fill="hold">
                                          <p:stCondLst>
                                            <p:cond delay="0"/>
                                          </p:stCondLst>
                                        </p:cTn>
                                        <p:tgtEl>
                                          <p:spTgt spid="674837"/>
                                        </p:tgtEl>
                                        <p:attrNameLst>
                                          <p:attrName>style.visibility</p:attrName>
                                        </p:attrNameLst>
                                      </p:cBhvr>
                                      <p:to>
                                        <p:strVal val="visible"/>
                                      </p:to>
                                    </p:set>
                                    <p:anim calcmode="lin" valueType="num">
                                      <p:cBhvr>
                                        <p:cTn id="18" dur="1000" fill="hold"/>
                                        <p:tgtEl>
                                          <p:spTgt spid="674837"/>
                                        </p:tgtEl>
                                        <p:attrNameLst>
                                          <p:attrName>ppt_w</p:attrName>
                                        </p:attrNameLst>
                                      </p:cBhvr>
                                      <p:tavLst>
                                        <p:tav tm="0">
                                          <p:val>
                                            <p:strVal val="2/3*#ppt_w"/>
                                          </p:val>
                                        </p:tav>
                                        <p:tav tm="100000">
                                          <p:val>
                                            <p:strVal val="#ppt_w"/>
                                          </p:val>
                                        </p:tav>
                                      </p:tavLst>
                                    </p:anim>
                                    <p:anim calcmode="lin" valueType="num">
                                      <p:cBhvr>
                                        <p:cTn id="19" dur="1000" fill="hold"/>
                                        <p:tgtEl>
                                          <p:spTgt spid="67483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674837"/>
                                        </p:tgtEl>
                                        <p:attrNameLst>
                                          <p:attrName>style.visibility</p:attrName>
                                        </p:attrNameLst>
                                      </p:cBhvr>
                                      <p:to>
                                        <p:strVal val="hidden"/>
                                      </p:to>
                                    </p:set>
                                  </p:subTnLst>
                                </p:cTn>
                              </p:par>
                            </p:childTnLst>
                          </p:cTn>
                        </p:par>
                        <p:par>
                          <p:cTn id="20" fill="hold" nodeType="afterGroup">
                            <p:stCondLst>
                              <p:cond delay="1000"/>
                            </p:stCondLst>
                            <p:childTnLst>
                              <p:par>
                                <p:cTn id="21" presetID="23" presetClass="entr" presetSubtype="272" fill="hold" nodeType="afterEffect">
                                  <p:stCondLst>
                                    <p:cond delay="0"/>
                                  </p:stCondLst>
                                  <p:childTnLst>
                                    <p:set>
                                      <p:cBhvr>
                                        <p:cTn id="22" dur="1" fill="hold">
                                          <p:stCondLst>
                                            <p:cond delay="0"/>
                                          </p:stCondLst>
                                        </p:cTn>
                                        <p:tgtEl>
                                          <p:spTgt spid="674835"/>
                                        </p:tgtEl>
                                        <p:attrNameLst>
                                          <p:attrName>style.visibility</p:attrName>
                                        </p:attrNameLst>
                                      </p:cBhvr>
                                      <p:to>
                                        <p:strVal val="visible"/>
                                      </p:to>
                                    </p:set>
                                    <p:anim calcmode="lin" valueType="num">
                                      <p:cBhvr>
                                        <p:cTn id="23" dur="500" fill="hold"/>
                                        <p:tgtEl>
                                          <p:spTgt spid="674835"/>
                                        </p:tgtEl>
                                        <p:attrNameLst>
                                          <p:attrName>ppt_w</p:attrName>
                                        </p:attrNameLst>
                                      </p:cBhvr>
                                      <p:tavLst>
                                        <p:tav tm="0">
                                          <p:val>
                                            <p:strVal val="2/3*#ppt_w"/>
                                          </p:val>
                                        </p:tav>
                                        <p:tav tm="100000">
                                          <p:val>
                                            <p:strVal val="#ppt_w"/>
                                          </p:val>
                                        </p:tav>
                                      </p:tavLst>
                                    </p:anim>
                                    <p:anim calcmode="lin" valueType="num">
                                      <p:cBhvr>
                                        <p:cTn id="24" dur="500" fill="hold"/>
                                        <p:tgtEl>
                                          <p:spTgt spid="674835"/>
                                        </p:tgtEl>
                                        <p:attrNameLst>
                                          <p:attrName>ppt_h</p:attrName>
                                        </p:attrNameLst>
                                      </p:cBhvr>
                                      <p:tavLst>
                                        <p:tav tm="0">
                                          <p:val>
                                            <p:strVal val="2/3*#ppt_h"/>
                                          </p:val>
                                        </p:tav>
                                        <p:tav tm="100000">
                                          <p:val>
                                            <p:strVal val="#ppt_h"/>
                                          </p:val>
                                        </p:tav>
                                      </p:tavLst>
                                    </p:anim>
                                  </p:childTnLst>
                                </p:cTn>
                              </p:par>
                            </p:childTnLst>
                          </p:cTn>
                        </p:par>
                        <p:par>
                          <p:cTn id="25" fill="hold" nodeType="afterGroup">
                            <p:stCondLst>
                              <p:cond delay="1500"/>
                            </p:stCondLst>
                            <p:childTnLst>
                              <p:par>
                                <p:cTn id="26" presetID="22" presetClass="entr" presetSubtype="1" fill="hold" nodeType="afterEffect">
                                  <p:stCondLst>
                                    <p:cond delay="0"/>
                                  </p:stCondLst>
                                  <p:childTnLst>
                                    <p:set>
                                      <p:cBhvr>
                                        <p:cTn id="27" dur="1" fill="hold">
                                          <p:stCondLst>
                                            <p:cond delay="0"/>
                                          </p:stCondLst>
                                        </p:cTn>
                                        <p:tgtEl>
                                          <p:spTgt spid="674836"/>
                                        </p:tgtEl>
                                        <p:attrNameLst>
                                          <p:attrName>style.visibility</p:attrName>
                                        </p:attrNameLst>
                                      </p:cBhvr>
                                      <p:to>
                                        <p:strVal val="visible"/>
                                      </p:to>
                                    </p:set>
                                    <p:animEffect transition="in" filter="wipe(up)">
                                      <p:cBhvr>
                                        <p:cTn id="28" dur="500"/>
                                        <p:tgtEl>
                                          <p:spTgt spid="674836"/>
                                        </p:tgtEl>
                                      </p:cBhvr>
                                    </p:animEffect>
                                  </p:childTnLst>
                                  <p:subTnLst>
                                    <p:set>
                                      <p:cBhvr override="childStyle">
                                        <p:cTn dur="1" fill="hold" display="0" masterRel="nextClick" afterEffect="1"/>
                                        <p:tgtEl>
                                          <p:spTgt spid="674836"/>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272" fill="hold" grpId="0" nodeType="clickEffect">
                                  <p:stCondLst>
                                    <p:cond delay="0"/>
                                  </p:stCondLst>
                                  <p:childTnLst>
                                    <p:set>
                                      <p:cBhvr>
                                        <p:cTn id="32" dur="1" fill="hold">
                                          <p:stCondLst>
                                            <p:cond delay="0"/>
                                          </p:stCondLst>
                                        </p:cTn>
                                        <p:tgtEl>
                                          <p:spTgt spid="674838"/>
                                        </p:tgtEl>
                                        <p:attrNameLst>
                                          <p:attrName>style.visibility</p:attrName>
                                        </p:attrNameLst>
                                      </p:cBhvr>
                                      <p:to>
                                        <p:strVal val="visible"/>
                                      </p:to>
                                    </p:set>
                                    <p:anim calcmode="lin" valueType="num">
                                      <p:cBhvr>
                                        <p:cTn id="33" dur="1000" fill="hold"/>
                                        <p:tgtEl>
                                          <p:spTgt spid="674838"/>
                                        </p:tgtEl>
                                        <p:attrNameLst>
                                          <p:attrName>ppt_w</p:attrName>
                                        </p:attrNameLst>
                                      </p:cBhvr>
                                      <p:tavLst>
                                        <p:tav tm="0">
                                          <p:val>
                                            <p:strVal val="2/3*#ppt_w"/>
                                          </p:val>
                                        </p:tav>
                                        <p:tav tm="100000">
                                          <p:val>
                                            <p:strVal val="#ppt_w"/>
                                          </p:val>
                                        </p:tav>
                                      </p:tavLst>
                                    </p:anim>
                                    <p:anim calcmode="lin" valueType="num">
                                      <p:cBhvr>
                                        <p:cTn id="34" dur="1000" fill="hold"/>
                                        <p:tgtEl>
                                          <p:spTgt spid="674838"/>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674838"/>
                                        </p:tgtEl>
                                        <p:attrNameLst>
                                          <p:attrName>style.visibility</p:attrName>
                                        </p:attrNameLst>
                                      </p:cBhvr>
                                      <p:to>
                                        <p:strVal val="hidden"/>
                                      </p:to>
                                    </p:set>
                                  </p:subTnLst>
                                </p:cTn>
                              </p:par>
                            </p:childTnLst>
                          </p:cTn>
                        </p:par>
                        <p:par>
                          <p:cTn id="35" fill="hold" nodeType="afterGroup">
                            <p:stCondLst>
                              <p:cond delay="1000"/>
                            </p:stCondLst>
                            <p:childTnLst>
                              <p:par>
                                <p:cTn id="36" presetID="22" presetClass="entr" presetSubtype="1" fill="hold" nodeType="afterEffect">
                                  <p:stCondLst>
                                    <p:cond delay="0"/>
                                  </p:stCondLst>
                                  <p:childTnLst>
                                    <p:set>
                                      <p:cBhvr>
                                        <p:cTn id="37" dur="1" fill="hold">
                                          <p:stCondLst>
                                            <p:cond delay="0"/>
                                          </p:stCondLst>
                                        </p:cTn>
                                        <p:tgtEl>
                                          <p:spTgt spid="674839"/>
                                        </p:tgtEl>
                                        <p:attrNameLst>
                                          <p:attrName>style.visibility</p:attrName>
                                        </p:attrNameLst>
                                      </p:cBhvr>
                                      <p:to>
                                        <p:strVal val="visible"/>
                                      </p:to>
                                    </p:set>
                                    <p:animEffect transition="in" filter="wipe(up)">
                                      <p:cBhvr>
                                        <p:cTn id="38" dur="500"/>
                                        <p:tgtEl>
                                          <p:spTgt spid="674839"/>
                                        </p:tgtEl>
                                      </p:cBhvr>
                                    </p:animEffect>
                                  </p:childTnLst>
                                  <p:subTnLst>
                                    <p:set>
                                      <p:cBhvr override="childStyle">
                                        <p:cTn dur="1" fill="hold" display="0" masterRel="nextClick" afterEffect="1"/>
                                        <p:tgtEl>
                                          <p:spTgt spid="674839"/>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272" fill="hold" grpId="0" nodeType="clickEffect">
                                  <p:stCondLst>
                                    <p:cond delay="0"/>
                                  </p:stCondLst>
                                  <p:childTnLst>
                                    <p:set>
                                      <p:cBhvr>
                                        <p:cTn id="42" dur="1" fill="hold">
                                          <p:stCondLst>
                                            <p:cond delay="0"/>
                                          </p:stCondLst>
                                        </p:cTn>
                                        <p:tgtEl>
                                          <p:spTgt spid="674840"/>
                                        </p:tgtEl>
                                        <p:attrNameLst>
                                          <p:attrName>style.visibility</p:attrName>
                                        </p:attrNameLst>
                                      </p:cBhvr>
                                      <p:to>
                                        <p:strVal val="visible"/>
                                      </p:to>
                                    </p:set>
                                    <p:anim calcmode="lin" valueType="num">
                                      <p:cBhvr>
                                        <p:cTn id="43" dur="1000" fill="hold"/>
                                        <p:tgtEl>
                                          <p:spTgt spid="674840"/>
                                        </p:tgtEl>
                                        <p:attrNameLst>
                                          <p:attrName>ppt_w</p:attrName>
                                        </p:attrNameLst>
                                      </p:cBhvr>
                                      <p:tavLst>
                                        <p:tav tm="0">
                                          <p:val>
                                            <p:strVal val="2/3*#ppt_w"/>
                                          </p:val>
                                        </p:tav>
                                        <p:tav tm="100000">
                                          <p:val>
                                            <p:strVal val="#ppt_w"/>
                                          </p:val>
                                        </p:tav>
                                      </p:tavLst>
                                    </p:anim>
                                    <p:anim calcmode="lin" valueType="num">
                                      <p:cBhvr>
                                        <p:cTn id="44" dur="1000" fill="hold"/>
                                        <p:tgtEl>
                                          <p:spTgt spid="674840"/>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674840"/>
                                        </p:tgtEl>
                                        <p:attrNameLst>
                                          <p:attrName>style.visibility</p:attrName>
                                        </p:attrNameLst>
                                      </p:cBhvr>
                                      <p:to>
                                        <p:strVal val="hidden"/>
                                      </p:to>
                                    </p:set>
                                  </p:subTnLst>
                                </p:cTn>
                              </p:par>
                            </p:childTnLst>
                          </p:cTn>
                        </p:par>
                        <p:par>
                          <p:cTn id="45" fill="hold" nodeType="afterGroup">
                            <p:stCondLst>
                              <p:cond delay="1000"/>
                            </p:stCondLst>
                            <p:childTnLst>
                              <p:par>
                                <p:cTn id="46" presetID="22" presetClass="entr" presetSubtype="1" fill="hold" nodeType="afterEffect">
                                  <p:stCondLst>
                                    <p:cond delay="0"/>
                                  </p:stCondLst>
                                  <p:childTnLst>
                                    <p:set>
                                      <p:cBhvr>
                                        <p:cTn id="47" dur="1" fill="hold">
                                          <p:stCondLst>
                                            <p:cond delay="0"/>
                                          </p:stCondLst>
                                        </p:cTn>
                                        <p:tgtEl>
                                          <p:spTgt spid="674841"/>
                                        </p:tgtEl>
                                        <p:attrNameLst>
                                          <p:attrName>style.visibility</p:attrName>
                                        </p:attrNameLst>
                                      </p:cBhvr>
                                      <p:to>
                                        <p:strVal val="visible"/>
                                      </p:to>
                                    </p:set>
                                    <p:animEffect transition="in" filter="wipe(up)">
                                      <p:cBhvr>
                                        <p:cTn id="48" dur="500"/>
                                        <p:tgtEl>
                                          <p:spTgt spid="674841"/>
                                        </p:tgtEl>
                                      </p:cBhvr>
                                    </p:animEffect>
                                  </p:childTnLst>
                                  <p:subTnLst>
                                    <p:set>
                                      <p:cBhvr override="childStyle">
                                        <p:cTn dur="1" fill="hold" display="0" masterRel="nextClick" afterEffect="1"/>
                                        <p:tgtEl>
                                          <p:spTgt spid="674841"/>
                                        </p:tgtEl>
                                        <p:attrNameLst>
                                          <p:attrName>style.visibility</p:attrName>
                                        </p:attrNameLst>
                                      </p:cBhvr>
                                      <p:to>
                                        <p:strVal val="hidden"/>
                                      </p:to>
                                    </p:set>
                                  </p:sub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272" fill="hold" grpId="0" nodeType="clickEffect">
                                  <p:stCondLst>
                                    <p:cond delay="0"/>
                                  </p:stCondLst>
                                  <p:childTnLst>
                                    <p:set>
                                      <p:cBhvr>
                                        <p:cTn id="52" dur="1" fill="hold">
                                          <p:stCondLst>
                                            <p:cond delay="0"/>
                                          </p:stCondLst>
                                        </p:cTn>
                                        <p:tgtEl>
                                          <p:spTgt spid="674842"/>
                                        </p:tgtEl>
                                        <p:attrNameLst>
                                          <p:attrName>style.visibility</p:attrName>
                                        </p:attrNameLst>
                                      </p:cBhvr>
                                      <p:to>
                                        <p:strVal val="visible"/>
                                      </p:to>
                                    </p:set>
                                    <p:anim calcmode="lin" valueType="num">
                                      <p:cBhvr>
                                        <p:cTn id="53" dur="1000" fill="hold"/>
                                        <p:tgtEl>
                                          <p:spTgt spid="674842"/>
                                        </p:tgtEl>
                                        <p:attrNameLst>
                                          <p:attrName>ppt_w</p:attrName>
                                        </p:attrNameLst>
                                      </p:cBhvr>
                                      <p:tavLst>
                                        <p:tav tm="0">
                                          <p:val>
                                            <p:strVal val="2/3*#ppt_w"/>
                                          </p:val>
                                        </p:tav>
                                        <p:tav tm="100000">
                                          <p:val>
                                            <p:strVal val="#ppt_w"/>
                                          </p:val>
                                        </p:tav>
                                      </p:tavLst>
                                    </p:anim>
                                    <p:anim calcmode="lin" valueType="num">
                                      <p:cBhvr>
                                        <p:cTn id="54" dur="1000" fill="hold"/>
                                        <p:tgtEl>
                                          <p:spTgt spid="674842"/>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674842"/>
                                        </p:tgtEl>
                                        <p:attrNameLst>
                                          <p:attrName>style.visibility</p:attrName>
                                        </p:attrNameLst>
                                      </p:cBhvr>
                                      <p:to>
                                        <p:strVal val="hidden"/>
                                      </p:to>
                                    </p:set>
                                  </p:subTnLst>
                                </p:cTn>
                              </p:par>
                            </p:childTnLst>
                          </p:cTn>
                        </p:par>
                        <p:par>
                          <p:cTn id="55" fill="hold" nodeType="afterGroup">
                            <p:stCondLst>
                              <p:cond delay="1000"/>
                            </p:stCondLst>
                            <p:childTnLst>
                              <p:par>
                                <p:cTn id="56" presetID="23" presetClass="entr" presetSubtype="272" fill="hold" nodeType="afterEffect">
                                  <p:stCondLst>
                                    <p:cond delay="0"/>
                                  </p:stCondLst>
                                  <p:childTnLst>
                                    <p:set>
                                      <p:cBhvr>
                                        <p:cTn id="57" dur="1" fill="hold">
                                          <p:stCondLst>
                                            <p:cond delay="0"/>
                                          </p:stCondLst>
                                        </p:cTn>
                                        <p:tgtEl>
                                          <p:spTgt spid="674818"/>
                                        </p:tgtEl>
                                        <p:attrNameLst>
                                          <p:attrName>style.visibility</p:attrName>
                                        </p:attrNameLst>
                                      </p:cBhvr>
                                      <p:to>
                                        <p:strVal val="visible"/>
                                      </p:to>
                                    </p:set>
                                    <p:anim calcmode="lin" valueType="num">
                                      <p:cBhvr>
                                        <p:cTn id="58" dur="500" fill="hold"/>
                                        <p:tgtEl>
                                          <p:spTgt spid="674818"/>
                                        </p:tgtEl>
                                        <p:attrNameLst>
                                          <p:attrName>ppt_w</p:attrName>
                                        </p:attrNameLst>
                                      </p:cBhvr>
                                      <p:tavLst>
                                        <p:tav tm="0">
                                          <p:val>
                                            <p:strVal val="2/3*#ppt_w"/>
                                          </p:val>
                                        </p:tav>
                                        <p:tav tm="100000">
                                          <p:val>
                                            <p:strVal val="#ppt_w"/>
                                          </p:val>
                                        </p:tav>
                                      </p:tavLst>
                                    </p:anim>
                                    <p:anim calcmode="lin" valueType="num">
                                      <p:cBhvr>
                                        <p:cTn id="59" dur="500" fill="hold"/>
                                        <p:tgtEl>
                                          <p:spTgt spid="674818"/>
                                        </p:tgtEl>
                                        <p:attrNameLst>
                                          <p:attrName>ppt_h</p:attrName>
                                        </p:attrNameLst>
                                      </p:cBhvr>
                                      <p:tavLst>
                                        <p:tav tm="0">
                                          <p:val>
                                            <p:strVal val="2/3*#ppt_h"/>
                                          </p:val>
                                        </p:tav>
                                        <p:tav tm="100000">
                                          <p:val>
                                            <p:strVal val="#ppt_h"/>
                                          </p:val>
                                        </p:tav>
                                      </p:tavLst>
                                    </p:anim>
                                  </p:childTnLst>
                                </p:cTn>
                              </p:par>
                            </p:childTnLst>
                          </p:cTn>
                        </p:par>
                        <p:par>
                          <p:cTn id="60" fill="hold" nodeType="afterGroup">
                            <p:stCondLst>
                              <p:cond delay="1500"/>
                            </p:stCondLst>
                            <p:childTnLst>
                              <p:par>
                                <p:cTn id="61" presetID="22" presetClass="entr" presetSubtype="1" fill="hold" nodeType="afterEffect">
                                  <p:stCondLst>
                                    <p:cond delay="0"/>
                                  </p:stCondLst>
                                  <p:childTnLst>
                                    <p:set>
                                      <p:cBhvr>
                                        <p:cTn id="62" dur="1" fill="hold">
                                          <p:stCondLst>
                                            <p:cond delay="0"/>
                                          </p:stCondLst>
                                        </p:cTn>
                                        <p:tgtEl>
                                          <p:spTgt spid="674843"/>
                                        </p:tgtEl>
                                        <p:attrNameLst>
                                          <p:attrName>style.visibility</p:attrName>
                                        </p:attrNameLst>
                                      </p:cBhvr>
                                      <p:to>
                                        <p:strVal val="visible"/>
                                      </p:to>
                                    </p:set>
                                    <p:animEffect transition="in" filter="wipe(up)">
                                      <p:cBhvr>
                                        <p:cTn id="63" dur="500"/>
                                        <p:tgtEl>
                                          <p:spTgt spid="674843"/>
                                        </p:tgtEl>
                                      </p:cBhvr>
                                    </p:animEffect>
                                  </p:childTnLst>
                                  <p:subTnLst>
                                    <p:set>
                                      <p:cBhvr override="childStyle">
                                        <p:cTn dur="1" fill="hold" display="0" masterRel="nextClick" afterEffect="1"/>
                                        <p:tgtEl>
                                          <p:spTgt spid="67484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837" grpId="0" animBg="1"/>
      <p:bldP spid="674838" grpId="0" animBg="1"/>
      <p:bldP spid="674840" grpId="0" animBg="1"/>
      <p:bldP spid="674842" grpId="0" animBg="1"/>
      <p:bldP spid="6748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98475"/>
            <a:ext cx="6076950" cy="5826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1379" name="Text Box 3"/>
          <p:cNvSpPr txBox="1">
            <a:spLocks noChangeArrowheads="1"/>
          </p:cNvSpPr>
          <p:nvPr/>
        </p:nvSpPr>
        <p:spPr bwMode="auto">
          <a:xfrm>
            <a:off x="6477000" y="6553200"/>
            <a:ext cx="266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200">
                <a:solidFill>
                  <a:schemeClr val="accent2"/>
                </a:solidFill>
                <a:latin typeface="Calibri" charset="0"/>
              </a:rPr>
              <a:t>Julie Onton &amp; S. Makeig (2006)</a:t>
            </a:r>
          </a:p>
        </p:txBody>
      </p:sp>
      <p:sp>
        <p:nvSpPr>
          <p:cNvPr id="101380" name="Text Box 4"/>
          <p:cNvSpPr txBox="1">
            <a:spLocks noChangeArrowheads="1"/>
          </p:cNvSpPr>
          <p:nvPr/>
        </p:nvSpPr>
        <p:spPr bwMode="auto">
          <a:xfrm>
            <a:off x="1189038" y="0"/>
            <a:ext cx="6813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chemeClr val="accent2"/>
                </a:solidFill>
                <a:latin typeface="Calibri" charset="0"/>
              </a:rPr>
              <a:t>… and also separates cortical brain</a:t>
            </a:r>
            <a:r>
              <a:rPr lang="en-US" b="1">
                <a:latin typeface="Calibri" charset="0"/>
              </a:rPr>
              <a:t> </a:t>
            </a:r>
            <a:r>
              <a:rPr lang="en-US" b="1">
                <a:solidFill>
                  <a:schemeClr val="accent2"/>
                </a:solidFill>
                <a:latin typeface="Calibri" charset="0"/>
              </a:rPr>
              <a:t>IC processes</a:t>
            </a:r>
          </a:p>
        </p:txBody>
      </p:sp>
      <p:sp>
        <p:nvSpPr>
          <p:cNvPr id="101381" name="Text Box 5"/>
          <p:cNvSpPr txBox="1">
            <a:spLocks noChangeArrowheads="1"/>
          </p:cNvSpPr>
          <p:nvPr/>
        </p:nvSpPr>
        <p:spPr bwMode="auto">
          <a:xfrm>
            <a:off x="974725" y="6035675"/>
            <a:ext cx="2819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chemeClr val="accent2"/>
                </a:solidFill>
                <a:latin typeface="Calibri" charset="0"/>
              </a:rPr>
              <a:t>Dual-symmetric dipole component</a:t>
            </a:r>
          </a:p>
        </p:txBody>
      </p:sp>
      <p:sp>
        <p:nvSpPr>
          <p:cNvPr id="101382" name="Line 6"/>
          <p:cNvSpPr>
            <a:spLocks noChangeShapeType="1"/>
          </p:cNvSpPr>
          <p:nvPr/>
        </p:nvSpPr>
        <p:spPr bwMode="auto">
          <a:xfrm flipV="1">
            <a:off x="3336925" y="6096000"/>
            <a:ext cx="701675" cy="1524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83" name="Text Box 7"/>
          <p:cNvSpPr txBox="1">
            <a:spLocks noChangeArrowheads="1"/>
          </p:cNvSpPr>
          <p:nvPr/>
        </p:nvSpPr>
        <p:spPr bwMode="auto">
          <a:xfrm>
            <a:off x="244475" y="4156075"/>
            <a:ext cx="1616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chemeClr val="accent2"/>
                </a:solidFill>
                <a:latin typeface="Calibri" charset="0"/>
              </a:rPr>
              <a:t>Single dipole component</a:t>
            </a:r>
          </a:p>
        </p:txBody>
      </p:sp>
      <p:sp>
        <p:nvSpPr>
          <p:cNvPr id="101384" name="Line 8"/>
          <p:cNvSpPr>
            <a:spLocks noChangeShapeType="1"/>
          </p:cNvSpPr>
          <p:nvPr/>
        </p:nvSpPr>
        <p:spPr bwMode="auto">
          <a:xfrm flipV="1">
            <a:off x="1660525" y="4144963"/>
            <a:ext cx="198438" cy="182562"/>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85" name="Text Box 9"/>
          <p:cNvSpPr txBox="1">
            <a:spLocks noChangeArrowheads="1"/>
          </p:cNvSpPr>
          <p:nvPr/>
        </p:nvSpPr>
        <p:spPr bwMode="auto">
          <a:xfrm>
            <a:off x="6048375" y="1143000"/>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800">
                <a:solidFill>
                  <a:schemeClr val="accent2"/>
                </a:solidFill>
                <a:latin typeface="Calibri" charset="0"/>
              </a:rPr>
              <a:t>Equivalent dipoles</a:t>
            </a:r>
          </a:p>
        </p:txBody>
      </p:sp>
      <p:sp>
        <p:nvSpPr>
          <p:cNvPr id="101386" name="Line 10"/>
          <p:cNvSpPr>
            <a:spLocks noChangeShapeType="1"/>
          </p:cNvSpPr>
          <p:nvPr/>
        </p:nvSpPr>
        <p:spPr bwMode="auto">
          <a:xfrm flipH="1">
            <a:off x="5013325" y="1401763"/>
            <a:ext cx="1905000" cy="16764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9035" name="Oval 11"/>
          <p:cNvSpPr>
            <a:spLocks noChangeArrowheads="1"/>
          </p:cNvSpPr>
          <p:nvPr/>
        </p:nvSpPr>
        <p:spPr bwMode="auto">
          <a:xfrm>
            <a:off x="1295400" y="2590800"/>
            <a:ext cx="1676400" cy="19812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29036" name="Oval 12"/>
          <p:cNvSpPr>
            <a:spLocks noChangeArrowheads="1"/>
          </p:cNvSpPr>
          <p:nvPr/>
        </p:nvSpPr>
        <p:spPr bwMode="auto">
          <a:xfrm>
            <a:off x="4038600" y="3143250"/>
            <a:ext cx="457200" cy="457200"/>
          </a:xfrm>
          <a:prstGeom prst="ellipse">
            <a:avLst/>
          </a:prstGeom>
          <a:noFill/>
          <a:ln w="508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29037" name="Oval 13"/>
          <p:cNvSpPr>
            <a:spLocks noChangeArrowheads="1"/>
          </p:cNvSpPr>
          <p:nvPr/>
        </p:nvSpPr>
        <p:spPr bwMode="auto">
          <a:xfrm>
            <a:off x="3606800" y="4597400"/>
            <a:ext cx="1676400" cy="19812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29038" name="Oval 14"/>
          <p:cNvSpPr>
            <a:spLocks noChangeArrowheads="1"/>
          </p:cNvSpPr>
          <p:nvPr/>
        </p:nvSpPr>
        <p:spPr bwMode="auto">
          <a:xfrm>
            <a:off x="4114800" y="3835400"/>
            <a:ext cx="457200" cy="457200"/>
          </a:xfrm>
          <a:prstGeom prst="ellipse">
            <a:avLst/>
          </a:prstGeom>
          <a:noFill/>
          <a:ln w="508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29039" name="Oval 15"/>
          <p:cNvSpPr>
            <a:spLocks noChangeArrowheads="1"/>
          </p:cNvSpPr>
          <p:nvPr/>
        </p:nvSpPr>
        <p:spPr bwMode="auto">
          <a:xfrm>
            <a:off x="3657600" y="3505200"/>
            <a:ext cx="457200" cy="457200"/>
          </a:xfrm>
          <a:prstGeom prst="ellipse">
            <a:avLst/>
          </a:prstGeom>
          <a:noFill/>
          <a:ln w="508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6" name="Oval 13"/>
          <p:cNvSpPr>
            <a:spLocks noChangeArrowheads="1"/>
          </p:cNvSpPr>
          <p:nvPr/>
        </p:nvSpPr>
        <p:spPr bwMode="auto">
          <a:xfrm>
            <a:off x="5029200" y="2971800"/>
            <a:ext cx="812800" cy="5842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29035"/>
                                        </p:tgtEl>
                                        <p:attrNameLst>
                                          <p:attrName>style.visibility</p:attrName>
                                        </p:attrNameLst>
                                      </p:cBhvr>
                                      <p:to>
                                        <p:strVal val="visible"/>
                                      </p:to>
                                    </p:set>
                                    <p:anim calcmode="lin" valueType="num">
                                      <p:cBhvr>
                                        <p:cTn id="7" dur="500" fill="hold"/>
                                        <p:tgtEl>
                                          <p:spTgt spid="129035"/>
                                        </p:tgtEl>
                                        <p:attrNameLst>
                                          <p:attrName>ppt_w</p:attrName>
                                        </p:attrNameLst>
                                      </p:cBhvr>
                                      <p:tavLst>
                                        <p:tav tm="0">
                                          <p:val>
                                            <p:strVal val="2/3*#ppt_w"/>
                                          </p:val>
                                        </p:tav>
                                        <p:tav tm="100000">
                                          <p:val>
                                            <p:strVal val="#ppt_w"/>
                                          </p:val>
                                        </p:tav>
                                      </p:tavLst>
                                    </p:anim>
                                    <p:anim calcmode="lin" valueType="num">
                                      <p:cBhvr>
                                        <p:cTn id="8" dur="500" fill="hold"/>
                                        <p:tgtEl>
                                          <p:spTgt spid="12903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88" fill="hold" grpId="0" nodeType="afterEffect">
                                  <p:stCondLst>
                                    <p:cond delay="0"/>
                                  </p:stCondLst>
                                  <p:childTnLst>
                                    <p:set>
                                      <p:cBhvr>
                                        <p:cTn id="11" dur="1" fill="hold">
                                          <p:stCondLst>
                                            <p:cond delay="0"/>
                                          </p:stCondLst>
                                        </p:cTn>
                                        <p:tgtEl>
                                          <p:spTgt spid="129036"/>
                                        </p:tgtEl>
                                        <p:attrNameLst>
                                          <p:attrName>style.visibility</p:attrName>
                                        </p:attrNameLst>
                                      </p:cBhvr>
                                      <p:to>
                                        <p:strVal val="visible"/>
                                      </p:to>
                                    </p:set>
                                    <p:anim calcmode="lin" valueType="num">
                                      <p:cBhvr>
                                        <p:cTn id="12" dur="500" fill="hold"/>
                                        <p:tgtEl>
                                          <p:spTgt spid="129036"/>
                                        </p:tgtEl>
                                        <p:attrNameLst>
                                          <p:attrName>ppt_w</p:attrName>
                                        </p:attrNameLst>
                                      </p:cBhvr>
                                      <p:tavLst>
                                        <p:tav tm="0">
                                          <p:val>
                                            <p:strVal val="4/3*#ppt_w"/>
                                          </p:val>
                                        </p:tav>
                                        <p:tav tm="100000">
                                          <p:val>
                                            <p:strVal val="#ppt_w"/>
                                          </p:val>
                                        </p:tav>
                                      </p:tavLst>
                                    </p:anim>
                                    <p:anim calcmode="lin" valueType="num">
                                      <p:cBhvr>
                                        <p:cTn id="13" dur="500" fill="hold"/>
                                        <p:tgtEl>
                                          <p:spTgt spid="129036"/>
                                        </p:tgtEl>
                                        <p:attrNameLst>
                                          <p:attrName>ppt_h</p:attrName>
                                        </p:attrNameLst>
                                      </p:cBhvr>
                                      <p:tavLst>
                                        <p:tav tm="0">
                                          <p:val>
                                            <p:strVal val="4/3*#ppt_h"/>
                                          </p:val>
                                        </p:tav>
                                        <p:tav tm="100000">
                                          <p:val>
                                            <p:strVal val="#ppt_h"/>
                                          </p:val>
                                        </p:tav>
                                      </p:tavLst>
                                    </p:anim>
                                  </p:childTnLst>
                                  <p:subTnLst>
                                    <p:set>
                                      <p:cBhvr override="childStyle">
                                        <p:cTn dur="1" fill="hold" display="0" masterRel="nextClick" afterEffect="1"/>
                                        <p:tgtEl>
                                          <p:spTgt spid="129036"/>
                                        </p:tgtEl>
                                        <p:attrNameLst>
                                          <p:attrName>style.visibility</p:attrName>
                                        </p:attrNameLst>
                                      </p:cBhvr>
                                      <p:to>
                                        <p:strVal val="hidden"/>
                                      </p:to>
                                    </p:set>
                                  </p:sub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29035"/>
                                        </p:tgtEl>
                                        <p:attrNameLst>
                                          <p:attrName>style.visibility</p:attrName>
                                        </p:attrNameLst>
                                      </p:cBhvr>
                                      <p:to>
                                        <p:strVal val="hidden"/>
                                      </p:to>
                                    </p:set>
                                  </p:childTnLst>
                                </p:cTn>
                              </p:par>
                              <p:par>
                                <p:cTn id="18" presetID="23" presetClass="entr" presetSubtype="272" fill="hold" grpId="0" nodeType="withEffect">
                                  <p:stCondLst>
                                    <p:cond delay="0"/>
                                  </p:stCondLst>
                                  <p:childTnLst>
                                    <p:set>
                                      <p:cBhvr>
                                        <p:cTn id="19" dur="1" fill="hold">
                                          <p:stCondLst>
                                            <p:cond delay="0"/>
                                          </p:stCondLst>
                                        </p:cTn>
                                        <p:tgtEl>
                                          <p:spTgt spid="129037"/>
                                        </p:tgtEl>
                                        <p:attrNameLst>
                                          <p:attrName>style.visibility</p:attrName>
                                        </p:attrNameLst>
                                      </p:cBhvr>
                                      <p:to>
                                        <p:strVal val="visible"/>
                                      </p:to>
                                    </p:set>
                                    <p:anim calcmode="lin" valueType="num">
                                      <p:cBhvr>
                                        <p:cTn id="20" dur="500" fill="hold"/>
                                        <p:tgtEl>
                                          <p:spTgt spid="129037"/>
                                        </p:tgtEl>
                                        <p:attrNameLst>
                                          <p:attrName>ppt_w</p:attrName>
                                        </p:attrNameLst>
                                      </p:cBhvr>
                                      <p:tavLst>
                                        <p:tav tm="0">
                                          <p:val>
                                            <p:strVal val="2/3*#ppt_w"/>
                                          </p:val>
                                        </p:tav>
                                        <p:tav tm="100000">
                                          <p:val>
                                            <p:strVal val="#ppt_w"/>
                                          </p:val>
                                        </p:tav>
                                      </p:tavLst>
                                    </p:anim>
                                    <p:anim calcmode="lin" valueType="num">
                                      <p:cBhvr>
                                        <p:cTn id="21" dur="500" fill="hold"/>
                                        <p:tgtEl>
                                          <p:spTgt spid="129037"/>
                                        </p:tgtEl>
                                        <p:attrNameLst>
                                          <p:attrName>ppt_h</p:attrName>
                                        </p:attrNameLst>
                                      </p:cBhvr>
                                      <p:tavLst>
                                        <p:tav tm="0">
                                          <p:val>
                                            <p:strVal val="2/3*#ppt_h"/>
                                          </p:val>
                                        </p:tav>
                                        <p:tav tm="100000">
                                          <p:val>
                                            <p:strVal val="#ppt_h"/>
                                          </p:val>
                                        </p:tav>
                                      </p:tavLst>
                                    </p:anim>
                                  </p:childTnLst>
                                </p:cTn>
                              </p:par>
                            </p:childTnLst>
                          </p:cTn>
                        </p:par>
                        <p:par>
                          <p:cTn id="22" fill="hold" nodeType="afterGroup">
                            <p:stCondLst>
                              <p:cond delay="500"/>
                            </p:stCondLst>
                            <p:childTnLst>
                              <p:par>
                                <p:cTn id="23" presetID="23" presetClass="entr" presetSubtype="272" fill="hold" grpId="0" nodeType="afterEffect">
                                  <p:stCondLst>
                                    <p:cond delay="0"/>
                                  </p:stCondLst>
                                  <p:childTnLst>
                                    <p:set>
                                      <p:cBhvr>
                                        <p:cTn id="24" dur="1" fill="hold">
                                          <p:stCondLst>
                                            <p:cond delay="0"/>
                                          </p:stCondLst>
                                        </p:cTn>
                                        <p:tgtEl>
                                          <p:spTgt spid="129038"/>
                                        </p:tgtEl>
                                        <p:attrNameLst>
                                          <p:attrName>style.visibility</p:attrName>
                                        </p:attrNameLst>
                                      </p:cBhvr>
                                      <p:to>
                                        <p:strVal val="visible"/>
                                      </p:to>
                                    </p:set>
                                    <p:anim calcmode="lin" valueType="num">
                                      <p:cBhvr>
                                        <p:cTn id="25" dur="500" fill="hold"/>
                                        <p:tgtEl>
                                          <p:spTgt spid="129038"/>
                                        </p:tgtEl>
                                        <p:attrNameLst>
                                          <p:attrName>ppt_w</p:attrName>
                                        </p:attrNameLst>
                                      </p:cBhvr>
                                      <p:tavLst>
                                        <p:tav tm="0">
                                          <p:val>
                                            <p:strVal val="2/3*#ppt_w"/>
                                          </p:val>
                                        </p:tav>
                                        <p:tav tm="100000">
                                          <p:val>
                                            <p:strVal val="#ppt_w"/>
                                          </p:val>
                                        </p:tav>
                                      </p:tavLst>
                                    </p:anim>
                                    <p:anim calcmode="lin" valueType="num">
                                      <p:cBhvr>
                                        <p:cTn id="26" dur="500" fill="hold"/>
                                        <p:tgtEl>
                                          <p:spTgt spid="129038"/>
                                        </p:tgtEl>
                                        <p:attrNameLst>
                                          <p:attrName>ppt_h</p:attrName>
                                        </p:attrNameLst>
                                      </p:cBhvr>
                                      <p:tavLst>
                                        <p:tav tm="0">
                                          <p:val>
                                            <p:strVal val="2/3*#ppt_h"/>
                                          </p:val>
                                        </p:tav>
                                        <p:tav tm="100000">
                                          <p:val>
                                            <p:strVal val="#ppt_h"/>
                                          </p:val>
                                        </p:tav>
                                      </p:tavLst>
                                    </p:anim>
                                  </p:childTnLst>
                                </p:cTn>
                              </p:par>
                              <p:par>
                                <p:cTn id="27" presetID="23" presetClass="entr" presetSubtype="272" fill="hold" grpId="0" nodeType="withEffect">
                                  <p:stCondLst>
                                    <p:cond delay="0"/>
                                  </p:stCondLst>
                                  <p:childTnLst>
                                    <p:set>
                                      <p:cBhvr>
                                        <p:cTn id="28" dur="1" fill="hold">
                                          <p:stCondLst>
                                            <p:cond delay="0"/>
                                          </p:stCondLst>
                                        </p:cTn>
                                        <p:tgtEl>
                                          <p:spTgt spid="129039"/>
                                        </p:tgtEl>
                                        <p:attrNameLst>
                                          <p:attrName>style.visibility</p:attrName>
                                        </p:attrNameLst>
                                      </p:cBhvr>
                                      <p:to>
                                        <p:strVal val="visible"/>
                                      </p:to>
                                    </p:set>
                                    <p:anim calcmode="lin" valueType="num">
                                      <p:cBhvr>
                                        <p:cTn id="29" dur="500" fill="hold"/>
                                        <p:tgtEl>
                                          <p:spTgt spid="129039"/>
                                        </p:tgtEl>
                                        <p:attrNameLst>
                                          <p:attrName>ppt_w</p:attrName>
                                        </p:attrNameLst>
                                      </p:cBhvr>
                                      <p:tavLst>
                                        <p:tav tm="0">
                                          <p:val>
                                            <p:strVal val="2/3*#ppt_w"/>
                                          </p:val>
                                        </p:tav>
                                        <p:tav tm="100000">
                                          <p:val>
                                            <p:strVal val="#ppt_w"/>
                                          </p:val>
                                        </p:tav>
                                      </p:tavLst>
                                    </p:anim>
                                    <p:anim calcmode="lin" valueType="num">
                                      <p:cBhvr>
                                        <p:cTn id="30" dur="500" fill="hold"/>
                                        <p:tgtEl>
                                          <p:spTgt spid="129039"/>
                                        </p:tgtEl>
                                        <p:attrNameLst>
                                          <p:attrName>ppt_h</p:attrName>
                                        </p:attrNameLst>
                                      </p:cBhvr>
                                      <p:tavLst>
                                        <p:tav tm="0">
                                          <p:val>
                                            <p:strVal val="2/3*#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272"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strVal val="2/3*#ppt_w"/>
                                          </p:val>
                                        </p:tav>
                                        <p:tav tm="100000">
                                          <p:val>
                                            <p:strVal val="#ppt_w"/>
                                          </p:val>
                                        </p:tav>
                                      </p:tavLst>
                                    </p:anim>
                                    <p:anim calcmode="lin" valueType="num">
                                      <p:cBhvr>
                                        <p:cTn id="36" dur="500" fill="hold"/>
                                        <p:tgtEl>
                                          <p:spTgt spid="1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5" grpId="0" animBg="1"/>
      <p:bldP spid="129035" grpId="1" animBg="1"/>
      <p:bldP spid="129036" grpId="0" animBg="1"/>
      <p:bldP spid="129037" grpId="0" animBg="1"/>
      <p:bldP spid="129038" grpId="0" animBg="1"/>
      <p:bldP spid="129039"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julie9a"/>
          <p:cNvPicPr>
            <a:picLocks noChangeAspect="1" noChangeArrowheads="1"/>
          </p:cNvPicPr>
          <p:nvPr/>
        </p:nvPicPr>
        <p:blipFill>
          <a:blip r:embed="rId2">
            <a:extLst>
              <a:ext uri="{28A0092B-C50C-407E-A947-70E740481C1C}">
                <a14:useLocalDpi xmlns:a14="http://schemas.microsoft.com/office/drawing/2010/main" val="0"/>
              </a:ext>
            </a:extLst>
          </a:blip>
          <a:srcRect l="17043"/>
          <a:stretch>
            <a:fillRect/>
          </a:stretch>
        </p:blipFill>
        <p:spPr bwMode="auto">
          <a:xfrm>
            <a:off x="0" y="0"/>
            <a:ext cx="407987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3" descr="julie9b"/>
          <p:cNvPicPr>
            <a:picLocks noChangeAspect="1" noChangeArrowheads="1"/>
          </p:cNvPicPr>
          <p:nvPr/>
        </p:nvPicPr>
        <p:blipFill>
          <a:blip r:embed="rId3">
            <a:extLst>
              <a:ext uri="{28A0092B-C50C-407E-A947-70E740481C1C}">
                <a14:useLocalDpi xmlns:a14="http://schemas.microsoft.com/office/drawing/2010/main" val="0"/>
              </a:ext>
            </a:extLst>
          </a:blip>
          <a:srcRect r="13234"/>
          <a:stretch>
            <a:fillRect/>
          </a:stretch>
        </p:blipFill>
        <p:spPr bwMode="auto">
          <a:xfrm>
            <a:off x="4876800" y="0"/>
            <a:ext cx="42672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descr="julie9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65475"/>
            <a:ext cx="491807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julie9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165475"/>
            <a:ext cx="491807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46" name="Text Box 6"/>
          <p:cNvSpPr txBox="1">
            <a:spLocks noChangeArrowheads="1"/>
          </p:cNvSpPr>
          <p:nvPr/>
        </p:nvSpPr>
        <p:spPr bwMode="auto">
          <a:xfrm>
            <a:off x="2133600" y="0"/>
            <a:ext cx="4838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solidFill>
                  <a:srgbClr val="004386"/>
                </a:solidFill>
                <a:cs typeface="+mn-cs"/>
              </a:rPr>
              <a:t>Single Session - Two Maximally Independent Alpha Processes</a:t>
            </a:r>
          </a:p>
        </p:txBody>
      </p:sp>
      <p:pic>
        <p:nvPicPr>
          <p:cNvPr id="19462" name="Picture 9" descr="julieIC1418"/>
          <p:cNvPicPr>
            <a:picLocks noChangeAspect="1" noChangeArrowheads="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a:off x="3159125" y="838200"/>
            <a:ext cx="282575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50" name="Oval 10"/>
          <p:cNvSpPr>
            <a:spLocks noChangeArrowheads="1"/>
          </p:cNvSpPr>
          <p:nvPr/>
        </p:nvSpPr>
        <p:spPr bwMode="auto">
          <a:xfrm rot="6092501">
            <a:off x="4181475" y="1333500"/>
            <a:ext cx="228600" cy="762000"/>
          </a:xfrm>
          <a:prstGeom prst="ellipse">
            <a:avLst/>
          </a:prstGeom>
          <a:noFill/>
          <a:ln w="38100">
            <a:solidFill>
              <a:srgbClr val="FF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675856" name="Group 16"/>
          <p:cNvGrpSpPr>
            <a:grpSpLocks/>
          </p:cNvGrpSpPr>
          <p:nvPr/>
        </p:nvGrpSpPr>
        <p:grpSpPr bwMode="auto">
          <a:xfrm>
            <a:off x="533400" y="457200"/>
            <a:ext cx="8153400" cy="2743200"/>
            <a:chOff x="336" y="288"/>
            <a:chExt cx="5136" cy="1728"/>
          </a:xfrm>
        </p:grpSpPr>
        <p:sp>
          <p:nvSpPr>
            <p:cNvPr id="675854" name="Oval 14"/>
            <p:cNvSpPr>
              <a:spLocks noChangeArrowheads="1"/>
            </p:cNvSpPr>
            <p:nvPr/>
          </p:nvSpPr>
          <p:spPr bwMode="auto">
            <a:xfrm rot="5400000">
              <a:off x="288" y="336"/>
              <a:ext cx="1728" cy="1632"/>
            </a:xfrm>
            <a:prstGeom prst="ellipse">
              <a:avLst/>
            </a:prstGeom>
            <a:noFill/>
            <a:ln w="38100">
              <a:solidFill>
                <a:srgbClr val="FF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75855" name="Oval 15"/>
            <p:cNvSpPr>
              <a:spLocks noChangeArrowheads="1"/>
            </p:cNvSpPr>
            <p:nvPr/>
          </p:nvSpPr>
          <p:spPr bwMode="auto">
            <a:xfrm rot="5400000">
              <a:off x="3792" y="336"/>
              <a:ext cx="1728" cy="1632"/>
            </a:xfrm>
            <a:prstGeom prst="ellipse">
              <a:avLst/>
            </a:prstGeom>
            <a:noFill/>
            <a:ln w="38100">
              <a:solidFill>
                <a:srgbClr val="FF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675857" name="Group 17"/>
          <p:cNvGrpSpPr>
            <a:grpSpLocks/>
          </p:cNvGrpSpPr>
          <p:nvPr/>
        </p:nvGrpSpPr>
        <p:grpSpPr bwMode="auto">
          <a:xfrm>
            <a:off x="142875" y="3124200"/>
            <a:ext cx="5957888" cy="1828800"/>
            <a:chOff x="336" y="288"/>
            <a:chExt cx="5136" cy="1728"/>
          </a:xfrm>
        </p:grpSpPr>
        <p:sp>
          <p:nvSpPr>
            <p:cNvPr id="675858" name="Oval 18"/>
            <p:cNvSpPr>
              <a:spLocks noChangeArrowheads="1"/>
            </p:cNvSpPr>
            <p:nvPr/>
          </p:nvSpPr>
          <p:spPr bwMode="auto">
            <a:xfrm rot="5400000">
              <a:off x="288" y="337"/>
              <a:ext cx="1728" cy="1634"/>
            </a:xfrm>
            <a:prstGeom prst="ellipse">
              <a:avLst/>
            </a:prstGeom>
            <a:noFill/>
            <a:ln w="38100">
              <a:solidFill>
                <a:srgbClr val="FF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75859" name="Oval 19"/>
            <p:cNvSpPr>
              <a:spLocks noChangeArrowheads="1"/>
            </p:cNvSpPr>
            <p:nvPr/>
          </p:nvSpPr>
          <p:spPr bwMode="auto">
            <a:xfrm rot="5400000">
              <a:off x="3792" y="337"/>
              <a:ext cx="1728" cy="1633"/>
            </a:xfrm>
            <a:prstGeom prst="ellipse">
              <a:avLst/>
            </a:prstGeom>
            <a:noFill/>
            <a:ln w="38100">
              <a:solidFill>
                <a:srgbClr val="FF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675860" name="Rectangle 20"/>
          <p:cNvSpPr>
            <a:spLocks noChangeArrowheads="1"/>
          </p:cNvSpPr>
          <p:nvPr/>
        </p:nvSpPr>
        <p:spPr bwMode="auto">
          <a:xfrm>
            <a:off x="0" y="6477000"/>
            <a:ext cx="91440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675862" name="Group 22"/>
          <p:cNvGrpSpPr>
            <a:grpSpLocks/>
          </p:cNvGrpSpPr>
          <p:nvPr/>
        </p:nvGrpSpPr>
        <p:grpSpPr bwMode="auto">
          <a:xfrm>
            <a:off x="2819400" y="4343400"/>
            <a:ext cx="5562600" cy="228600"/>
            <a:chOff x="1776" y="2736"/>
            <a:chExt cx="3504" cy="144"/>
          </a:xfrm>
        </p:grpSpPr>
        <p:sp>
          <p:nvSpPr>
            <p:cNvPr id="675848" name="Oval 8"/>
            <p:cNvSpPr>
              <a:spLocks noChangeArrowheads="1"/>
            </p:cNvSpPr>
            <p:nvPr/>
          </p:nvSpPr>
          <p:spPr bwMode="auto">
            <a:xfrm rot="5400000">
              <a:off x="2184" y="2328"/>
              <a:ext cx="144" cy="960"/>
            </a:xfrm>
            <a:prstGeom prst="ellipse">
              <a:avLst/>
            </a:prstGeom>
            <a:noFill/>
            <a:ln w="38100">
              <a:solidFill>
                <a:srgbClr val="FF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75861" name="Oval 21"/>
            <p:cNvSpPr>
              <a:spLocks noChangeArrowheads="1"/>
            </p:cNvSpPr>
            <p:nvPr/>
          </p:nvSpPr>
          <p:spPr bwMode="auto">
            <a:xfrm rot="5400000">
              <a:off x="4728" y="2328"/>
              <a:ext cx="144" cy="960"/>
            </a:xfrm>
            <a:prstGeom prst="ellipse">
              <a:avLst/>
            </a:prstGeom>
            <a:noFill/>
            <a:ln w="38100">
              <a:solidFill>
                <a:srgbClr val="FF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675864" name="Group 24"/>
          <p:cNvGrpSpPr>
            <a:grpSpLocks/>
          </p:cNvGrpSpPr>
          <p:nvPr/>
        </p:nvGrpSpPr>
        <p:grpSpPr bwMode="auto">
          <a:xfrm>
            <a:off x="1384300" y="4800600"/>
            <a:ext cx="4470400" cy="681038"/>
            <a:chOff x="872" y="3024"/>
            <a:chExt cx="2816" cy="429"/>
          </a:xfrm>
        </p:grpSpPr>
        <p:sp>
          <p:nvSpPr>
            <p:cNvPr id="675847" name="Oval 7"/>
            <p:cNvSpPr>
              <a:spLocks noChangeArrowheads="1"/>
            </p:cNvSpPr>
            <p:nvPr/>
          </p:nvSpPr>
          <p:spPr bwMode="auto">
            <a:xfrm rot="5400000">
              <a:off x="3375" y="3105"/>
              <a:ext cx="393" cy="232"/>
            </a:xfrm>
            <a:prstGeom prst="ellipse">
              <a:avLst/>
            </a:prstGeom>
            <a:noFill/>
            <a:ln w="38100">
              <a:solidFill>
                <a:srgbClr val="FF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75863" name="Oval 23"/>
            <p:cNvSpPr>
              <a:spLocks noChangeArrowheads="1"/>
            </p:cNvSpPr>
            <p:nvPr/>
          </p:nvSpPr>
          <p:spPr bwMode="auto">
            <a:xfrm rot="5400000">
              <a:off x="791" y="3140"/>
              <a:ext cx="393" cy="232"/>
            </a:xfrm>
            <a:prstGeom prst="ellipse">
              <a:avLst/>
            </a:prstGeom>
            <a:noFill/>
            <a:ln w="38100">
              <a:solidFill>
                <a:srgbClr val="FF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675865" name="Oval 25"/>
          <p:cNvSpPr>
            <a:spLocks noChangeArrowheads="1"/>
          </p:cNvSpPr>
          <p:nvPr/>
        </p:nvSpPr>
        <p:spPr bwMode="auto">
          <a:xfrm rot="5911847">
            <a:off x="7250906" y="1739107"/>
            <a:ext cx="1639887" cy="609600"/>
          </a:xfrm>
          <a:prstGeom prst="ellipse">
            <a:avLst/>
          </a:prstGeom>
          <a:noFill/>
          <a:ln w="57150">
            <a:solidFill>
              <a:srgbClr val="FF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3" name="TextBox 22"/>
          <p:cNvSpPr txBox="1"/>
          <p:nvPr/>
        </p:nvSpPr>
        <p:spPr>
          <a:xfrm>
            <a:off x="7131899" y="6586964"/>
            <a:ext cx="2026390" cy="276999"/>
          </a:xfrm>
          <a:prstGeom prst="rect">
            <a:avLst/>
          </a:prstGeom>
          <a:noFill/>
        </p:spPr>
        <p:txBody>
          <a:bodyPr wrap="square" rtlCol="0">
            <a:spAutoFit/>
          </a:bodyPr>
          <a:lstStyle/>
          <a:p>
            <a:pPr algn="r"/>
            <a:r>
              <a:rPr lang="en-US" sz="1200" dirty="0" smtClean="0">
                <a:solidFill>
                  <a:srgbClr val="000090"/>
                </a:solidFill>
              </a:rPr>
              <a:t>J. Onton &amp; S Makeig</a:t>
            </a:r>
            <a:r>
              <a:rPr lang="en-US" sz="1200" dirty="0" smtClean="0">
                <a:solidFill>
                  <a:srgbClr val="000090"/>
                </a:solidFill>
              </a:rPr>
              <a:t>, 2006</a:t>
            </a:r>
            <a:endParaRPr lang="en-US" sz="1200" dirty="0">
              <a:solidFill>
                <a:srgbClr val="00009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675856"/>
                                        </p:tgtEl>
                                        <p:attrNameLst>
                                          <p:attrName>style.visibility</p:attrName>
                                        </p:attrNameLst>
                                      </p:cBhvr>
                                      <p:to>
                                        <p:strVal val="visible"/>
                                      </p:to>
                                    </p:set>
                                    <p:anim calcmode="lin" valueType="num">
                                      <p:cBhvr>
                                        <p:cTn id="7" dur="500" fill="hold"/>
                                        <p:tgtEl>
                                          <p:spTgt spid="675856"/>
                                        </p:tgtEl>
                                        <p:attrNameLst>
                                          <p:attrName>ppt_w</p:attrName>
                                        </p:attrNameLst>
                                      </p:cBhvr>
                                      <p:tavLst>
                                        <p:tav tm="0">
                                          <p:val>
                                            <p:fltVal val="0"/>
                                          </p:val>
                                        </p:tav>
                                        <p:tav tm="100000">
                                          <p:val>
                                            <p:strVal val="#ppt_w"/>
                                          </p:val>
                                        </p:tav>
                                      </p:tavLst>
                                    </p:anim>
                                    <p:anim calcmode="lin" valueType="num">
                                      <p:cBhvr>
                                        <p:cTn id="8" dur="500" fill="hold"/>
                                        <p:tgtEl>
                                          <p:spTgt spid="675856"/>
                                        </p:tgtEl>
                                        <p:attrNameLst>
                                          <p:attrName>ppt_h</p:attrName>
                                        </p:attrNameLst>
                                      </p:cBhvr>
                                      <p:tavLst>
                                        <p:tav tm="0">
                                          <p:val>
                                            <p:fltVal val="0"/>
                                          </p:val>
                                        </p:tav>
                                        <p:tav tm="100000">
                                          <p:val>
                                            <p:strVal val="#ppt_h"/>
                                          </p:val>
                                        </p:tav>
                                      </p:tavLst>
                                    </p:anim>
                                    <p:anim calcmode="lin" valueType="num">
                                      <p:cBhvr>
                                        <p:cTn id="9" dur="500" fill="hold"/>
                                        <p:tgtEl>
                                          <p:spTgt spid="675856"/>
                                        </p:tgtEl>
                                        <p:attrNameLst>
                                          <p:attrName>ppt_x</p:attrName>
                                        </p:attrNameLst>
                                      </p:cBhvr>
                                      <p:tavLst>
                                        <p:tav tm="0">
                                          <p:val>
                                            <p:fltVal val="0.5"/>
                                          </p:val>
                                        </p:tav>
                                        <p:tav tm="100000">
                                          <p:val>
                                            <p:strVal val="#ppt_x"/>
                                          </p:val>
                                        </p:tav>
                                      </p:tavLst>
                                    </p:anim>
                                    <p:anim calcmode="lin" valueType="num">
                                      <p:cBhvr>
                                        <p:cTn id="10" dur="500" fill="hold"/>
                                        <p:tgtEl>
                                          <p:spTgt spid="675856"/>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675856"/>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75857"/>
                                        </p:tgtEl>
                                        <p:attrNameLst>
                                          <p:attrName>style.visibility</p:attrName>
                                        </p:attrNameLst>
                                      </p:cBhvr>
                                      <p:to>
                                        <p:strVal val="visible"/>
                                      </p:to>
                                    </p:set>
                                    <p:anim calcmode="lin" valueType="num">
                                      <p:cBhvr>
                                        <p:cTn id="15" dur="500" fill="hold"/>
                                        <p:tgtEl>
                                          <p:spTgt spid="675857"/>
                                        </p:tgtEl>
                                        <p:attrNameLst>
                                          <p:attrName>ppt_w</p:attrName>
                                        </p:attrNameLst>
                                      </p:cBhvr>
                                      <p:tavLst>
                                        <p:tav tm="0">
                                          <p:val>
                                            <p:fltVal val="0"/>
                                          </p:val>
                                        </p:tav>
                                        <p:tav tm="100000">
                                          <p:val>
                                            <p:strVal val="#ppt_w"/>
                                          </p:val>
                                        </p:tav>
                                      </p:tavLst>
                                    </p:anim>
                                    <p:anim calcmode="lin" valueType="num">
                                      <p:cBhvr>
                                        <p:cTn id="16" dur="500" fill="hold"/>
                                        <p:tgtEl>
                                          <p:spTgt spid="675857"/>
                                        </p:tgtEl>
                                        <p:attrNameLst>
                                          <p:attrName>ppt_h</p:attrName>
                                        </p:attrNameLst>
                                      </p:cBhvr>
                                      <p:tavLst>
                                        <p:tav tm="0">
                                          <p:val>
                                            <p:fltVal val="0"/>
                                          </p:val>
                                        </p:tav>
                                        <p:tav tm="100000">
                                          <p:val>
                                            <p:strVal val="#ppt_h"/>
                                          </p:val>
                                        </p:tav>
                                      </p:tavLst>
                                    </p:anim>
                                    <p:anim calcmode="lin" valueType="num">
                                      <p:cBhvr>
                                        <p:cTn id="17" dur="500" fill="hold"/>
                                        <p:tgtEl>
                                          <p:spTgt spid="675857"/>
                                        </p:tgtEl>
                                        <p:attrNameLst>
                                          <p:attrName>ppt_x</p:attrName>
                                        </p:attrNameLst>
                                      </p:cBhvr>
                                      <p:tavLst>
                                        <p:tav tm="0">
                                          <p:val>
                                            <p:fltVal val="0.5"/>
                                          </p:val>
                                        </p:tav>
                                        <p:tav tm="100000">
                                          <p:val>
                                            <p:strVal val="#ppt_x"/>
                                          </p:val>
                                        </p:tav>
                                      </p:tavLst>
                                    </p:anim>
                                    <p:anim calcmode="lin" valueType="num">
                                      <p:cBhvr>
                                        <p:cTn id="18" dur="500" fill="hold"/>
                                        <p:tgtEl>
                                          <p:spTgt spid="675857"/>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675857"/>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675864"/>
                                        </p:tgtEl>
                                        <p:attrNameLst>
                                          <p:attrName>style.visibility</p:attrName>
                                        </p:attrNameLst>
                                      </p:cBhvr>
                                      <p:to>
                                        <p:strVal val="visible"/>
                                      </p:to>
                                    </p:set>
                                    <p:anim calcmode="lin" valueType="num">
                                      <p:cBhvr>
                                        <p:cTn id="23" dur="500" fill="hold"/>
                                        <p:tgtEl>
                                          <p:spTgt spid="675864"/>
                                        </p:tgtEl>
                                        <p:attrNameLst>
                                          <p:attrName>ppt_w</p:attrName>
                                        </p:attrNameLst>
                                      </p:cBhvr>
                                      <p:tavLst>
                                        <p:tav tm="0">
                                          <p:val>
                                            <p:fltVal val="0"/>
                                          </p:val>
                                        </p:tav>
                                        <p:tav tm="100000">
                                          <p:val>
                                            <p:strVal val="#ppt_w"/>
                                          </p:val>
                                        </p:tav>
                                      </p:tavLst>
                                    </p:anim>
                                    <p:anim calcmode="lin" valueType="num">
                                      <p:cBhvr>
                                        <p:cTn id="24" dur="500" fill="hold"/>
                                        <p:tgtEl>
                                          <p:spTgt spid="675864"/>
                                        </p:tgtEl>
                                        <p:attrNameLst>
                                          <p:attrName>ppt_h</p:attrName>
                                        </p:attrNameLst>
                                      </p:cBhvr>
                                      <p:tavLst>
                                        <p:tav tm="0">
                                          <p:val>
                                            <p:fltVal val="0"/>
                                          </p:val>
                                        </p:tav>
                                        <p:tav tm="100000">
                                          <p:val>
                                            <p:strVal val="#ppt_h"/>
                                          </p:val>
                                        </p:tav>
                                      </p:tavLst>
                                    </p:anim>
                                    <p:anim calcmode="lin" valueType="num">
                                      <p:cBhvr>
                                        <p:cTn id="25" dur="500" fill="hold"/>
                                        <p:tgtEl>
                                          <p:spTgt spid="675864"/>
                                        </p:tgtEl>
                                        <p:attrNameLst>
                                          <p:attrName>ppt_x</p:attrName>
                                        </p:attrNameLst>
                                      </p:cBhvr>
                                      <p:tavLst>
                                        <p:tav tm="0">
                                          <p:val>
                                            <p:fltVal val="0.5"/>
                                          </p:val>
                                        </p:tav>
                                        <p:tav tm="100000">
                                          <p:val>
                                            <p:strVal val="#ppt_x"/>
                                          </p:val>
                                        </p:tav>
                                      </p:tavLst>
                                    </p:anim>
                                    <p:anim calcmode="lin" valueType="num">
                                      <p:cBhvr>
                                        <p:cTn id="26" dur="500" fill="hold"/>
                                        <p:tgtEl>
                                          <p:spTgt spid="675864"/>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675864"/>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675862"/>
                                        </p:tgtEl>
                                        <p:attrNameLst>
                                          <p:attrName>style.visibility</p:attrName>
                                        </p:attrNameLst>
                                      </p:cBhvr>
                                      <p:to>
                                        <p:strVal val="visible"/>
                                      </p:to>
                                    </p:set>
                                    <p:anim calcmode="lin" valueType="num">
                                      <p:cBhvr>
                                        <p:cTn id="31" dur="500" fill="hold"/>
                                        <p:tgtEl>
                                          <p:spTgt spid="675862"/>
                                        </p:tgtEl>
                                        <p:attrNameLst>
                                          <p:attrName>ppt_w</p:attrName>
                                        </p:attrNameLst>
                                      </p:cBhvr>
                                      <p:tavLst>
                                        <p:tav tm="0">
                                          <p:val>
                                            <p:fltVal val="0"/>
                                          </p:val>
                                        </p:tav>
                                        <p:tav tm="100000">
                                          <p:val>
                                            <p:strVal val="#ppt_w"/>
                                          </p:val>
                                        </p:tav>
                                      </p:tavLst>
                                    </p:anim>
                                    <p:anim calcmode="lin" valueType="num">
                                      <p:cBhvr>
                                        <p:cTn id="32" dur="500" fill="hold"/>
                                        <p:tgtEl>
                                          <p:spTgt spid="675862"/>
                                        </p:tgtEl>
                                        <p:attrNameLst>
                                          <p:attrName>ppt_h</p:attrName>
                                        </p:attrNameLst>
                                      </p:cBhvr>
                                      <p:tavLst>
                                        <p:tav tm="0">
                                          <p:val>
                                            <p:fltVal val="0"/>
                                          </p:val>
                                        </p:tav>
                                        <p:tav tm="100000">
                                          <p:val>
                                            <p:strVal val="#ppt_h"/>
                                          </p:val>
                                        </p:tav>
                                      </p:tavLst>
                                    </p:anim>
                                    <p:anim calcmode="lin" valueType="num">
                                      <p:cBhvr>
                                        <p:cTn id="33" dur="500" fill="hold"/>
                                        <p:tgtEl>
                                          <p:spTgt spid="675862"/>
                                        </p:tgtEl>
                                        <p:attrNameLst>
                                          <p:attrName>ppt_x</p:attrName>
                                        </p:attrNameLst>
                                      </p:cBhvr>
                                      <p:tavLst>
                                        <p:tav tm="0">
                                          <p:val>
                                            <p:fltVal val="0.5"/>
                                          </p:val>
                                        </p:tav>
                                        <p:tav tm="100000">
                                          <p:val>
                                            <p:strVal val="#ppt_x"/>
                                          </p:val>
                                        </p:tav>
                                      </p:tavLst>
                                    </p:anim>
                                    <p:anim calcmode="lin" valueType="num">
                                      <p:cBhvr>
                                        <p:cTn id="34" dur="500" fill="hold"/>
                                        <p:tgtEl>
                                          <p:spTgt spid="675862"/>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675862"/>
                                        </p:tgtEl>
                                        <p:attrNameLst>
                                          <p:attrName>style.visibility</p:attrName>
                                        </p:attrNameLst>
                                      </p:cBhvr>
                                      <p:to>
                                        <p:strVal val="hidden"/>
                                      </p:to>
                                    </p:set>
                                  </p:sub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272" fill="hold" grpId="0" nodeType="clickEffect">
                                  <p:stCondLst>
                                    <p:cond delay="0"/>
                                  </p:stCondLst>
                                  <p:childTnLst>
                                    <p:set>
                                      <p:cBhvr>
                                        <p:cTn id="38" dur="1" fill="hold">
                                          <p:stCondLst>
                                            <p:cond delay="0"/>
                                          </p:stCondLst>
                                        </p:cTn>
                                        <p:tgtEl>
                                          <p:spTgt spid="675850"/>
                                        </p:tgtEl>
                                        <p:attrNameLst>
                                          <p:attrName>style.visibility</p:attrName>
                                        </p:attrNameLst>
                                      </p:cBhvr>
                                      <p:to>
                                        <p:strVal val="visible"/>
                                      </p:to>
                                    </p:set>
                                    <p:anim calcmode="lin" valueType="num">
                                      <p:cBhvr>
                                        <p:cTn id="39" dur="500" fill="hold"/>
                                        <p:tgtEl>
                                          <p:spTgt spid="675850"/>
                                        </p:tgtEl>
                                        <p:attrNameLst>
                                          <p:attrName>ppt_w</p:attrName>
                                        </p:attrNameLst>
                                      </p:cBhvr>
                                      <p:tavLst>
                                        <p:tav tm="0">
                                          <p:val>
                                            <p:strVal val="2/3*#ppt_w"/>
                                          </p:val>
                                        </p:tav>
                                        <p:tav tm="100000">
                                          <p:val>
                                            <p:strVal val="#ppt_w"/>
                                          </p:val>
                                        </p:tav>
                                      </p:tavLst>
                                    </p:anim>
                                    <p:anim calcmode="lin" valueType="num">
                                      <p:cBhvr>
                                        <p:cTn id="40" dur="500" fill="hold"/>
                                        <p:tgtEl>
                                          <p:spTgt spid="675850"/>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675850"/>
                                        </p:tgtEl>
                                        <p:attrNameLst>
                                          <p:attrName>style.visibility</p:attrName>
                                        </p:attrNameLst>
                                      </p:cBhvr>
                                      <p:to>
                                        <p:strVal val="hidden"/>
                                      </p:to>
                                    </p:set>
                                  </p:sub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272" fill="hold" grpId="0" nodeType="clickEffect">
                                  <p:stCondLst>
                                    <p:cond delay="0"/>
                                  </p:stCondLst>
                                  <p:childTnLst>
                                    <p:set>
                                      <p:cBhvr>
                                        <p:cTn id="44" dur="1" fill="hold">
                                          <p:stCondLst>
                                            <p:cond delay="0"/>
                                          </p:stCondLst>
                                        </p:cTn>
                                        <p:tgtEl>
                                          <p:spTgt spid="675865"/>
                                        </p:tgtEl>
                                        <p:attrNameLst>
                                          <p:attrName>style.visibility</p:attrName>
                                        </p:attrNameLst>
                                      </p:cBhvr>
                                      <p:to>
                                        <p:strVal val="visible"/>
                                      </p:to>
                                    </p:set>
                                    <p:anim calcmode="lin" valueType="num">
                                      <p:cBhvr>
                                        <p:cTn id="45" dur="500" fill="hold"/>
                                        <p:tgtEl>
                                          <p:spTgt spid="675865"/>
                                        </p:tgtEl>
                                        <p:attrNameLst>
                                          <p:attrName>ppt_w</p:attrName>
                                        </p:attrNameLst>
                                      </p:cBhvr>
                                      <p:tavLst>
                                        <p:tav tm="0">
                                          <p:val>
                                            <p:strVal val="2/3*#ppt_w"/>
                                          </p:val>
                                        </p:tav>
                                        <p:tav tm="100000">
                                          <p:val>
                                            <p:strVal val="#ppt_w"/>
                                          </p:val>
                                        </p:tav>
                                      </p:tavLst>
                                    </p:anim>
                                    <p:anim calcmode="lin" valueType="num">
                                      <p:cBhvr>
                                        <p:cTn id="46" dur="500" fill="hold"/>
                                        <p:tgtEl>
                                          <p:spTgt spid="67586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0" grpId="0" animBg="1"/>
      <p:bldP spid="67586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3" descr="new_mir_di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4100" y="469900"/>
            <a:ext cx="7091363"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37150" y="0"/>
            <a:ext cx="1360488" cy="14589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9571" name="Text Box 3"/>
          <p:cNvSpPr txBox="1">
            <a:spLocks noChangeArrowheads="1"/>
          </p:cNvSpPr>
          <p:nvPr/>
        </p:nvSpPr>
        <p:spPr bwMode="auto">
          <a:xfrm>
            <a:off x="6248400" y="6550025"/>
            <a:ext cx="2743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400">
                <a:solidFill>
                  <a:srgbClr val="000090"/>
                </a:solidFill>
                <a:latin typeface="Calibri" charset="0"/>
              </a:rPr>
              <a:t>S. Makeig, 2011</a:t>
            </a:r>
          </a:p>
        </p:txBody>
      </p:sp>
      <p:sp>
        <p:nvSpPr>
          <p:cNvPr id="109572" name="TextBox 4"/>
          <p:cNvSpPr txBox="1">
            <a:spLocks noChangeArrowheads="1"/>
          </p:cNvSpPr>
          <p:nvPr/>
        </p:nvSpPr>
        <p:spPr bwMode="auto">
          <a:xfrm>
            <a:off x="2646363" y="6229350"/>
            <a:ext cx="3851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660066"/>
                </a:solidFill>
              </a:rPr>
              <a:t>Delorme et al., </a:t>
            </a:r>
            <a:r>
              <a:rPr lang="en-US" sz="2000" i="1">
                <a:solidFill>
                  <a:srgbClr val="660066"/>
                </a:solidFill>
              </a:rPr>
              <a:t>PLOS One</a:t>
            </a:r>
            <a:r>
              <a:rPr lang="en-US" sz="2000">
                <a:solidFill>
                  <a:srgbClr val="660066"/>
                </a:solidFill>
              </a:rPr>
              <a:t>, 2012</a:t>
            </a:r>
          </a:p>
        </p:txBody>
      </p:sp>
      <p:sp>
        <p:nvSpPr>
          <p:cNvPr id="8" name="Oval 11"/>
          <p:cNvSpPr>
            <a:spLocks noChangeArrowheads="1"/>
          </p:cNvSpPr>
          <p:nvPr/>
        </p:nvSpPr>
        <p:spPr bwMode="auto">
          <a:xfrm>
            <a:off x="998538" y="5137150"/>
            <a:ext cx="7564437" cy="862013"/>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0" name="Oval 11"/>
          <p:cNvSpPr>
            <a:spLocks noChangeArrowheads="1"/>
          </p:cNvSpPr>
          <p:nvPr/>
        </p:nvSpPr>
        <p:spPr bwMode="auto">
          <a:xfrm rot="-5400000">
            <a:off x="-1223963" y="2473326"/>
            <a:ext cx="4779963" cy="862012"/>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1" name="Oval 11"/>
          <p:cNvSpPr>
            <a:spLocks noChangeArrowheads="1"/>
          </p:cNvSpPr>
          <p:nvPr/>
        </p:nvSpPr>
        <p:spPr bwMode="auto">
          <a:xfrm rot="-1901891">
            <a:off x="1006475" y="2379663"/>
            <a:ext cx="7564438" cy="1614487"/>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3" name="Oval 11"/>
          <p:cNvSpPr>
            <a:spLocks noChangeArrowheads="1"/>
          </p:cNvSpPr>
          <p:nvPr/>
        </p:nvSpPr>
        <p:spPr bwMode="auto">
          <a:xfrm rot="-1861893">
            <a:off x="6391275" y="1049338"/>
            <a:ext cx="2081213" cy="1411287"/>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100353"/>
                                        </p:tgtEl>
                                        <p:attrNameLst>
                                          <p:attrName>style.visibility</p:attrName>
                                        </p:attrNameLst>
                                      </p:cBhvr>
                                      <p:to>
                                        <p:strVal val="visible"/>
                                      </p:to>
                                    </p:set>
                                    <p:anim calcmode="lin" valueType="num">
                                      <p:cBhvr>
                                        <p:cTn id="7" dur="500" fill="hold"/>
                                        <p:tgtEl>
                                          <p:spTgt spid="100353"/>
                                        </p:tgtEl>
                                        <p:attrNameLst>
                                          <p:attrName>ppt_w</p:attrName>
                                        </p:attrNameLst>
                                      </p:cBhvr>
                                      <p:tavLst>
                                        <p:tav tm="0">
                                          <p:val>
                                            <p:strVal val="2/3*#ppt_w"/>
                                          </p:val>
                                        </p:tav>
                                        <p:tav tm="100000">
                                          <p:val>
                                            <p:strVal val="#ppt_w"/>
                                          </p:val>
                                        </p:tav>
                                      </p:tavLst>
                                    </p:anim>
                                    <p:anim calcmode="lin" valueType="num">
                                      <p:cBhvr>
                                        <p:cTn id="8" dur="500" fill="hold"/>
                                        <p:tgtEl>
                                          <p:spTgt spid="100353"/>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2"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272"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strVal val="2/3*#ppt_w"/>
                                          </p:val>
                                        </p:tav>
                                        <p:tav tm="100000">
                                          <p:val>
                                            <p:strVal val="#ppt_w"/>
                                          </p:val>
                                        </p:tav>
                                      </p:tavLst>
                                    </p:anim>
                                    <p:anim calcmode="lin" valueType="num">
                                      <p:cBhvr>
                                        <p:cTn id="31" dur="500" fill="hold"/>
                                        <p:tgtEl>
                                          <p:spTgt spid="13"/>
                                        </p:tgtEl>
                                        <p:attrNameLst>
                                          <p:attrName>ppt_h</p:attrName>
                                        </p:attrNameLst>
                                      </p:cBhvr>
                                      <p:tavLst>
                                        <p:tav tm="0">
                                          <p:val>
                                            <p:strVal val="2/3*#ppt_h"/>
                                          </p:val>
                                        </p:tav>
                                        <p:tav tm="100000">
                                          <p:val>
                                            <p:strVal val="#ppt_h"/>
                                          </p:val>
                                        </p:tav>
                                      </p:tavLst>
                                    </p:anim>
                                  </p:childTnLst>
                                </p:cTn>
                              </p:par>
                              <p:par>
                                <p:cTn id="32" presetID="1" presetClass="exit" presetSubtype="0" fill="hold" grpId="1" nodeType="withEffect">
                                  <p:stCondLst>
                                    <p:cond delay="0"/>
                                  </p:stCondLst>
                                  <p:childTnLst>
                                    <p:set>
                                      <p:cBhvr>
                                        <p:cTn id="33" dur="1" fill="hold">
                                          <p:stCondLst>
                                            <p:cond delay="0"/>
                                          </p:stCondLst>
                                        </p:cTn>
                                        <p:tgtEl>
                                          <p:spTgt spid="13"/>
                                        </p:tgtEl>
                                        <p:attrNameLst>
                                          <p:attrName>style.visibility</p:attrName>
                                        </p:attrNameLst>
                                      </p:cBhvr>
                                      <p:to>
                                        <p:strVal val="hidden"/>
                                      </p:to>
                                    </p:set>
                                  </p:childTnLst>
                                </p:cTn>
                              </p:par>
                              <p:par>
                                <p:cTn id="34" presetID="23" presetClass="entr" presetSubtype="288" fill="hold" grpId="2"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strVal val="4/3*#ppt_w"/>
                                          </p:val>
                                        </p:tav>
                                        <p:tav tm="100000">
                                          <p:val>
                                            <p:strVal val="#ppt_w"/>
                                          </p:val>
                                        </p:tav>
                                      </p:tavLst>
                                    </p:anim>
                                    <p:anim calcmode="lin" valueType="num">
                                      <p:cBhvr>
                                        <p:cTn id="37" dur="500" fill="hold"/>
                                        <p:tgtEl>
                                          <p:spTgt spid="1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2" animBg="1"/>
      <p:bldP spid="10" grpId="0" animBg="1"/>
      <p:bldP spid="10" grpId="1" animBg="1"/>
      <p:bldP spid="11" grpId="0" animBg="1"/>
      <p:bldP spid="13" grpId="0" animBg="1"/>
      <p:bldP spid="13" grpId="1" animBg="1"/>
      <p:bldP spid="13" grpId="2"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TimeCourse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100" y="39688"/>
            <a:ext cx="6694488"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Text Box 3"/>
          <p:cNvSpPr txBox="1">
            <a:spLocks noChangeArrowheads="1"/>
          </p:cNvSpPr>
          <p:nvPr/>
        </p:nvSpPr>
        <p:spPr bwMode="auto">
          <a:xfrm>
            <a:off x="7315200" y="228600"/>
            <a:ext cx="1447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800">
                <a:solidFill>
                  <a:schemeClr val="accent2"/>
                </a:solidFill>
                <a:latin typeface="Calibri" charset="0"/>
              </a:rPr>
              <a:t>ICA in practice</a:t>
            </a:r>
            <a:endParaRPr lang="en-US" sz="1800">
              <a:latin typeface="Calibri" charset="0"/>
            </a:endParaRPr>
          </a:p>
        </p:txBody>
      </p:sp>
      <p:sp>
        <p:nvSpPr>
          <p:cNvPr id="111619" name="Text Box 4"/>
          <p:cNvSpPr txBox="1">
            <a:spLocks noChangeArrowheads="1"/>
          </p:cNvSpPr>
          <p:nvPr/>
        </p:nvSpPr>
        <p:spPr bwMode="auto">
          <a:xfrm>
            <a:off x="7262813" y="66167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200">
                <a:solidFill>
                  <a:schemeClr val="accent2"/>
                </a:solidFill>
                <a:latin typeface="Calibri" charset="0"/>
              </a:rPr>
              <a:t>Onton &amp; Makeig, 2006</a:t>
            </a:r>
          </a:p>
        </p:txBody>
      </p:sp>
      <p:sp>
        <p:nvSpPr>
          <p:cNvPr id="124933" name="Oval 5"/>
          <p:cNvSpPr>
            <a:spLocks noChangeArrowheads="1"/>
          </p:cNvSpPr>
          <p:nvPr/>
        </p:nvSpPr>
        <p:spPr bwMode="auto">
          <a:xfrm rot="5400000">
            <a:off x="2895600" y="-2133600"/>
            <a:ext cx="2971800" cy="80010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124934" name="Oval 6"/>
          <p:cNvSpPr>
            <a:spLocks noChangeArrowheads="1"/>
          </p:cNvSpPr>
          <p:nvPr/>
        </p:nvSpPr>
        <p:spPr bwMode="auto">
          <a:xfrm rot="5400000">
            <a:off x="3162300" y="990600"/>
            <a:ext cx="2819400" cy="80010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124935" name="Oval 7"/>
          <p:cNvSpPr>
            <a:spLocks noChangeArrowheads="1"/>
          </p:cNvSpPr>
          <p:nvPr/>
        </p:nvSpPr>
        <p:spPr bwMode="auto">
          <a:xfrm rot="5400000">
            <a:off x="4076700" y="1714500"/>
            <a:ext cx="762000" cy="80010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124936" name="Oval 8"/>
          <p:cNvSpPr>
            <a:spLocks noChangeArrowheads="1"/>
          </p:cNvSpPr>
          <p:nvPr/>
        </p:nvSpPr>
        <p:spPr bwMode="auto">
          <a:xfrm rot="5400000">
            <a:off x="6972300" y="5905500"/>
            <a:ext cx="914400" cy="9906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124937" name="Oval 9"/>
          <p:cNvSpPr>
            <a:spLocks noChangeArrowheads="1"/>
          </p:cNvSpPr>
          <p:nvPr/>
        </p:nvSpPr>
        <p:spPr bwMode="auto">
          <a:xfrm rot="5400000">
            <a:off x="4722813" y="2752725"/>
            <a:ext cx="685800" cy="3048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124938" name="Oval 10"/>
          <p:cNvSpPr>
            <a:spLocks noChangeArrowheads="1"/>
          </p:cNvSpPr>
          <p:nvPr/>
        </p:nvSpPr>
        <p:spPr bwMode="auto">
          <a:xfrm rot="5400000">
            <a:off x="3810000" y="-554037"/>
            <a:ext cx="1447800" cy="80010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124939" name="Oval 11"/>
          <p:cNvSpPr>
            <a:spLocks noChangeArrowheads="1"/>
          </p:cNvSpPr>
          <p:nvPr/>
        </p:nvSpPr>
        <p:spPr bwMode="auto">
          <a:xfrm rot="5400000">
            <a:off x="4430713" y="1220788"/>
            <a:ext cx="641350" cy="80010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124940" name="Oval 12"/>
          <p:cNvSpPr>
            <a:spLocks noChangeArrowheads="1"/>
          </p:cNvSpPr>
          <p:nvPr/>
        </p:nvSpPr>
        <p:spPr bwMode="auto">
          <a:xfrm rot="5400000">
            <a:off x="3794125" y="244475"/>
            <a:ext cx="565150" cy="80010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124941" name="Oval 13"/>
          <p:cNvSpPr>
            <a:spLocks noChangeArrowheads="1"/>
          </p:cNvSpPr>
          <p:nvPr/>
        </p:nvSpPr>
        <p:spPr bwMode="auto">
          <a:xfrm rot="5400000">
            <a:off x="4621213" y="584200"/>
            <a:ext cx="419100" cy="80010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124942" name="Oval 14"/>
          <p:cNvSpPr>
            <a:spLocks noChangeArrowheads="1"/>
          </p:cNvSpPr>
          <p:nvPr/>
        </p:nvSpPr>
        <p:spPr bwMode="auto">
          <a:xfrm rot="5400000">
            <a:off x="6959600" y="3949700"/>
            <a:ext cx="838200" cy="8382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124943" name="Oval 15"/>
          <p:cNvSpPr>
            <a:spLocks noChangeArrowheads="1"/>
          </p:cNvSpPr>
          <p:nvPr/>
        </p:nvSpPr>
        <p:spPr bwMode="auto">
          <a:xfrm rot="5400000">
            <a:off x="4711700" y="774700"/>
            <a:ext cx="685800" cy="3048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124944" name="Oval 16"/>
          <p:cNvSpPr>
            <a:spLocks noChangeArrowheads="1"/>
          </p:cNvSpPr>
          <p:nvPr/>
        </p:nvSpPr>
        <p:spPr bwMode="auto">
          <a:xfrm rot="5400000">
            <a:off x="4711700" y="5588000"/>
            <a:ext cx="685800" cy="3048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124945" name="Oval 17"/>
          <p:cNvSpPr>
            <a:spLocks noChangeArrowheads="1"/>
          </p:cNvSpPr>
          <p:nvPr/>
        </p:nvSpPr>
        <p:spPr bwMode="auto">
          <a:xfrm rot="5400000">
            <a:off x="4229100" y="2082800"/>
            <a:ext cx="457200" cy="80010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
        <p:nvSpPr>
          <p:cNvPr id="124946" name="Oval 18"/>
          <p:cNvSpPr>
            <a:spLocks noChangeArrowheads="1"/>
          </p:cNvSpPr>
          <p:nvPr/>
        </p:nvSpPr>
        <p:spPr bwMode="auto">
          <a:xfrm rot="5400000">
            <a:off x="990600" y="5905500"/>
            <a:ext cx="914400" cy="9906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24933"/>
                                        </p:tgtEl>
                                        <p:attrNameLst>
                                          <p:attrName>style.visibility</p:attrName>
                                        </p:attrNameLst>
                                      </p:cBhvr>
                                      <p:to>
                                        <p:strVal val="visible"/>
                                      </p:to>
                                    </p:set>
                                    <p:anim calcmode="lin" valueType="num">
                                      <p:cBhvr>
                                        <p:cTn id="7" dur="500" fill="hold"/>
                                        <p:tgtEl>
                                          <p:spTgt spid="124933"/>
                                        </p:tgtEl>
                                        <p:attrNameLst>
                                          <p:attrName>ppt_w</p:attrName>
                                        </p:attrNameLst>
                                      </p:cBhvr>
                                      <p:tavLst>
                                        <p:tav tm="0">
                                          <p:val>
                                            <p:strVal val="2/3*#ppt_w"/>
                                          </p:val>
                                        </p:tav>
                                        <p:tav tm="100000">
                                          <p:val>
                                            <p:strVal val="#ppt_w"/>
                                          </p:val>
                                        </p:tav>
                                      </p:tavLst>
                                    </p:anim>
                                    <p:anim calcmode="lin" valueType="num">
                                      <p:cBhvr>
                                        <p:cTn id="8" dur="500" fill="hold"/>
                                        <p:tgtEl>
                                          <p:spTgt spid="124933"/>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24933"/>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124934"/>
                                        </p:tgtEl>
                                        <p:attrNameLst>
                                          <p:attrName>style.visibility</p:attrName>
                                        </p:attrNameLst>
                                      </p:cBhvr>
                                      <p:to>
                                        <p:strVal val="visible"/>
                                      </p:to>
                                    </p:set>
                                    <p:anim calcmode="lin" valueType="num">
                                      <p:cBhvr>
                                        <p:cTn id="13" dur="500" fill="hold"/>
                                        <p:tgtEl>
                                          <p:spTgt spid="124934"/>
                                        </p:tgtEl>
                                        <p:attrNameLst>
                                          <p:attrName>ppt_w</p:attrName>
                                        </p:attrNameLst>
                                      </p:cBhvr>
                                      <p:tavLst>
                                        <p:tav tm="0">
                                          <p:val>
                                            <p:strVal val="2/3*#ppt_w"/>
                                          </p:val>
                                        </p:tav>
                                        <p:tav tm="100000">
                                          <p:val>
                                            <p:strVal val="#ppt_w"/>
                                          </p:val>
                                        </p:tav>
                                      </p:tavLst>
                                    </p:anim>
                                    <p:anim calcmode="lin" valueType="num">
                                      <p:cBhvr>
                                        <p:cTn id="14" dur="500" fill="hold"/>
                                        <p:tgtEl>
                                          <p:spTgt spid="124934"/>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24934"/>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124935"/>
                                        </p:tgtEl>
                                        <p:attrNameLst>
                                          <p:attrName>style.visibility</p:attrName>
                                        </p:attrNameLst>
                                      </p:cBhvr>
                                      <p:to>
                                        <p:strVal val="visible"/>
                                      </p:to>
                                    </p:set>
                                    <p:anim calcmode="lin" valueType="num">
                                      <p:cBhvr>
                                        <p:cTn id="19" dur="500" fill="hold"/>
                                        <p:tgtEl>
                                          <p:spTgt spid="124935"/>
                                        </p:tgtEl>
                                        <p:attrNameLst>
                                          <p:attrName>ppt_w</p:attrName>
                                        </p:attrNameLst>
                                      </p:cBhvr>
                                      <p:tavLst>
                                        <p:tav tm="0">
                                          <p:val>
                                            <p:strVal val="2/3*#ppt_w"/>
                                          </p:val>
                                        </p:tav>
                                        <p:tav tm="100000">
                                          <p:val>
                                            <p:strVal val="#ppt_w"/>
                                          </p:val>
                                        </p:tav>
                                      </p:tavLst>
                                    </p:anim>
                                    <p:anim calcmode="lin" valueType="num">
                                      <p:cBhvr>
                                        <p:cTn id="20" dur="500" fill="hold"/>
                                        <p:tgtEl>
                                          <p:spTgt spid="124935"/>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24935"/>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124936"/>
                                        </p:tgtEl>
                                        <p:attrNameLst>
                                          <p:attrName>style.visibility</p:attrName>
                                        </p:attrNameLst>
                                      </p:cBhvr>
                                      <p:to>
                                        <p:strVal val="visible"/>
                                      </p:to>
                                    </p:set>
                                    <p:anim calcmode="lin" valueType="num">
                                      <p:cBhvr>
                                        <p:cTn id="25" dur="500" fill="hold"/>
                                        <p:tgtEl>
                                          <p:spTgt spid="124936"/>
                                        </p:tgtEl>
                                        <p:attrNameLst>
                                          <p:attrName>ppt_w</p:attrName>
                                        </p:attrNameLst>
                                      </p:cBhvr>
                                      <p:tavLst>
                                        <p:tav tm="0">
                                          <p:val>
                                            <p:strVal val="2/3*#ppt_w"/>
                                          </p:val>
                                        </p:tav>
                                        <p:tav tm="100000">
                                          <p:val>
                                            <p:strVal val="#ppt_w"/>
                                          </p:val>
                                        </p:tav>
                                      </p:tavLst>
                                    </p:anim>
                                    <p:anim calcmode="lin" valueType="num">
                                      <p:cBhvr>
                                        <p:cTn id="26" dur="500" fill="hold"/>
                                        <p:tgtEl>
                                          <p:spTgt spid="124936"/>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24936"/>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124944"/>
                                        </p:tgtEl>
                                        <p:attrNameLst>
                                          <p:attrName>style.visibility</p:attrName>
                                        </p:attrNameLst>
                                      </p:cBhvr>
                                      <p:to>
                                        <p:strVal val="visible"/>
                                      </p:to>
                                    </p:set>
                                    <p:anim calcmode="lin" valueType="num">
                                      <p:cBhvr>
                                        <p:cTn id="31" dur="500" fill="hold"/>
                                        <p:tgtEl>
                                          <p:spTgt spid="124944"/>
                                        </p:tgtEl>
                                        <p:attrNameLst>
                                          <p:attrName>ppt_w</p:attrName>
                                        </p:attrNameLst>
                                      </p:cBhvr>
                                      <p:tavLst>
                                        <p:tav tm="0">
                                          <p:val>
                                            <p:strVal val="2/3*#ppt_w"/>
                                          </p:val>
                                        </p:tav>
                                        <p:tav tm="100000">
                                          <p:val>
                                            <p:strVal val="#ppt_w"/>
                                          </p:val>
                                        </p:tav>
                                      </p:tavLst>
                                    </p:anim>
                                    <p:anim calcmode="lin" valueType="num">
                                      <p:cBhvr>
                                        <p:cTn id="32" dur="500" fill="hold"/>
                                        <p:tgtEl>
                                          <p:spTgt spid="124944"/>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24944"/>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272" fill="hold" grpId="0" nodeType="clickEffect">
                                  <p:stCondLst>
                                    <p:cond delay="0"/>
                                  </p:stCondLst>
                                  <p:childTnLst>
                                    <p:set>
                                      <p:cBhvr>
                                        <p:cTn id="36" dur="1" fill="hold">
                                          <p:stCondLst>
                                            <p:cond delay="0"/>
                                          </p:stCondLst>
                                        </p:cTn>
                                        <p:tgtEl>
                                          <p:spTgt spid="124937"/>
                                        </p:tgtEl>
                                        <p:attrNameLst>
                                          <p:attrName>style.visibility</p:attrName>
                                        </p:attrNameLst>
                                      </p:cBhvr>
                                      <p:to>
                                        <p:strVal val="visible"/>
                                      </p:to>
                                    </p:set>
                                    <p:anim calcmode="lin" valueType="num">
                                      <p:cBhvr>
                                        <p:cTn id="37" dur="500" fill="hold"/>
                                        <p:tgtEl>
                                          <p:spTgt spid="124937"/>
                                        </p:tgtEl>
                                        <p:attrNameLst>
                                          <p:attrName>ppt_w</p:attrName>
                                        </p:attrNameLst>
                                      </p:cBhvr>
                                      <p:tavLst>
                                        <p:tav tm="0">
                                          <p:val>
                                            <p:strVal val="2/3*#ppt_w"/>
                                          </p:val>
                                        </p:tav>
                                        <p:tav tm="100000">
                                          <p:val>
                                            <p:strVal val="#ppt_w"/>
                                          </p:val>
                                        </p:tav>
                                      </p:tavLst>
                                    </p:anim>
                                    <p:anim calcmode="lin" valueType="num">
                                      <p:cBhvr>
                                        <p:cTn id="38" dur="500" fill="hold"/>
                                        <p:tgtEl>
                                          <p:spTgt spid="12493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24937"/>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272" fill="hold" grpId="0" nodeType="clickEffect">
                                  <p:stCondLst>
                                    <p:cond delay="0"/>
                                  </p:stCondLst>
                                  <p:childTnLst>
                                    <p:set>
                                      <p:cBhvr>
                                        <p:cTn id="42" dur="1" fill="hold">
                                          <p:stCondLst>
                                            <p:cond delay="0"/>
                                          </p:stCondLst>
                                        </p:cTn>
                                        <p:tgtEl>
                                          <p:spTgt spid="124943"/>
                                        </p:tgtEl>
                                        <p:attrNameLst>
                                          <p:attrName>style.visibility</p:attrName>
                                        </p:attrNameLst>
                                      </p:cBhvr>
                                      <p:to>
                                        <p:strVal val="visible"/>
                                      </p:to>
                                    </p:set>
                                    <p:anim calcmode="lin" valueType="num">
                                      <p:cBhvr>
                                        <p:cTn id="43" dur="500" fill="hold"/>
                                        <p:tgtEl>
                                          <p:spTgt spid="124943"/>
                                        </p:tgtEl>
                                        <p:attrNameLst>
                                          <p:attrName>ppt_w</p:attrName>
                                        </p:attrNameLst>
                                      </p:cBhvr>
                                      <p:tavLst>
                                        <p:tav tm="0">
                                          <p:val>
                                            <p:strVal val="2/3*#ppt_w"/>
                                          </p:val>
                                        </p:tav>
                                        <p:tav tm="100000">
                                          <p:val>
                                            <p:strVal val="#ppt_w"/>
                                          </p:val>
                                        </p:tav>
                                      </p:tavLst>
                                    </p:anim>
                                    <p:anim calcmode="lin" valueType="num">
                                      <p:cBhvr>
                                        <p:cTn id="44" dur="500" fill="hold"/>
                                        <p:tgtEl>
                                          <p:spTgt spid="124943"/>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24943"/>
                                        </p:tgtEl>
                                        <p:attrNameLst>
                                          <p:attrName>style.visibility</p:attrName>
                                        </p:attrNameLst>
                                      </p:cBhvr>
                                      <p:to>
                                        <p:strVal val="hidden"/>
                                      </p:to>
                                    </p:set>
                                  </p:sub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272" fill="hold" grpId="0" nodeType="clickEffect">
                                  <p:stCondLst>
                                    <p:cond delay="0"/>
                                  </p:stCondLst>
                                  <p:childTnLst>
                                    <p:set>
                                      <p:cBhvr>
                                        <p:cTn id="48" dur="1" fill="hold">
                                          <p:stCondLst>
                                            <p:cond delay="0"/>
                                          </p:stCondLst>
                                        </p:cTn>
                                        <p:tgtEl>
                                          <p:spTgt spid="124945"/>
                                        </p:tgtEl>
                                        <p:attrNameLst>
                                          <p:attrName>style.visibility</p:attrName>
                                        </p:attrNameLst>
                                      </p:cBhvr>
                                      <p:to>
                                        <p:strVal val="visible"/>
                                      </p:to>
                                    </p:set>
                                    <p:anim calcmode="lin" valueType="num">
                                      <p:cBhvr>
                                        <p:cTn id="49" dur="500" fill="hold"/>
                                        <p:tgtEl>
                                          <p:spTgt spid="124945"/>
                                        </p:tgtEl>
                                        <p:attrNameLst>
                                          <p:attrName>ppt_w</p:attrName>
                                        </p:attrNameLst>
                                      </p:cBhvr>
                                      <p:tavLst>
                                        <p:tav tm="0">
                                          <p:val>
                                            <p:strVal val="2/3*#ppt_w"/>
                                          </p:val>
                                        </p:tav>
                                        <p:tav tm="100000">
                                          <p:val>
                                            <p:strVal val="#ppt_w"/>
                                          </p:val>
                                        </p:tav>
                                      </p:tavLst>
                                    </p:anim>
                                    <p:anim calcmode="lin" valueType="num">
                                      <p:cBhvr>
                                        <p:cTn id="50" dur="500" fill="hold"/>
                                        <p:tgtEl>
                                          <p:spTgt spid="124945"/>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24945"/>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272" fill="hold" grpId="0" nodeType="clickEffect">
                                  <p:stCondLst>
                                    <p:cond delay="0"/>
                                  </p:stCondLst>
                                  <p:childTnLst>
                                    <p:set>
                                      <p:cBhvr>
                                        <p:cTn id="54" dur="1" fill="hold">
                                          <p:stCondLst>
                                            <p:cond delay="0"/>
                                          </p:stCondLst>
                                        </p:cTn>
                                        <p:tgtEl>
                                          <p:spTgt spid="124946"/>
                                        </p:tgtEl>
                                        <p:attrNameLst>
                                          <p:attrName>style.visibility</p:attrName>
                                        </p:attrNameLst>
                                      </p:cBhvr>
                                      <p:to>
                                        <p:strVal val="visible"/>
                                      </p:to>
                                    </p:set>
                                    <p:anim calcmode="lin" valueType="num">
                                      <p:cBhvr>
                                        <p:cTn id="55" dur="500" fill="hold"/>
                                        <p:tgtEl>
                                          <p:spTgt spid="124946"/>
                                        </p:tgtEl>
                                        <p:attrNameLst>
                                          <p:attrName>ppt_w</p:attrName>
                                        </p:attrNameLst>
                                      </p:cBhvr>
                                      <p:tavLst>
                                        <p:tav tm="0">
                                          <p:val>
                                            <p:strVal val="2/3*#ppt_w"/>
                                          </p:val>
                                        </p:tav>
                                        <p:tav tm="100000">
                                          <p:val>
                                            <p:strVal val="#ppt_w"/>
                                          </p:val>
                                        </p:tav>
                                      </p:tavLst>
                                    </p:anim>
                                    <p:anim calcmode="lin" valueType="num">
                                      <p:cBhvr>
                                        <p:cTn id="56" dur="500" fill="hold"/>
                                        <p:tgtEl>
                                          <p:spTgt spid="124946"/>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24946"/>
                                        </p:tgtEl>
                                        <p:attrNameLst>
                                          <p:attrName>style.visibility</p:attrName>
                                        </p:attrNameLst>
                                      </p:cBhvr>
                                      <p:to>
                                        <p:strVal val="hidden"/>
                                      </p:to>
                                    </p:set>
                                  </p:sub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272" fill="hold" grpId="0" nodeType="clickEffect">
                                  <p:stCondLst>
                                    <p:cond delay="0"/>
                                  </p:stCondLst>
                                  <p:childTnLst>
                                    <p:set>
                                      <p:cBhvr>
                                        <p:cTn id="60" dur="1" fill="hold">
                                          <p:stCondLst>
                                            <p:cond delay="0"/>
                                          </p:stCondLst>
                                        </p:cTn>
                                        <p:tgtEl>
                                          <p:spTgt spid="124938"/>
                                        </p:tgtEl>
                                        <p:attrNameLst>
                                          <p:attrName>style.visibility</p:attrName>
                                        </p:attrNameLst>
                                      </p:cBhvr>
                                      <p:to>
                                        <p:strVal val="visible"/>
                                      </p:to>
                                    </p:set>
                                    <p:anim calcmode="lin" valueType="num">
                                      <p:cBhvr>
                                        <p:cTn id="61" dur="500" fill="hold"/>
                                        <p:tgtEl>
                                          <p:spTgt spid="124938"/>
                                        </p:tgtEl>
                                        <p:attrNameLst>
                                          <p:attrName>ppt_w</p:attrName>
                                        </p:attrNameLst>
                                      </p:cBhvr>
                                      <p:tavLst>
                                        <p:tav tm="0">
                                          <p:val>
                                            <p:strVal val="2/3*#ppt_w"/>
                                          </p:val>
                                        </p:tav>
                                        <p:tav tm="100000">
                                          <p:val>
                                            <p:strVal val="#ppt_w"/>
                                          </p:val>
                                        </p:tav>
                                      </p:tavLst>
                                    </p:anim>
                                    <p:anim calcmode="lin" valueType="num">
                                      <p:cBhvr>
                                        <p:cTn id="62" dur="500" fill="hold"/>
                                        <p:tgtEl>
                                          <p:spTgt spid="124938"/>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24938"/>
                                        </p:tgtEl>
                                        <p:attrNameLst>
                                          <p:attrName>style.visibility</p:attrName>
                                        </p:attrNameLst>
                                      </p:cBhvr>
                                      <p:to>
                                        <p:strVal val="hidden"/>
                                      </p:to>
                                    </p:set>
                                  </p:sub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272" fill="hold" grpId="0" nodeType="clickEffect">
                                  <p:stCondLst>
                                    <p:cond delay="0"/>
                                  </p:stCondLst>
                                  <p:childTnLst>
                                    <p:set>
                                      <p:cBhvr>
                                        <p:cTn id="66" dur="1" fill="hold">
                                          <p:stCondLst>
                                            <p:cond delay="0"/>
                                          </p:stCondLst>
                                        </p:cTn>
                                        <p:tgtEl>
                                          <p:spTgt spid="124939"/>
                                        </p:tgtEl>
                                        <p:attrNameLst>
                                          <p:attrName>style.visibility</p:attrName>
                                        </p:attrNameLst>
                                      </p:cBhvr>
                                      <p:to>
                                        <p:strVal val="visible"/>
                                      </p:to>
                                    </p:set>
                                    <p:anim calcmode="lin" valueType="num">
                                      <p:cBhvr>
                                        <p:cTn id="67" dur="500" fill="hold"/>
                                        <p:tgtEl>
                                          <p:spTgt spid="124939"/>
                                        </p:tgtEl>
                                        <p:attrNameLst>
                                          <p:attrName>ppt_w</p:attrName>
                                        </p:attrNameLst>
                                      </p:cBhvr>
                                      <p:tavLst>
                                        <p:tav tm="0">
                                          <p:val>
                                            <p:strVal val="2/3*#ppt_w"/>
                                          </p:val>
                                        </p:tav>
                                        <p:tav tm="100000">
                                          <p:val>
                                            <p:strVal val="#ppt_w"/>
                                          </p:val>
                                        </p:tav>
                                      </p:tavLst>
                                    </p:anim>
                                    <p:anim calcmode="lin" valueType="num">
                                      <p:cBhvr>
                                        <p:cTn id="68" dur="500" fill="hold"/>
                                        <p:tgtEl>
                                          <p:spTgt spid="124939"/>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24939"/>
                                        </p:tgtEl>
                                        <p:attrNameLst>
                                          <p:attrName>style.visibility</p:attrName>
                                        </p:attrNameLst>
                                      </p:cBhvr>
                                      <p:to>
                                        <p:strVal val="hidden"/>
                                      </p:to>
                                    </p:set>
                                  </p:sub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272" fill="hold" grpId="0" nodeType="clickEffect">
                                  <p:stCondLst>
                                    <p:cond delay="0"/>
                                  </p:stCondLst>
                                  <p:childTnLst>
                                    <p:set>
                                      <p:cBhvr>
                                        <p:cTn id="72" dur="1" fill="hold">
                                          <p:stCondLst>
                                            <p:cond delay="0"/>
                                          </p:stCondLst>
                                        </p:cTn>
                                        <p:tgtEl>
                                          <p:spTgt spid="124940"/>
                                        </p:tgtEl>
                                        <p:attrNameLst>
                                          <p:attrName>style.visibility</p:attrName>
                                        </p:attrNameLst>
                                      </p:cBhvr>
                                      <p:to>
                                        <p:strVal val="visible"/>
                                      </p:to>
                                    </p:set>
                                    <p:anim calcmode="lin" valueType="num">
                                      <p:cBhvr>
                                        <p:cTn id="73" dur="500" fill="hold"/>
                                        <p:tgtEl>
                                          <p:spTgt spid="124940"/>
                                        </p:tgtEl>
                                        <p:attrNameLst>
                                          <p:attrName>ppt_w</p:attrName>
                                        </p:attrNameLst>
                                      </p:cBhvr>
                                      <p:tavLst>
                                        <p:tav tm="0">
                                          <p:val>
                                            <p:strVal val="2/3*#ppt_w"/>
                                          </p:val>
                                        </p:tav>
                                        <p:tav tm="100000">
                                          <p:val>
                                            <p:strVal val="#ppt_w"/>
                                          </p:val>
                                        </p:tav>
                                      </p:tavLst>
                                    </p:anim>
                                    <p:anim calcmode="lin" valueType="num">
                                      <p:cBhvr>
                                        <p:cTn id="74" dur="500" fill="hold"/>
                                        <p:tgtEl>
                                          <p:spTgt spid="124940"/>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24940"/>
                                        </p:tgtEl>
                                        <p:attrNameLst>
                                          <p:attrName>style.visibility</p:attrName>
                                        </p:attrNameLst>
                                      </p:cBhvr>
                                      <p:to>
                                        <p:strVal val="hidden"/>
                                      </p:to>
                                    </p:set>
                                  </p:sub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272" fill="hold" grpId="0" nodeType="clickEffect">
                                  <p:stCondLst>
                                    <p:cond delay="0"/>
                                  </p:stCondLst>
                                  <p:childTnLst>
                                    <p:set>
                                      <p:cBhvr>
                                        <p:cTn id="78" dur="1" fill="hold">
                                          <p:stCondLst>
                                            <p:cond delay="0"/>
                                          </p:stCondLst>
                                        </p:cTn>
                                        <p:tgtEl>
                                          <p:spTgt spid="124941"/>
                                        </p:tgtEl>
                                        <p:attrNameLst>
                                          <p:attrName>style.visibility</p:attrName>
                                        </p:attrNameLst>
                                      </p:cBhvr>
                                      <p:to>
                                        <p:strVal val="visible"/>
                                      </p:to>
                                    </p:set>
                                    <p:anim calcmode="lin" valueType="num">
                                      <p:cBhvr>
                                        <p:cTn id="79" dur="500" fill="hold"/>
                                        <p:tgtEl>
                                          <p:spTgt spid="124941"/>
                                        </p:tgtEl>
                                        <p:attrNameLst>
                                          <p:attrName>ppt_w</p:attrName>
                                        </p:attrNameLst>
                                      </p:cBhvr>
                                      <p:tavLst>
                                        <p:tav tm="0">
                                          <p:val>
                                            <p:strVal val="2/3*#ppt_w"/>
                                          </p:val>
                                        </p:tav>
                                        <p:tav tm="100000">
                                          <p:val>
                                            <p:strVal val="#ppt_w"/>
                                          </p:val>
                                        </p:tav>
                                      </p:tavLst>
                                    </p:anim>
                                    <p:anim calcmode="lin" valueType="num">
                                      <p:cBhvr>
                                        <p:cTn id="80" dur="500" fill="hold"/>
                                        <p:tgtEl>
                                          <p:spTgt spid="124941"/>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24941"/>
                                        </p:tgtEl>
                                        <p:attrNameLst>
                                          <p:attrName>style.visibility</p:attrName>
                                        </p:attrNameLst>
                                      </p:cBhvr>
                                      <p:to>
                                        <p:strVal val="hidden"/>
                                      </p:to>
                                    </p:set>
                                  </p:sub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272" fill="hold" grpId="0" nodeType="clickEffect">
                                  <p:stCondLst>
                                    <p:cond delay="0"/>
                                  </p:stCondLst>
                                  <p:childTnLst>
                                    <p:set>
                                      <p:cBhvr>
                                        <p:cTn id="84" dur="1" fill="hold">
                                          <p:stCondLst>
                                            <p:cond delay="0"/>
                                          </p:stCondLst>
                                        </p:cTn>
                                        <p:tgtEl>
                                          <p:spTgt spid="124942"/>
                                        </p:tgtEl>
                                        <p:attrNameLst>
                                          <p:attrName>style.visibility</p:attrName>
                                        </p:attrNameLst>
                                      </p:cBhvr>
                                      <p:to>
                                        <p:strVal val="visible"/>
                                      </p:to>
                                    </p:set>
                                    <p:anim calcmode="lin" valueType="num">
                                      <p:cBhvr>
                                        <p:cTn id="85" dur="500" fill="hold"/>
                                        <p:tgtEl>
                                          <p:spTgt spid="124942"/>
                                        </p:tgtEl>
                                        <p:attrNameLst>
                                          <p:attrName>ppt_w</p:attrName>
                                        </p:attrNameLst>
                                      </p:cBhvr>
                                      <p:tavLst>
                                        <p:tav tm="0">
                                          <p:val>
                                            <p:strVal val="2/3*#ppt_w"/>
                                          </p:val>
                                        </p:tav>
                                        <p:tav tm="100000">
                                          <p:val>
                                            <p:strVal val="#ppt_w"/>
                                          </p:val>
                                        </p:tav>
                                      </p:tavLst>
                                    </p:anim>
                                    <p:anim calcmode="lin" valueType="num">
                                      <p:cBhvr>
                                        <p:cTn id="86" dur="500" fill="hold"/>
                                        <p:tgtEl>
                                          <p:spTgt spid="12494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3" grpId="0" animBg="1"/>
      <p:bldP spid="124934" grpId="0" animBg="1"/>
      <p:bldP spid="124935" grpId="0" animBg="1"/>
      <p:bldP spid="124936" grpId="0" animBg="1"/>
      <p:bldP spid="124937" grpId="0" animBg="1"/>
      <p:bldP spid="124938" grpId="0" animBg="1"/>
      <p:bldP spid="124939" grpId="0" animBg="1"/>
      <p:bldP spid="124940" grpId="0" animBg="1"/>
      <p:bldP spid="124941" grpId="0" animBg="1"/>
      <p:bldP spid="124942" grpId="0" animBg="1"/>
      <p:bldP spid="124943" grpId="0" animBg="1"/>
      <p:bldP spid="124944" grpId="0" animBg="1"/>
      <p:bldP spid="124945" grpId="0" animBg="1"/>
      <p:bldP spid="12494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TimeCourse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100" y="39688"/>
            <a:ext cx="6694488"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3" descr="TimeCourseFig"/>
          <p:cNvPicPr>
            <a:picLocks noChangeAspect="1" noChangeArrowheads="1"/>
          </p:cNvPicPr>
          <p:nvPr/>
        </p:nvPicPr>
        <p:blipFill>
          <a:blip r:embed="rId3">
            <a:extLst>
              <a:ext uri="{28A0092B-C50C-407E-A947-70E740481C1C}">
                <a14:useLocalDpi xmlns:a14="http://schemas.microsoft.com/office/drawing/2010/main" val="0"/>
              </a:ext>
            </a:extLst>
          </a:blip>
          <a:srcRect l="37752" t="65759" r="44037" b="30014"/>
          <a:stretch>
            <a:fillRect/>
          </a:stretch>
        </p:blipFill>
        <p:spPr bwMode="auto">
          <a:xfrm>
            <a:off x="1409700" y="3505200"/>
            <a:ext cx="6324600" cy="147955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26980" name="Oval 4"/>
          <p:cNvSpPr>
            <a:spLocks noChangeArrowheads="1"/>
          </p:cNvSpPr>
          <p:nvPr/>
        </p:nvSpPr>
        <p:spPr bwMode="auto">
          <a:xfrm rot="5400000">
            <a:off x="2209800" y="3352800"/>
            <a:ext cx="838200" cy="16002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prstClr val="black"/>
              </a:solidFill>
              <a:latin typeface="Calibri" charset="0"/>
              <a:ea typeface="ＭＳ Ｐゴシック" charset="0"/>
              <a:cs typeface="ＭＳ Ｐゴシック" charset="0"/>
            </a:endParaRPr>
          </a:p>
        </p:txBody>
      </p:sp>
      <p:sp>
        <p:nvSpPr>
          <p:cNvPr id="126981" name="Oval 5"/>
          <p:cNvSpPr>
            <a:spLocks noChangeArrowheads="1"/>
          </p:cNvSpPr>
          <p:nvPr/>
        </p:nvSpPr>
        <p:spPr bwMode="auto">
          <a:xfrm rot="5400000">
            <a:off x="5143500" y="4424363"/>
            <a:ext cx="304800" cy="5334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prstClr val="black"/>
              </a:solidFill>
              <a:latin typeface="Calibri" charset="0"/>
              <a:ea typeface="ＭＳ Ｐゴシック" charset="0"/>
              <a:cs typeface="ＭＳ Ｐゴシック" charset="0"/>
            </a:endParaRPr>
          </a:p>
        </p:txBody>
      </p:sp>
      <p:sp>
        <p:nvSpPr>
          <p:cNvPr id="40965" name="Text Box 6"/>
          <p:cNvSpPr txBox="1">
            <a:spLocks noChangeArrowheads="1"/>
          </p:cNvSpPr>
          <p:nvPr/>
        </p:nvSpPr>
        <p:spPr bwMode="auto">
          <a:xfrm>
            <a:off x="6473825" y="6642100"/>
            <a:ext cx="266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50000"/>
              </a:spcBef>
              <a:spcAft>
                <a:spcPct val="0"/>
              </a:spcAft>
            </a:pPr>
            <a:r>
              <a:rPr lang="en-US" sz="1200" smtClean="0">
                <a:solidFill>
                  <a:srgbClr val="C0504D"/>
                </a:solidFill>
                <a:latin typeface="Calibri" charset="0"/>
              </a:rPr>
              <a:t>Onton, Makeig (2006)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26979"/>
                                        </p:tgtEl>
                                        <p:attrNameLst>
                                          <p:attrName>style.visibility</p:attrName>
                                        </p:attrNameLst>
                                      </p:cBhvr>
                                      <p:to>
                                        <p:strVal val="visible"/>
                                      </p:to>
                                    </p:set>
                                    <p:anim calcmode="lin" valueType="num">
                                      <p:cBhvr>
                                        <p:cTn id="7" dur="500" fill="hold"/>
                                        <p:tgtEl>
                                          <p:spTgt spid="126979"/>
                                        </p:tgtEl>
                                        <p:attrNameLst>
                                          <p:attrName>ppt_w</p:attrName>
                                        </p:attrNameLst>
                                      </p:cBhvr>
                                      <p:tavLst>
                                        <p:tav tm="0">
                                          <p:val>
                                            <p:fltVal val="0"/>
                                          </p:val>
                                        </p:tav>
                                        <p:tav tm="100000">
                                          <p:val>
                                            <p:strVal val="#ppt_w"/>
                                          </p:val>
                                        </p:tav>
                                      </p:tavLst>
                                    </p:anim>
                                    <p:anim calcmode="lin" valueType="num">
                                      <p:cBhvr>
                                        <p:cTn id="8" dur="500" fill="hold"/>
                                        <p:tgtEl>
                                          <p:spTgt spid="126979"/>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126980"/>
                                        </p:tgtEl>
                                        <p:attrNameLst>
                                          <p:attrName>style.visibility</p:attrName>
                                        </p:attrNameLst>
                                      </p:cBhvr>
                                      <p:to>
                                        <p:strVal val="visible"/>
                                      </p:to>
                                    </p:set>
                                    <p:anim calcmode="lin" valueType="num">
                                      <p:cBhvr>
                                        <p:cTn id="12" dur="500" fill="hold"/>
                                        <p:tgtEl>
                                          <p:spTgt spid="126980"/>
                                        </p:tgtEl>
                                        <p:attrNameLst>
                                          <p:attrName>ppt_w</p:attrName>
                                        </p:attrNameLst>
                                      </p:cBhvr>
                                      <p:tavLst>
                                        <p:tav tm="0">
                                          <p:val>
                                            <p:strVal val="2/3*#ppt_w"/>
                                          </p:val>
                                        </p:tav>
                                        <p:tav tm="100000">
                                          <p:val>
                                            <p:strVal val="#ppt_w"/>
                                          </p:val>
                                        </p:tav>
                                      </p:tavLst>
                                    </p:anim>
                                    <p:anim calcmode="lin" valueType="num">
                                      <p:cBhvr>
                                        <p:cTn id="13" dur="500" fill="hold"/>
                                        <p:tgtEl>
                                          <p:spTgt spid="126980"/>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26980"/>
                                        </p:tgtEl>
                                        <p:attrNameLst>
                                          <p:attrName>style.visibility</p:attrName>
                                        </p:attrNameLst>
                                      </p:cBhvr>
                                      <p:to>
                                        <p:strVal val="hidden"/>
                                      </p:to>
                                    </p:set>
                                  </p:sub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272" fill="hold" grpId="0" nodeType="clickEffect">
                                  <p:stCondLst>
                                    <p:cond delay="0"/>
                                  </p:stCondLst>
                                  <p:childTnLst>
                                    <p:set>
                                      <p:cBhvr>
                                        <p:cTn id="17" dur="1" fill="hold">
                                          <p:stCondLst>
                                            <p:cond delay="0"/>
                                          </p:stCondLst>
                                        </p:cTn>
                                        <p:tgtEl>
                                          <p:spTgt spid="126981"/>
                                        </p:tgtEl>
                                        <p:attrNameLst>
                                          <p:attrName>style.visibility</p:attrName>
                                        </p:attrNameLst>
                                      </p:cBhvr>
                                      <p:to>
                                        <p:strVal val="visible"/>
                                      </p:to>
                                    </p:set>
                                    <p:anim calcmode="lin" valueType="num">
                                      <p:cBhvr>
                                        <p:cTn id="18" dur="500" fill="hold"/>
                                        <p:tgtEl>
                                          <p:spTgt spid="126981"/>
                                        </p:tgtEl>
                                        <p:attrNameLst>
                                          <p:attrName>ppt_w</p:attrName>
                                        </p:attrNameLst>
                                      </p:cBhvr>
                                      <p:tavLst>
                                        <p:tav tm="0">
                                          <p:val>
                                            <p:strVal val="2/3*#ppt_w"/>
                                          </p:val>
                                        </p:tav>
                                        <p:tav tm="100000">
                                          <p:val>
                                            <p:strVal val="#ppt_w"/>
                                          </p:val>
                                        </p:tav>
                                      </p:tavLst>
                                    </p:anim>
                                    <p:anim calcmode="lin" valueType="num">
                                      <p:cBhvr>
                                        <p:cTn id="19" dur="500" fill="hold"/>
                                        <p:tgtEl>
                                          <p:spTgt spid="12698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0" grpId="0" animBg="1"/>
      <p:bldP spid="12698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Julie_HBM05-00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3663" y="1435100"/>
            <a:ext cx="6567487"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3"/>
          <p:cNvSpPr>
            <a:spLocks noChangeArrowheads="1"/>
          </p:cNvSpPr>
          <p:nvPr/>
        </p:nvSpPr>
        <p:spPr bwMode="auto">
          <a:xfrm>
            <a:off x="1647825" y="228600"/>
            <a:ext cx="58578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Aft>
                <a:spcPts val="1200"/>
              </a:spcAft>
            </a:pPr>
            <a:r>
              <a:rPr lang="de-DE" sz="3200" dirty="0" err="1">
                <a:solidFill>
                  <a:schemeClr val="accent2"/>
                </a:solidFill>
              </a:rPr>
              <a:t>Equivalent</a:t>
            </a:r>
            <a:r>
              <a:rPr lang="de-DE" sz="3200" dirty="0">
                <a:solidFill>
                  <a:schemeClr val="accent2"/>
                </a:solidFill>
              </a:rPr>
              <a:t> </a:t>
            </a:r>
            <a:r>
              <a:rPr lang="de-DE" sz="3200" dirty="0" err="1">
                <a:solidFill>
                  <a:schemeClr val="accent2"/>
                </a:solidFill>
              </a:rPr>
              <a:t>dipole</a:t>
            </a:r>
            <a:r>
              <a:rPr lang="de-DE" sz="3200" dirty="0">
                <a:solidFill>
                  <a:schemeClr val="accent2"/>
                </a:solidFill>
              </a:rPr>
              <a:t> </a:t>
            </a:r>
            <a:r>
              <a:rPr lang="de-DE" sz="3200" dirty="0" err="1">
                <a:solidFill>
                  <a:schemeClr val="accent2"/>
                </a:solidFill>
              </a:rPr>
              <a:t>density</a:t>
            </a:r>
            <a:endParaRPr lang="de-DE" sz="3200" dirty="0">
              <a:solidFill>
                <a:schemeClr val="accent2"/>
              </a:solidFill>
            </a:endParaRPr>
          </a:p>
          <a:p>
            <a:pPr algn="ctr">
              <a:spcAft>
                <a:spcPts val="1200"/>
              </a:spcAft>
            </a:pPr>
            <a:r>
              <a:rPr lang="de-DE" sz="2800" dirty="0">
                <a:solidFill>
                  <a:schemeClr val="accent2"/>
                </a:solidFill>
              </a:rPr>
              <a:t> </a:t>
            </a:r>
            <a:r>
              <a:rPr lang="de-DE" dirty="0">
                <a:solidFill>
                  <a:srgbClr val="000090"/>
                </a:solidFill>
              </a:rPr>
              <a:t>Visual Working Memory</a:t>
            </a:r>
          </a:p>
        </p:txBody>
      </p:sp>
      <p:sp>
        <p:nvSpPr>
          <p:cNvPr id="104452" name="Text Box 4"/>
          <p:cNvSpPr txBox="1">
            <a:spLocks noChangeArrowheads="1"/>
          </p:cNvSpPr>
          <p:nvPr/>
        </p:nvSpPr>
        <p:spPr bwMode="auto">
          <a:xfrm>
            <a:off x="-28575" y="6640513"/>
            <a:ext cx="16478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solidFill>
                  <a:schemeClr val="bg2"/>
                </a:solidFill>
              </a:rPr>
              <a:t>Onton et al., 2005</a:t>
            </a:r>
          </a:p>
        </p:txBody>
      </p:sp>
      <p:sp>
        <p:nvSpPr>
          <p:cNvPr id="104453" name="Text Box 5"/>
          <p:cNvSpPr txBox="1">
            <a:spLocks noChangeArrowheads="1"/>
          </p:cNvSpPr>
          <p:nvPr/>
        </p:nvSpPr>
        <p:spPr bwMode="auto">
          <a:xfrm>
            <a:off x="7877175" y="2343150"/>
            <a:ext cx="10953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000090"/>
                </a:solidFill>
              </a:rPr>
              <a:t>Sternberg letter memory task</a:t>
            </a:r>
          </a:p>
        </p:txBody>
      </p:sp>
      <p:sp>
        <p:nvSpPr>
          <p:cNvPr id="104454" name="Text Box 6"/>
          <p:cNvSpPr txBox="1">
            <a:spLocks noChangeArrowheads="1"/>
          </p:cNvSpPr>
          <p:nvPr/>
        </p:nvSpPr>
        <p:spPr bwMode="auto">
          <a:xfrm>
            <a:off x="7019289" y="6622580"/>
            <a:ext cx="21309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200" dirty="0" smtClean="0">
                <a:solidFill>
                  <a:srgbClr val="000090"/>
                </a:solidFill>
              </a:rPr>
              <a:t>J Onton &amp; S Makeig, </a:t>
            </a:r>
            <a:r>
              <a:rPr lang="ja-JP" altLang="en-US" sz="1200" dirty="0">
                <a:solidFill>
                  <a:srgbClr val="000090"/>
                </a:solidFill>
              </a:rPr>
              <a:t>‘</a:t>
            </a:r>
            <a:r>
              <a:rPr lang="en-US" altLang="ja-JP" sz="1200" dirty="0">
                <a:solidFill>
                  <a:srgbClr val="000090"/>
                </a:solidFill>
              </a:rPr>
              <a:t>05</a:t>
            </a:r>
            <a:endParaRPr lang="en-US" sz="1200" dirty="0">
              <a:solidFill>
                <a:srgbClr val="000090"/>
              </a:solidFill>
            </a:endParaRPr>
          </a:p>
        </p:txBody>
      </p:sp>
      <p:sp>
        <p:nvSpPr>
          <p:cNvPr id="10" name="Oval 9"/>
          <p:cNvSpPr/>
          <p:nvPr/>
        </p:nvSpPr>
        <p:spPr>
          <a:xfrm>
            <a:off x="1302123" y="3379167"/>
            <a:ext cx="1292145" cy="665563"/>
          </a:xfrm>
          <a:prstGeom prst="ellipse">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5264791" y="2823712"/>
            <a:ext cx="1059997" cy="561942"/>
          </a:xfrm>
          <a:prstGeom prst="ellipse">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1363663" y="4438468"/>
            <a:ext cx="1059997" cy="561942"/>
          </a:xfrm>
          <a:prstGeom prst="ellipse">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4042001" y="3086888"/>
            <a:ext cx="884405" cy="369387"/>
          </a:xfrm>
          <a:prstGeom prst="ellipse">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105474"/>
                                        </p:tgtEl>
                                        <p:attrNameLst>
                                          <p:attrName>style.visibility</p:attrName>
                                        </p:attrNameLst>
                                      </p:cBhvr>
                                      <p:to>
                                        <p:strVal val="visible"/>
                                      </p:to>
                                    </p:set>
                                    <p:anim calcmode="lin" valueType="num">
                                      <p:cBhvr>
                                        <p:cTn id="7" dur="500" fill="hold"/>
                                        <p:tgtEl>
                                          <p:spTgt spid="105474"/>
                                        </p:tgtEl>
                                        <p:attrNameLst>
                                          <p:attrName>ppt_w</p:attrName>
                                        </p:attrNameLst>
                                      </p:cBhvr>
                                      <p:tavLst>
                                        <p:tav tm="0">
                                          <p:val>
                                            <p:strVal val="2/3*#ppt_w"/>
                                          </p:val>
                                        </p:tav>
                                        <p:tav tm="100000">
                                          <p:val>
                                            <p:strVal val="#ppt_w"/>
                                          </p:val>
                                        </p:tav>
                                      </p:tavLst>
                                    </p:anim>
                                    <p:anim calcmode="lin" valueType="num">
                                      <p:cBhvr>
                                        <p:cTn id="8" dur="500" fill="hold"/>
                                        <p:tgtEl>
                                          <p:spTgt spid="105474"/>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2/3*#ppt_w"/>
                                          </p:val>
                                        </p:tav>
                                        <p:tav tm="100000">
                                          <p:val>
                                            <p:strVal val="#ppt_w"/>
                                          </p:val>
                                        </p:tav>
                                      </p:tavLst>
                                    </p:anim>
                                    <p:anim calcmode="lin" valueType="num">
                                      <p:cBhvr>
                                        <p:cTn id="14" dur="500" fill="hold"/>
                                        <p:tgtEl>
                                          <p:spTgt spid="10"/>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strVal val="2/3*#ppt_w"/>
                                          </p:val>
                                        </p:tav>
                                        <p:tav tm="100000">
                                          <p:val>
                                            <p:strVal val="#ppt_w"/>
                                          </p:val>
                                        </p:tav>
                                      </p:tavLst>
                                    </p:anim>
                                    <p:anim calcmode="lin" valueType="num">
                                      <p:cBhvr>
                                        <p:cTn id="20" dur="500" fill="hold"/>
                                        <p:tgtEl>
                                          <p:spTgt spid="11"/>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strVal val="2/3*#ppt_w"/>
                                          </p:val>
                                        </p:tav>
                                        <p:tav tm="100000">
                                          <p:val>
                                            <p:strVal val="#ppt_w"/>
                                          </p:val>
                                        </p:tav>
                                      </p:tavLst>
                                    </p:anim>
                                    <p:anim calcmode="lin" valueType="num">
                                      <p:cBhvr>
                                        <p:cTn id="26" dur="500" fill="hold"/>
                                        <p:tgtEl>
                                          <p:spTgt spid="12"/>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strVal val="2/3*#ppt_w"/>
                                          </p:val>
                                        </p:tav>
                                        <p:tav tm="100000">
                                          <p:val>
                                            <p:strVal val="#ppt_w"/>
                                          </p:val>
                                        </p:tav>
                                      </p:tavLst>
                                    </p:anim>
                                    <p:anim calcmode="lin" valueType="num">
                                      <p:cBhvr>
                                        <p:cTn id="32" dur="500" fill="hold"/>
                                        <p:tgtEl>
                                          <p:spTgt spid="13"/>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p:cNvPicPr>
          <p:nvPr/>
        </p:nvPicPr>
        <p:blipFill>
          <a:blip r:embed="rId2">
            <a:extLst>
              <a:ext uri="{28A0092B-C50C-407E-A947-70E740481C1C}">
                <a14:useLocalDpi xmlns:a14="http://schemas.microsoft.com/office/drawing/2010/main" val="0"/>
              </a:ext>
            </a:extLst>
          </a:blip>
          <a:srcRect l="10526" r="7764" b="22124"/>
          <a:stretch>
            <a:fillRect/>
          </a:stretch>
        </p:blipFill>
        <p:spPr bwMode="auto">
          <a:xfrm>
            <a:off x="495300" y="647700"/>
            <a:ext cx="81280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2"/>
          <p:cNvPicPr>
            <a:picLocks noChangeAspect="1"/>
          </p:cNvPicPr>
          <p:nvPr/>
        </p:nvPicPr>
        <p:blipFill>
          <a:blip r:embed="rId3">
            <a:extLst>
              <a:ext uri="{28A0092B-C50C-407E-A947-70E740481C1C}">
                <a14:useLocalDpi xmlns:a14="http://schemas.microsoft.com/office/drawing/2010/main" val="0"/>
              </a:ext>
            </a:extLst>
          </a:blip>
          <a:srcRect t="76958"/>
          <a:stretch>
            <a:fillRect/>
          </a:stretch>
        </p:blipFill>
        <p:spPr bwMode="auto">
          <a:xfrm>
            <a:off x="538163" y="4978400"/>
            <a:ext cx="795020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379663" y="1309688"/>
            <a:ext cx="695325" cy="369887"/>
          </a:xfrm>
          <a:prstGeom prst="rect">
            <a:avLst/>
          </a:prstGeom>
          <a:noFill/>
        </p:spPr>
        <p:txBody>
          <a:bodyPr>
            <a:spAutoFit/>
          </a:bodyPr>
          <a:lstStyle/>
          <a:p>
            <a:pPr>
              <a:defRPr/>
            </a:pPr>
            <a:r>
              <a:rPr lang="en-US" b="1" dirty="0">
                <a:solidFill>
                  <a:schemeClr val="accent1">
                    <a:lumMod val="75000"/>
                  </a:schemeClr>
                </a:solidFill>
              </a:rPr>
              <a:t>EEG</a:t>
            </a:r>
          </a:p>
        </p:txBody>
      </p:sp>
      <p:sp>
        <p:nvSpPr>
          <p:cNvPr id="39940" name="TextBox 4"/>
          <p:cNvSpPr txBox="1">
            <a:spLocks noChangeArrowheads="1"/>
          </p:cNvSpPr>
          <p:nvPr/>
        </p:nvSpPr>
        <p:spPr bwMode="auto">
          <a:xfrm>
            <a:off x="4577420" y="1709738"/>
            <a:ext cx="695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A8462D"/>
                </a:solidFill>
              </a:rPr>
              <a:t>ERP</a:t>
            </a:r>
          </a:p>
        </p:txBody>
      </p:sp>
      <p:sp>
        <p:nvSpPr>
          <p:cNvPr id="39941" name="TextBox 5"/>
          <p:cNvSpPr txBox="1">
            <a:spLocks noChangeArrowheads="1"/>
          </p:cNvSpPr>
          <p:nvPr/>
        </p:nvSpPr>
        <p:spPr bwMode="auto">
          <a:xfrm>
            <a:off x="5761038" y="1309688"/>
            <a:ext cx="2366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8FB43C"/>
                </a:solidFill>
              </a:rPr>
              <a:t>Brain Oscillation</a:t>
            </a:r>
          </a:p>
        </p:txBody>
      </p:sp>
      <p:cxnSp>
        <p:nvCxnSpPr>
          <p:cNvPr id="8" name="Straight Connector 7"/>
          <p:cNvCxnSpPr/>
          <p:nvPr/>
        </p:nvCxnSpPr>
        <p:spPr>
          <a:xfrm flipV="1">
            <a:off x="2092325" y="3343275"/>
            <a:ext cx="0" cy="127000"/>
          </a:xfrm>
          <a:prstGeom prst="line">
            <a:avLst/>
          </a:prstGeom>
          <a:ln>
            <a:solidFill>
              <a:srgbClr val="A50615"/>
            </a:solidFill>
          </a:ln>
        </p:spPr>
        <p:style>
          <a:lnRef idx="2">
            <a:schemeClr val="accent1"/>
          </a:lnRef>
          <a:fillRef idx="0">
            <a:schemeClr val="accent1"/>
          </a:fillRef>
          <a:effectRef idx="1">
            <a:schemeClr val="accent1"/>
          </a:effectRef>
          <a:fontRef idx="minor">
            <a:schemeClr val="tx1"/>
          </a:fontRef>
        </p:style>
      </p:cxnSp>
      <p:sp>
        <p:nvSpPr>
          <p:cNvPr id="39943" name="TextBox 12"/>
          <p:cNvSpPr txBox="1">
            <a:spLocks noChangeArrowheads="1"/>
          </p:cNvSpPr>
          <p:nvPr/>
        </p:nvSpPr>
        <p:spPr bwMode="auto">
          <a:xfrm>
            <a:off x="1590675" y="150813"/>
            <a:ext cx="5991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000090"/>
                </a:solidFill>
              </a:rPr>
              <a:t>Three Eras of EEG Studies</a:t>
            </a:r>
          </a:p>
        </p:txBody>
      </p:sp>
      <p:sp>
        <p:nvSpPr>
          <p:cNvPr id="14" name="TextBox 13"/>
          <p:cNvSpPr txBox="1">
            <a:spLocks noChangeArrowheads="1"/>
          </p:cNvSpPr>
          <p:nvPr/>
        </p:nvSpPr>
        <p:spPr bwMode="auto">
          <a:xfrm>
            <a:off x="1393825" y="2070100"/>
            <a:ext cx="16811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90"/>
                </a:solidFill>
              </a:rPr>
              <a:t>Computer of</a:t>
            </a:r>
          </a:p>
          <a:p>
            <a:pPr eaLnBrk="1" hangingPunct="1"/>
            <a:r>
              <a:rPr lang="en-US" sz="1400">
                <a:solidFill>
                  <a:srgbClr val="000090"/>
                </a:solidFill>
              </a:rPr>
              <a:t>Average</a:t>
            </a:r>
          </a:p>
          <a:p>
            <a:pPr eaLnBrk="1" hangingPunct="1"/>
            <a:r>
              <a:rPr lang="en-US" sz="1400">
                <a:solidFill>
                  <a:srgbClr val="000090"/>
                </a:solidFill>
              </a:rPr>
              <a:t>Transients</a:t>
            </a:r>
          </a:p>
        </p:txBody>
      </p:sp>
      <p:cxnSp>
        <p:nvCxnSpPr>
          <p:cNvPr id="16" name="Straight Arrow Connector 15"/>
          <p:cNvCxnSpPr/>
          <p:nvPr/>
        </p:nvCxnSpPr>
        <p:spPr>
          <a:xfrm>
            <a:off x="1808163" y="2809875"/>
            <a:ext cx="55562" cy="5334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grpSp>
        <p:nvGrpSpPr>
          <p:cNvPr id="18" name="Group 17"/>
          <p:cNvGrpSpPr>
            <a:grpSpLocks/>
          </p:cNvGrpSpPr>
          <p:nvPr/>
        </p:nvGrpSpPr>
        <p:grpSpPr bwMode="auto">
          <a:xfrm>
            <a:off x="3811588" y="2278063"/>
            <a:ext cx="3052762" cy="1192212"/>
            <a:chOff x="3811230" y="2277533"/>
            <a:chExt cx="3053348" cy="1192742"/>
          </a:xfrm>
        </p:grpSpPr>
        <p:cxnSp>
          <p:nvCxnSpPr>
            <p:cNvPr id="9" name="Straight Connector 8"/>
            <p:cNvCxnSpPr/>
            <p:nvPr/>
          </p:nvCxnSpPr>
          <p:spPr>
            <a:xfrm flipV="1">
              <a:off x="3811230" y="2277533"/>
              <a:ext cx="0" cy="1192742"/>
            </a:xfrm>
            <a:prstGeom prst="line">
              <a:avLst/>
            </a:prstGeom>
            <a:ln>
              <a:solidFill>
                <a:srgbClr val="982713"/>
              </a:solidFill>
              <a:prstDash val="sysDash"/>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6864578" y="2277533"/>
              <a:ext cx="0" cy="1192742"/>
            </a:xfrm>
            <a:prstGeom prst="line">
              <a:avLst/>
            </a:prstGeom>
            <a:ln>
              <a:solidFill>
                <a:srgbClr val="982713"/>
              </a:solidFill>
              <a:prstDash val="sysDash"/>
            </a:ln>
          </p:spPr>
          <p:style>
            <a:lnRef idx="2">
              <a:schemeClr val="accent1"/>
            </a:lnRef>
            <a:fillRef idx="0">
              <a:schemeClr val="accent1"/>
            </a:fillRef>
            <a:effectRef idx="1">
              <a:schemeClr val="accent1"/>
            </a:effectRef>
            <a:fontRef idx="minor">
              <a:schemeClr val="tx1"/>
            </a:fontRef>
          </p:style>
        </p:cxnSp>
      </p:grpSp>
      <p:sp>
        <p:nvSpPr>
          <p:cNvPr id="19" name="Oval 17"/>
          <p:cNvSpPr>
            <a:spLocks noChangeArrowheads="1"/>
          </p:cNvSpPr>
          <p:nvPr/>
        </p:nvSpPr>
        <p:spPr bwMode="auto">
          <a:xfrm>
            <a:off x="7058024" y="1270147"/>
            <a:ext cx="1273259" cy="1525588"/>
          </a:xfrm>
          <a:prstGeom prst="ellipse">
            <a:avLst/>
          </a:prstGeom>
          <a:noFill/>
          <a:ln w="57150">
            <a:solidFill>
              <a:srgbClr val="F3731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22" name="Group 21"/>
          <p:cNvGrpSpPr>
            <a:grpSpLocks/>
          </p:cNvGrpSpPr>
          <p:nvPr/>
        </p:nvGrpSpPr>
        <p:grpSpPr bwMode="auto">
          <a:xfrm>
            <a:off x="4959350" y="977900"/>
            <a:ext cx="814388" cy="731838"/>
            <a:chOff x="3764835" y="1142371"/>
            <a:chExt cx="815636" cy="731082"/>
          </a:xfrm>
        </p:grpSpPr>
        <p:sp>
          <p:nvSpPr>
            <p:cNvPr id="39962" name="Line 19"/>
            <p:cNvSpPr>
              <a:spLocks noChangeShapeType="1"/>
            </p:cNvSpPr>
            <p:nvPr/>
          </p:nvSpPr>
          <p:spPr bwMode="auto">
            <a:xfrm>
              <a:off x="4161084" y="1457880"/>
              <a:ext cx="0" cy="415573"/>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63" name="TextBox 20"/>
            <p:cNvSpPr txBox="1">
              <a:spLocks noChangeArrowheads="1"/>
            </p:cNvSpPr>
            <p:nvPr/>
          </p:nvSpPr>
          <p:spPr bwMode="auto">
            <a:xfrm>
              <a:off x="3764835" y="1142371"/>
              <a:ext cx="815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FF0000"/>
                  </a:solidFill>
                </a:rPr>
                <a:t>ERSP</a:t>
              </a:r>
            </a:p>
          </p:txBody>
        </p:sp>
      </p:grpSp>
      <p:grpSp>
        <p:nvGrpSpPr>
          <p:cNvPr id="23" name="Group 22"/>
          <p:cNvGrpSpPr>
            <a:grpSpLocks/>
          </p:cNvGrpSpPr>
          <p:nvPr/>
        </p:nvGrpSpPr>
        <p:grpSpPr bwMode="auto">
          <a:xfrm>
            <a:off x="3382363" y="1112838"/>
            <a:ext cx="814387" cy="871537"/>
            <a:chOff x="3840550" y="1142371"/>
            <a:chExt cx="815636" cy="871134"/>
          </a:xfrm>
        </p:grpSpPr>
        <p:sp>
          <p:nvSpPr>
            <p:cNvPr id="39960" name="Line 19"/>
            <p:cNvSpPr>
              <a:spLocks noChangeShapeType="1"/>
            </p:cNvSpPr>
            <p:nvPr/>
          </p:nvSpPr>
          <p:spPr bwMode="auto">
            <a:xfrm>
              <a:off x="4236800" y="1457880"/>
              <a:ext cx="0" cy="555625"/>
            </a:xfrm>
            <a:prstGeom prst="line">
              <a:avLst/>
            </a:prstGeom>
            <a:noFill/>
            <a:ln w="57150">
              <a:solidFill>
                <a:srgbClr val="00009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61" name="TextBox 24"/>
            <p:cNvSpPr txBox="1">
              <a:spLocks noChangeArrowheads="1"/>
            </p:cNvSpPr>
            <p:nvPr/>
          </p:nvSpPr>
          <p:spPr bwMode="auto">
            <a:xfrm>
              <a:off x="3840550" y="1142371"/>
              <a:ext cx="815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000090"/>
                  </a:solidFill>
                </a:rPr>
                <a:t>ERD</a:t>
              </a:r>
            </a:p>
          </p:txBody>
        </p:sp>
      </p:grpSp>
      <p:grpSp>
        <p:nvGrpSpPr>
          <p:cNvPr id="26" name="Group 25"/>
          <p:cNvGrpSpPr>
            <a:grpSpLocks/>
          </p:cNvGrpSpPr>
          <p:nvPr/>
        </p:nvGrpSpPr>
        <p:grpSpPr bwMode="auto">
          <a:xfrm>
            <a:off x="5227638" y="1209675"/>
            <a:ext cx="815975" cy="842963"/>
            <a:chOff x="3764835" y="1169983"/>
            <a:chExt cx="815636" cy="843522"/>
          </a:xfrm>
        </p:grpSpPr>
        <p:sp>
          <p:nvSpPr>
            <p:cNvPr id="39958" name="Line 19"/>
            <p:cNvSpPr>
              <a:spLocks noChangeShapeType="1"/>
            </p:cNvSpPr>
            <p:nvPr/>
          </p:nvSpPr>
          <p:spPr bwMode="auto">
            <a:xfrm>
              <a:off x="4161084" y="1457880"/>
              <a:ext cx="0" cy="5556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59" name="TextBox 27"/>
            <p:cNvSpPr txBox="1">
              <a:spLocks noChangeArrowheads="1"/>
            </p:cNvSpPr>
            <p:nvPr/>
          </p:nvSpPr>
          <p:spPr bwMode="auto">
            <a:xfrm>
              <a:off x="3764835" y="1169983"/>
              <a:ext cx="815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FF0000"/>
                  </a:solidFill>
                </a:rPr>
                <a:t>ICA</a:t>
              </a:r>
            </a:p>
          </p:txBody>
        </p:sp>
      </p:grpSp>
      <p:sp>
        <p:nvSpPr>
          <p:cNvPr id="39951" name="TextBox 28"/>
          <p:cNvSpPr txBox="1">
            <a:spLocks noChangeArrowheads="1"/>
          </p:cNvSpPr>
          <p:nvPr/>
        </p:nvSpPr>
        <p:spPr bwMode="auto">
          <a:xfrm>
            <a:off x="6472238" y="6550025"/>
            <a:ext cx="26050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a:solidFill>
                  <a:srgbClr val="000090"/>
                </a:solidFill>
              </a:rPr>
              <a:t>Loo &amp; Makeig, </a:t>
            </a:r>
            <a:r>
              <a:rPr lang="en-US" sz="1200" dirty="0" smtClean="0">
                <a:solidFill>
                  <a:srgbClr val="000090"/>
                </a:solidFill>
              </a:rPr>
              <a:t>2015</a:t>
            </a:r>
            <a:endParaRPr lang="en-US" sz="1200" dirty="0">
              <a:solidFill>
                <a:srgbClr val="000090"/>
              </a:solidFill>
            </a:endParaRPr>
          </a:p>
        </p:txBody>
      </p:sp>
      <p:grpSp>
        <p:nvGrpSpPr>
          <p:cNvPr id="30" name="Group 29"/>
          <p:cNvGrpSpPr>
            <a:grpSpLocks/>
          </p:cNvGrpSpPr>
          <p:nvPr/>
        </p:nvGrpSpPr>
        <p:grpSpPr bwMode="auto">
          <a:xfrm>
            <a:off x="5885942" y="1509713"/>
            <a:ext cx="1196975" cy="712787"/>
            <a:chOff x="3557543" y="1107231"/>
            <a:chExt cx="1196586" cy="906274"/>
          </a:xfrm>
        </p:grpSpPr>
        <p:sp>
          <p:nvSpPr>
            <p:cNvPr id="39956" name="Line 19"/>
            <p:cNvSpPr>
              <a:spLocks noChangeShapeType="1"/>
            </p:cNvSpPr>
            <p:nvPr/>
          </p:nvSpPr>
          <p:spPr bwMode="auto">
            <a:xfrm>
              <a:off x="4161084" y="1457880"/>
              <a:ext cx="0" cy="5556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57" name="TextBox 31"/>
            <p:cNvSpPr txBox="1">
              <a:spLocks noChangeArrowheads="1"/>
            </p:cNvSpPr>
            <p:nvPr/>
          </p:nvSpPr>
          <p:spPr bwMode="auto">
            <a:xfrm>
              <a:off x="3557543" y="1107231"/>
              <a:ext cx="11965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FF0000"/>
                  </a:solidFill>
                </a:rPr>
                <a:t>EEGLAB</a:t>
              </a:r>
            </a:p>
          </p:txBody>
        </p:sp>
      </p:grpSp>
      <p:grpSp>
        <p:nvGrpSpPr>
          <p:cNvPr id="33" name="Group 32"/>
          <p:cNvGrpSpPr>
            <a:grpSpLocks/>
          </p:cNvGrpSpPr>
          <p:nvPr/>
        </p:nvGrpSpPr>
        <p:grpSpPr bwMode="auto">
          <a:xfrm>
            <a:off x="1684338" y="1679575"/>
            <a:ext cx="815975" cy="871538"/>
            <a:chOff x="3764835" y="1142371"/>
            <a:chExt cx="815636" cy="871134"/>
          </a:xfrm>
        </p:grpSpPr>
        <p:sp>
          <p:nvSpPr>
            <p:cNvPr id="39954" name="Line 19"/>
            <p:cNvSpPr>
              <a:spLocks noChangeShapeType="1"/>
            </p:cNvSpPr>
            <p:nvPr/>
          </p:nvSpPr>
          <p:spPr bwMode="auto">
            <a:xfrm>
              <a:off x="4161084" y="1457880"/>
              <a:ext cx="0" cy="555625"/>
            </a:xfrm>
            <a:prstGeom prst="line">
              <a:avLst/>
            </a:prstGeom>
            <a:noFill/>
            <a:ln w="57150">
              <a:solidFill>
                <a:srgbClr val="00009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55" name="TextBox 34"/>
            <p:cNvSpPr txBox="1">
              <a:spLocks noChangeArrowheads="1"/>
            </p:cNvSpPr>
            <p:nvPr/>
          </p:nvSpPr>
          <p:spPr bwMode="auto">
            <a:xfrm>
              <a:off x="3764835" y="1142371"/>
              <a:ext cx="815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000090"/>
                  </a:solidFill>
                </a:rPr>
                <a:t>ERP</a:t>
              </a:r>
            </a:p>
          </p:txBody>
        </p:sp>
      </p:grpSp>
      <p:grpSp>
        <p:nvGrpSpPr>
          <p:cNvPr id="31" name="Group 30"/>
          <p:cNvGrpSpPr>
            <a:grpSpLocks/>
          </p:cNvGrpSpPr>
          <p:nvPr/>
        </p:nvGrpSpPr>
        <p:grpSpPr bwMode="auto">
          <a:xfrm>
            <a:off x="3645081" y="1357948"/>
            <a:ext cx="814388" cy="731838"/>
            <a:chOff x="3764835" y="1142371"/>
            <a:chExt cx="815636" cy="731082"/>
          </a:xfrm>
        </p:grpSpPr>
        <p:sp>
          <p:nvSpPr>
            <p:cNvPr id="32" name="Line 19"/>
            <p:cNvSpPr>
              <a:spLocks noChangeShapeType="1"/>
            </p:cNvSpPr>
            <p:nvPr/>
          </p:nvSpPr>
          <p:spPr bwMode="auto">
            <a:xfrm>
              <a:off x="4161084" y="1457880"/>
              <a:ext cx="0" cy="415573"/>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 name="TextBox 20"/>
            <p:cNvSpPr txBox="1">
              <a:spLocks noChangeArrowheads="1"/>
            </p:cNvSpPr>
            <p:nvPr/>
          </p:nvSpPr>
          <p:spPr bwMode="auto">
            <a:xfrm>
              <a:off x="3764835" y="1142371"/>
              <a:ext cx="815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smtClean="0">
                  <a:solidFill>
                    <a:srgbClr val="FF0000"/>
                  </a:solidFill>
                </a:rPr>
                <a:t>SSR</a:t>
              </a:r>
              <a:endParaRPr lang="en-US" sz="1800" b="1" dirty="0">
                <a:solidFill>
                  <a:srgbClr val="FF0000"/>
                </a:solidFill>
              </a:endParaRPr>
            </a:p>
          </p:txBody>
        </p:sp>
      </p:grpSp>
    </p:spTree>
    <p:extLst>
      <p:ext uri="{BB962C8B-B14F-4D97-AF65-F5344CB8AC3E}">
        <p14:creationId xmlns:p14="http://schemas.microsoft.com/office/powerpoint/2010/main" val="11896539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xit" presetSubtype="0" fill="hold" grpId="1" nodeType="clickEffect">
                                  <p:stCondLst>
                                    <p:cond delay="0"/>
                                  </p:stCondLst>
                                  <p:childTnLst>
                                    <p:animEffect transition="out" filter="dissolv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par>
                          <p:cTn id="17" fill="hold" nodeType="afterGroup">
                            <p:stCondLst>
                              <p:cond delay="500"/>
                            </p:stCondLst>
                            <p:childTnLst>
                              <p:par>
                                <p:cTn id="18" presetID="22" presetClass="entr" presetSubtype="4"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8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strVal val="4/3*#ppt_w"/>
                                          </p:val>
                                        </p:tav>
                                        <p:tav tm="100000">
                                          <p:val>
                                            <p:strVal val="#ppt_w"/>
                                          </p:val>
                                        </p:tav>
                                      </p:tavLst>
                                    </p:anim>
                                    <p:anim calcmode="lin" valueType="num">
                                      <p:cBhvr>
                                        <p:cTn id="26" dur="500" fill="hold"/>
                                        <p:tgtEl>
                                          <p:spTgt spid="19"/>
                                        </p:tgtEl>
                                        <p:attrNameLst>
                                          <p:attrName>ppt_h</p:attrName>
                                        </p:attrNameLst>
                                      </p:cBhvr>
                                      <p:tavLst>
                                        <p:tav tm="0">
                                          <p:val>
                                            <p:strVal val="4/3*#ppt_h"/>
                                          </p:val>
                                        </p:tav>
                                        <p:tav tm="100000">
                                          <p:val>
                                            <p:strVal val="#ppt_h"/>
                                          </p:val>
                                        </p:tav>
                                      </p:tavLst>
                                    </p:anim>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up)">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up)">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up)">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up)">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272" fill="hold" grpId="1"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strVal val="2/3*#ppt_w"/>
                                          </p:val>
                                        </p:tav>
                                        <p:tav tm="100000">
                                          <p:val>
                                            <p:strVal val="#ppt_w"/>
                                          </p:val>
                                        </p:tav>
                                      </p:tavLst>
                                    </p:anim>
                                    <p:anim calcmode="lin" valueType="num">
                                      <p:cBhvr>
                                        <p:cTn id="62" dur="500" fill="hold"/>
                                        <p:tgtEl>
                                          <p:spTgt spid="1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9" grpId="0" animBg="1"/>
      <p:bldP spid="19"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23"/>
          <p:cNvPicPr>
            <a:picLocks noChangeAspect="1"/>
          </p:cNvPicPr>
          <p:nvPr/>
        </p:nvPicPr>
        <p:blipFill>
          <a:blip r:embed="rId3">
            <a:extLst>
              <a:ext uri="{28A0092B-C50C-407E-A947-70E740481C1C}">
                <a14:useLocalDpi xmlns:a14="http://schemas.microsoft.com/office/drawing/2010/main" val="0"/>
              </a:ext>
            </a:extLst>
          </a:blip>
          <a:srcRect l="17722" t="32301" r="63145" b="34586"/>
          <a:stretch>
            <a:fillRect/>
          </a:stretch>
        </p:blipFill>
        <p:spPr bwMode="auto">
          <a:xfrm>
            <a:off x="42863" y="34925"/>
            <a:ext cx="130175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Box 33"/>
          <p:cNvSpPr txBox="1">
            <a:spLocks noChangeArrowheads="1"/>
          </p:cNvSpPr>
          <p:nvPr/>
        </p:nvSpPr>
        <p:spPr bwMode="auto">
          <a:xfrm>
            <a:off x="130175" y="1214438"/>
            <a:ext cx="1254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2000" b="1">
                <a:solidFill>
                  <a:srgbClr val="FFFF00"/>
                </a:solidFill>
              </a:rPr>
              <a:t>NFT</a:t>
            </a:r>
          </a:p>
        </p:txBody>
      </p:sp>
      <p:grpSp>
        <p:nvGrpSpPr>
          <p:cNvPr id="2" name="Group 1026"/>
          <p:cNvGrpSpPr>
            <a:grpSpLocks/>
          </p:cNvGrpSpPr>
          <p:nvPr/>
        </p:nvGrpSpPr>
        <p:grpSpPr bwMode="auto">
          <a:xfrm>
            <a:off x="42863" y="2211388"/>
            <a:ext cx="5402262" cy="4332287"/>
            <a:chOff x="0" y="1591"/>
            <a:chExt cx="3403" cy="2729"/>
          </a:xfrm>
        </p:grpSpPr>
        <p:sp>
          <p:nvSpPr>
            <p:cNvPr id="14379" name="Rectangle 1027"/>
            <p:cNvSpPr>
              <a:spLocks noChangeArrowheads="1"/>
            </p:cNvSpPr>
            <p:nvPr/>
          </p:nvSpPr>
          <p:spPr bwMode="auto">
            <a:xfrm>
              <a:off x="0" y="1600"/>
              <a:ext cx="3403" cy="2720"/>
            </a:xfrm>
            <a:prstGeom prst="rect">
              <a:avLst/>
            </a:prstGeom>
            <a:solidFill>
              <a:srgbClr val="010101"/>
            </a:solidFill>
            <a:ln w="12700" cap="sq">
              <a:solidFill>
                <a:srgbClr val="010101"/>
              </a:solidFill>
              <a:miter lim="800000"/>
              <a:headEnd/>
              <a:tailEnd/>
            </a:ln>
          </p:spPr>
          <p:txBody>
            <a:bodyPr wrap="none" anchor="ctr"/>
            <a:lstStyle/>
            <a:p>
              <a:endParaRPr lang="en-US" sz="2000">
                <a:latin typeface="Calibri" charset="0"/>
              </a:endParaRPr>
            </a:p>
          </p:txBody>
        </p:sp>
        <p:grpSp>
          <p:nvGrpSpPr>
            <p:cNvPr id="14380" name="Group 1028"/>
            <p:cNvGrpSpPr>
              <a:grpSpLocks/>
            </p:cNvGrpSpPr>
            <p:nvPr/>
          </p:nvGrpSpPr>
          <p:grpSpPr bwMode="auto">
            <a:xfrm>
              <a:off x="0" y="1591"/>
              <a:ext cx="3390" cy="2697"/>
              <a:chOff x="1068" y="898"/>
              <a:chExt cx="3390" cy="2697"/>
            </a:xfrm>
          </p:grpSpPr>
          <p:grpSp>
            <p:nvGrpSpPr>
              <p:cNvPr id="14381" name="Group 1029"/>
              <p:cNvGrpSpPr>
                <a:grpSpLocks/>
              </p:cNvGrpSpPr>
              <p:nvPr/>
            </p:nvGrpSpPr>
            <p:grpSpPr bwMode="auto">
              <a:xfrm>
                <a:off x="1909" y="2175"/>
                <a:ext cx="1776" cy="1420"/>
                <a:chOff x="1941" y="2175"/>
                <a:chExt cx="1776" cy="1420"/>
              </a:xfrm>
            </p:grpSpPr>
            <p:grpSp>
              <p:nvGrpSpPr>
                <p:cNvPr id="14388" name="Group 1030"/>
                <p:cNvGrpSpPr>
                  <a:grpSpLocks/>
                </p:cNvGrpSpPr>
                <p:nvPr/>
              </p:nvGrpSpPr>
              <p:grpSpPr bwMode="auto">
                <a:xfrm>
                  <a:off x="1989" y="2175"/>
                  <a:ext cx="1728" cy="1417"/>
                  <a:chOff x="1968" y="2442"/>
                  <a:chExt cx="1728" cy="1417"/>
                </a:xfrm>
              </p:grpSpPr>
              <p:pic>
                <p:nvPicPr>
                  <p:cNvPr id="14390" name="Picture 1031"/>
                  <p:cNvPicPr>
                    <a:picLocks noChangeAspect="1" noChangeArrowheads="1"/>
                  </p:cNvPicPr>
                  <p:nvPr/>
                </p:nvPicPr>
                <p:blipFill>
                  <a:blip r:embed="rId4">
                    <a:extLst>
                      <a:ext uri="{28A0092B-C50C-407E-A947-70E740481C1C}">
                        <a14:useLocalDpi xmlns:a14="http://schemas.microsoft.com/office/drawing/2010/main" val="0"/>
                      </a:ext>
                    </a:extLst>
                  </a:blip>
                  <a:srcRect l="12856" t="7770" r="9770" b="11884"/>
                  <a:stretch>
                    <a:fillRect/>
                  </a:stretch>
                </p:blipFill>
                <p:spPr bwMode="auto">
                  <a:xfrm>
                    <a:off x="1968" y="2442"/>
                    <a:ext cx="1728" cy="1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4391" name="Text Box 1032"/>
                  <p:cNvSpPr txBox="1">
                    <a:spLocks noChangeArrowheads="1"/>
                  </p:cNvSpPr>
                  <p:nvPr/>
                </p:nvSpPr>
                <p:spPr bwMode="auto">
                  <a:xfrm>
                    <a:off x="2256" y="3606"/>
                    <a:ext cx="117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sz="2000">
                        <a:solidFill>
                          <a:schemeClr val="accent2"/>
                        </a:solidFill>
                      </a:rPr>
                      <a:t>Proton Density</a:t>
                    </a:r>
                  </a:p>
                </p:txBody>
              </p:sp>
            </p:grpSp>
            <p:sp>
              <p:nvSpPr>
                <p:cNvPr id="14389" name="Rectangle 1033"/>
                <p:cNvSpPr>
                  <a:spLocks noChangeArrowheads="1"/>
                </p:cNvSpPr>
                <p:nvPr/>
              </p:nvSpPr>
              <p:spPr bwMode="auto">
                <a:xfrm>
                  <a:off x="1941" y="2240"/>
                  <a:ext cx="75" cy="1355"/>
                </a:xfrm>
                <a:prstGeom prst="rect">
                  <a:avLst/>
                </a:prstGeom>
                <a:solidFill>
                  <a:srgbClr val="010101"/>
                </a:solidFill>
                <a:ln w="12700" cap="sq">
                  <a:solidFill>
                    <a:srgbClr val="010101"/>
                  </a:solidFill>
                  <a:miter lim="800000"/>
                  <a:headEnd/>
                  <a:tailEnd/>
                </a:ln>
              </p:spPr>
              <p:txBody>
                <a:bodyPr wrap="none" anchor="ctr"/>
                <a:lstStyle/>
                <a:p>
                  <a:endParaRPr lang="en-US" sz="2000">
                    <a:latin typeface="Calibri" charset="0"/>
                  </a:endParaRPr>
                </a:p>
              </p:txBody>
            </p:sp>
          </p:grpSp>
          <p:grpSp>
            <p:nvGrpSpPr>
              <p:cNvPr id="14382" name="Group 1034"/>
              <p:cNvGrpSpPr>
                <a:grpSpLocks/>
              </p:cNvGrpSpPr>
              <p:nvPr/>
            </p:nvGrpSpPr>
            <p:grpSpPr bwMode="auto">
              <a:xfrm>
                <a:off x="1068" y="898"/>
                <a:ext cx="1701" cy="1417"/>
                <a:chOff x="459" y="952"/>
                <a:chExt cx="1701" cy="1417"/>
              </a:xfrm>
            </p:grpSpPr>
            <p:pic>
              <p:nvPicPr>
                <p:cNvPr id="14386" name="Picture 1035"/>
                <p:cNvPicPr>
                  <a:picLocks noChangeAspect="1" noChangeArrowheads="1"/>
                </p:cNvPicPr>
                <p:nvPr/>
              </p:nvPicPr>
              <p:blipFill>
                <a:blip r:embed="rId5">
                  <a:extLst>
                    <a:ext uri="{28A0092B-C50C-407E-A947-70E740481C1C}">
                      <a14:useLocalDpi xmlns:a14="http://schemas.microsoft.com/office/drawing/2010/main" val="0"/>
                    </a:ext>
                  </a:extLst>
                </a:blip>
                <a:srcRect l="12856" t="7770" r="9770" b="11884"/>
                <a:stretch>
                  <a:fillRect/>
                </a:stretch>
              </p:blipFill>
              <p:spPr bwMode="auto">
                <a:xfrm>
                  <a:off x="459" y="952"/>
                  <a:ext cx="1701" cy="1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4387" name="Text Box 1036"/>
                <p:cNvSpPr txBox="1">
                  <a:spLocks noChangeArrowheads="1"/>
                </p:cNvSpPr>
                <p:nvPr/>
              </p:nvSpPr>
              <p:spPr bwMode="auto">
                <a:xfrm>
                  <a:off x="814" y="2094"/>
                  <a:ext cx="100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sz="2000">
                      <a:solidFill>
                        <a:schemeClr val="accent2"/>
                      </a:solidFill>
                    </a:rPr>
                    <a:t>T1-weighted</a:t>
                  </a:r>
                </a:p>
              </p:txBody>
            </p:sp>
          </p:grpSp>
          <p:grpSp>
            <p:nvGrpSpPr>
              <p:cNvPr id="14383" name="Group 1037"/>
              <p:cNvGrpSpPr>
                <a:grpSpLocks/>
              </p:cNvGrpSpPr>
              <p:nvPr/>
            </p:nvGrpSpPr>
            <p:grpSpPr bwMode="auto">
              <a:xfrm>
                <a:off x="2759" y="899"/>
                <a:ext cx="1699" cy="1417"/>
                <a:chOff x="3485" y="952"/>
                <a:chExt cx="1699" cy="1417"/>
              </a:xfrm>
            </p:grpSpPr>
            <p:pic>
              <p:nvPicPr>
                <p:cNvPr id="14384" name="Picture 1038"/>
                <p:cNvPicPr>
                  <a:picLocks noChangeAspect="1" noChangeArrowheads="1"/>
                </p:cNvPicPr>
                <p:nvPr/>
              </p:nvPicPr>
              <p:blipFill>
                <a:blip r:embed="rId6">
                  <a:extLst>
                    <a:ext uri="{28A0092B-C50C-407E-A947-70E740481C1C}">
                      <a14:useLocalDpi xmlns:a14="http://schemas.microsoft.com/office/drawing/2010/main" val="0"/>
                    </a:ext>
                  </a:extLst>
                </a:blip>
                <a:srcRect l="12856" t="7770" r="9770" b="11884"/>
                <a:stretch>
                  <a:fillRect/>
                </a:stretch>
              </p:blipFill>
              <p:spPr bwMode="auto">
                <a:xfrm>
                  <a:off x="3485" y="952"/>
                  <a:ext cx="1699" cy="1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4385" name="Text Box 1039"/>
                <p:cNvSpPr txBox="1">
                  <a:spLocks noChangeArrowheads="1"/>
                </p:cNvSpPr>
                <p:nvPr/>
              </p:nvSpPr>
              <p:spPr bwMode="auto">
                <a:xfrm>
                  <a:off x="3754" y="2116"/>
                  <a:ext cx="100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sz="2000">
                      <a:solidFill>
                        <a:schemeClr val="accent2"/>
                      </a:solidFill>
                    </a:rPr>
                    <a:t>T2-weighted</a:t>
                  </a:r>
                </a:p>
              </p:txBody>
            </p:sp>
          </p:grpSp>
        </p:grpSp>
      </p:grpSp>
      <p:grpSp>
        <p:nvGrpSpPr>
          <p:cNvPr id="8" name="Group 1040"/>
          <p:cNvGrpSpPr>
            <a:grpSpLocks/>
          </p:cNvGrpSpPr>
          <p:nvPr/>
        </p:nvGrpSpPr>
        <p:grpSpPr bwMode="auto">
          <a:xfrm>
            <a:off x="304800" y="4457700"/>
            <a:ext cx="1428750" cy="2171700"/>
            <a:chOff x="192" y="2808"/>
            <a:chExt cx="900" cy="1368"/>
          </a:xfrm>
        </p:grpSpPr>
        <p:pic>
          <p:nvPicPr>
            <p:cNvPr id="14377" name="Picture 1041" descr="MR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 y="2808"/>
              <a:ext cx="900" cy="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8" name="Text Box 1042"/>
            <p:cNvSpPr txBox="1">
              <a:spLocks noChangeArrowheads="1"/>
            </p:cNvSpPr>
            <p:nvPr/>
          </p:nvSpPr>
          <p:spPr bwMode="auto">
            <a:xfrm>
              <a:off x="477" y="3924"/>
              <a:ext cx="40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eaLnBrk="0" hangingPunct="0"/>
              <a:r>
                <a:rPr lang="en-US" sz="2000">
                  <a:solidFill>
                    <a:schemeClr val="accent2"/>
                  </a:solidFill>
                  <a:latin typeface="Tahoma" charset="0"/>
                </a:rPr>
                <a:t>MRI</a:t>
              </a:r>
            </a:p>
          </p:txBody>
        </p:sp>
      </p:grpSp>
      <p:grpSp>
        <p:nvGrpSpPr>
          <p:cNvPr id="9" name="Group 1043"/>
          <p:cNvGrpSpPr>
            <a:grpSpLocks/>
          </p:cNvGrpSpPr>
          <p:nvPr/>
        </p:nvGrpSpPr>
        <p:grpSpPr bwMode="auto">
          <a:xfrm>
            <a:off x="1787525" y="4638675"/>
            <a:ext cx="2479675" cy="1857375"/>
            <a:chOff x="1126" y="2922"/>
            <a:chExt cx="1562" cy="1170"/>
          </a:xfrm>
        </p:grpSpPr>
        <p:pic>
          <p:nvPicPr>
            <p:cNvPr id="14374" name="Picture 1044" descr="segA22"/>
            <p:cNvPicPr>
              <a:picLocks noChangeAspect="1" noChangeArrowheads="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433" y="2922"/>
              <a:ext cx="1255" cy="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5" name="Text Box 1045"/>
            <p:cNvSpPr txBox="1">
              <a:spLocks noChangeArrowheads="1"/>
            </p:cNvSpPr>
            <p:nvPr/>
          </p:nvSpPr>
          <p:spPr bwMode="auto">
            <a:xfrm>
              <a:off x="1539" y="3840"/>
              <a:ext cx="1099" cy="252"/>
            </a:xfrm>
            <a:prstGeom prst="rect">
              <a:avLst/>
            </a:prstGeom>
            <a:noFill/>
            <a:ln w="25400" cap="sq">
              <a:solidFill>
                <a:srgbClr val="00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eaLnBrk="0" hangingPunct="0"/>
              <a:r>
                <a:rPr lang="en-US" sz="2000">
                  <a:solidFill>
                    <a:schemeClr val="accent2"/>
                  </a:solidFill>
                  <a:latin typeface="Tahoma" charset="0"/>
                </a:rPr>
                <a:t>Segmentation</a:t>
              </a:r>
            </a:p>
          </p:txBody>
        </p:sp>
        <p:sp>
          <p:nvSpPr>
            <p:cNvPr id="14376" name="Line 1046"/>
            <p:cNvSpPr>
              <a:spLocks noChangeShapeType="1"/>
            </p:cNvSpPr>
            <p:nvPr/>
          </p:nvSpPr>
          <p:spPr bwMode="auto">
            <a:xfrm>
              <a:off x="1126" y="3408"/>
              <a:ext cx="33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0" name="Group 1047"/>
          <p:cNvGrpSpPr>
            <a:grpSpLocks/>
          </p:cNvGrpSpPr>
          <p:nvPr/>
        </p:nvGrpSpPr>
        <p:grpSpPr bwMode="auto">
          <a:xfrm>
            <a:off x="207963" y="1214438"/>
            <a:ext cx="3709987" cy="3506787"/>
            <a:chOff x="120" y="765"/>
            <a:chExt cx="2337" cy="2209"/>
          </a:xfrm>
        </p:grpSpPr>
        <p:sp>
          <p:nvSpPr>
            <p:cNvPr id="14368" name="Text Box 1048"/>
            <p:cNvSpPr txBox="1">
              <a:spLocks noChangeArrowheads="1"/>
            </p:cNvSpPr>
            <p:nvPr/>
          </p:nvSpPr>
          <p:spPr bwMode="auto">
            <a:xfrm>
              <a:off x="120" y="1038"/>
              <a:ext cx="1090"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eaLnBrk="0" hangingPunct="0"/>
              <a:r>
                <a:rPr lang="en-US" sz="2000">
                  <a:solidFill>
                    <a:schemeClr val="accent2"/>
                  </a:solidFill>
                  <a:latin typeface="Tahoma" charset="0"/>
                </a:rPr>
                <a:t>Solve the forward problem using realistic head models</a:t>
              </a:r>
              <a:r>
                <a:rPr lang="tr-TR" sz="2000">
                  <a:solidFill>
                    <a:schemeClr val="accent2"/>
                  </a:solidFill>
                  <a:latin typeface="Tahoma" charset="0"/>
                </a:rPr>
                <a:t> </a:t>
              </a:r>
              <a:r>
                <a:rPr lang="en-US" sz="2000">
                  <a:solidFill>
                    <a:schemeClr val="accent2"/>
                  </a:solidFill>
                  <a:latin typeface="Tahoma" charset="0"/>
                </a:rPr>
                <a:t>(BEM)</a:t>
              </a:r>
            </a:p>
          </p:txBody>
        </p:sp>
        <p:grpSp>
          <p:nvGrpSpPr>
            <p:cNvPr id="14369" name="Group 1049"/>
            <p:cNvGrpSpPr>
              <a:grpSpLocks/>
            </p:cNvGrpSpPr>
            <p:nvPr/>
          </p:nvGrpSpPr>
          <p:grpSpPr bwMode="auto">
            <a:xfrm>
              <a:off x="1160" y="765"/>
              <a:ext cx="1297" cy="2209"/>
              <a:chOff x="1160" y="765"/>
              <a:chExt cx="1297" cy="2209"/>
            </a:xfrm>
          </p:grpSpPr>
          <p:pic>
            <p:nvPicPr>
              <p:cNvPr id="14370" name="Picture 1050" descr="mesh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2" y="765"/>
                <a:ext cx="1183" cy="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1" name="Text Box 1051"/>
              <p:cNvSpPr txBox="1">
                <a:spLocks noChangeArrowheads="1"/>
              </p:cNvSpPr>
              <p:nvPr/>
            </p:nvSpPr>
            <p:spPr bwMode="auto">
              <a:xfrm>
                <a:off x="1160" y="2349"/>
                <a:ext cx="1297" cy="252"/>
              </a:xfrm>
              <a:prstGeom prst="rect">
                <a:avLst/>
              </a:prstGeom>
              <a:noFill/>
              <a:ln w="25400" cap="sq">
                <a:solidFill>
                  <a:srgbClr val="00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eaLnBrk="0" hangingPunct="0"/>
                <a:r>
                  <a:rPr lang="en-US" sz="2000">
                    <a:solidFill>
                      <a:schemeClr val="accent2"/>
                    </a:solidFill>
                    <a:latin typeface="Tahoma" charset="0"/>
                  </a:rPr>
                  <a:t>Mesh generation</a:t>
                </a:r>
              </a:p>
            </p:txBody>
          </p:sp>
          <p:sp>
            <p:nvSpPr>
              <p:cNvPr id="14372" name="Line 1052"/>
              <p:cNvSpPr>
                <a:spLocks noChangeShapeType="1"/>
              </p:cNvSpPr>
              <p:nvPr/>
            </p:nvSpPr>
            <p:spPr bwMode="auto">
              <a:xfrm flipV="1">
                <a:off x="1824" y="2634"/>
                <a:ext cx="0" cy="34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73" name="Line 1053"/>
              <p:cNvSpPr>
                <a:spLocks noChangeShapeType="1"/>
              </p:cNvSpPr>
              <p:nvPr/>
            </p:nvSpPr>
            <p:spPr bwMode="auto">
              <a:xfrm flipV="1">
                <a:off x="1824" y="2037"/>
                <a:ext cx="0" cy="27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12" name="Group 1054"/>
          <p:cNvGrpSpPr>
            <a:grpSpLocks/>
          </p:cNvGrpSpPr>
          <p:nvPr/>
        </p:nvGrpSpPr>
        <p:grpSpPr bwMode="auto">
          <a:xfrm>
            <a:off x="4933950" y="4447064"/>
            <a:ext cx="2914650" cy="2457450"/>
            <a:chOff x="3108" y="2736"/>
            <a:chExt cx="1836" cy="1548"/>
          </a:xfrm>
          <a:solidFill>
            <a:srgbClr val="D8E7F5"/>
          </a:solidFill>
        </p:grpSpPr>
        <p:pic>
          <p:nvPicPr>
            <p:cNvPr id="58396" name="Picture 1055" descr="122hw"/>
            <p:cNvPicPr>
              <a:picLocks noChangeAspect="1" noChangeArrowheads="1"/>
            </p:cNvPicPr>
            <p:nvPr/>
          </p:nvPicPr>
          <p:blipFill>
            <a:blip r:embed="rId10"/>
            <a:srcRect l="40704"/>
            <a:stretch>
              <a:fillRect/>
            </a:stretch>
          </p:blipFill>
          <p:spPr bwMode="auto">
            <a:xfrm>
              <a:off x="4035" y="2750"/>
              <a:ext cx="909" cy="1340"/>
            </a:xfrm>
            <a:prstGeom prst="rect">
              <a:avLst/>
            </a:prstGeom>
            <a:grpFill/>
            <a:ln w="9525">
              <a:noFill/>
              <a:miter lim="800000"/>
              <a:headEnd/>
              <a:tailEnd/>
            </a:ln>
          </p:spPr>
        </p:pic>
        <p:pic>
          <p:nvPicPr>
            <p:cNvPr id="58397" name="Picture 1057" descr="EEG"/>
            <p:cNvPicPr>
              <a:picLocks noChangeAspect="1" noChangeArrowheads="1"/>
            </p:cNvPicPr>
            <p:nvPr/>
          </p:nvPicPr>
          <p:blipFill>
            <a:blip r:embed="rId11">
              <a:clrChange>
                <a:clrFrom>
                  <a:srgbClr val="F7F7F7"/>
                </a:clrFrom>
                <a:clrTo>
                  <a:srgbClr val="F7F7F7">
                    <a:alpha val="0"/>
                  </a:srgbClr>
                </a:clrTo>
              </a:clrChange>
            </a:blip>
            <a:srcRect/>
            <a:stretch>
              <a:fillRect/>
            </a:stretch>
          </p:blipFill>
          <p:spPr bwMode="auto">
            <a:xfrm>
              <a:off x="3108" y="2736"/>
              <a:ext cx="929" cy="1342"/>
            </a:xfrm>
            <a:prstGeom prst="rect">
              <a:avLst/>
            </a:prstGeom>
            <a:solidFill>
              <a:srgbClr val="D8E7F5"/>
            </a:solidFill>
            <a:ln w="9525">
              <a:noFill/>
              <a:miter lim="800000"/>
              <a:headEnd/>
              <a:tailEnd/>
            </a:ln>
          </p:spPr>
        </p:pic>
        <p:sp>
          <p:nvSpPr>
            <p:cNvPr id="58398" name="Text Box 1056"/>
            <p:cNvSpPr txBox="1">
              <a:spLocks noChangeArrowheads="1"/>
            </p:cNvSpPr>
            <p:nvPr/>
          </p:nvSpPr>
          <p:spPr bwMode="auto">
            <a:xfrm>
              <a:off x="3648" y="4032"/>
              <a:ext cx="790" cy="252"/>
            </a:xfrm>
            <a:prstGeom prst="rect">
              <a:avLst/>
            </a:prstGeom>
            <a:solidFill>
              <a:schemeClr val="bg1"/>
            </a:solidFill>
            <a:ln w="12700" cap="sq">
              <a:noFill/>
              <a:miter lim="800000"/>
              <a:headEnd type="none" w="sm" len="sm"/>
              <a:tailEnd type="none" w="sm" len="sm"/>
            </a:ln>
          </p:spPr>
          <p:txBody>
            <a:bodyPr wrap="none">
              <a:spAutoFit/>
            </a:bodyPr>
            <a:lstStyle/>
            <a:p>
              <a:pPr eaLnBrk="0" fontAlgn="auto" hangingPunct="0">
                <a:spcBef>
                  <a:spcPts val="0"/>
                </a:spcBef>
                <a:spcAft>
                  <a:spcPts val="0"/>
                </a:spcAft>
                <a:defRPr/>
              </a:pPr>
              <a:r>
                <a:rPr lang="en-US" sz="2000" dirty="0">
                  <a:solidFill>
                    <a:schemeClr val="accent2"/>
                  </a:solidFill>
                  <a:latin typeface="Tahoma" charset="0"/>
                  <a:ea typeface="ＭＳ Ｐゴシック" charset="-128"/>
                  <a:cs typeface="ＭＳ Ｐゴシック" charset="-128"/>
                </a:rPr>
                <a:t>EEG/MEG</a:t>
              </a:r>
            </a:p>
          </p:txBody>
        </p:sp>
      </p:grpSp>
      <p:grpSp>
        <p:nvGrpSpPr>
          <p:cNvPr id="13" name="Group 1058"/>
          <p:cNvGrpSpPr>
            <a:grpSpLocks/>
          </p:cNvGrpSpPr>
          <p:nvPr/>
        </p:nvGrpSpPr>
        <p:grpSpPr bwMode="auto">
          <a:xfrm>
            <a:off x="3887788" y="1976438"/>
            <a:ext cx="5256212" cy="1671637"/>
            <a:chOff x="2449" y="1245"/>
            <a:chExt cx="3311" cy="1053"/>
          </a:xfrm>
        </p:grpSpPr>
        <p:sp>
          <p:nvSpPr>
            <p:cNvPr id="14363" name="Line 1059"/>
            <p:cNvSpPr>
              <a:spLocks noChangeShapeType="1"/>
            </p:cNvSpPr>
            <p:nvPr/>
          </p:nvSpPr>
          <p:spPr bwMode="auto">
            <a:xfrm flipH="1" flipV="1">
              <a:off x="2449" y="1936"/>
              <a:ext cx="295" cy="144"/>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nvGrpSpPr>
            <p:cNvPr id="14364" name="Group 1060"/>
            <p:cNvGrpSpPr>
              <a:grpSpLocks/>
            </p:cNvGrpSpPr>
            <p:nvPr/>
          </p:nvGrpSpPr>
          <p:grpSpPr bwMode="auto">
            <a:xfrm>
              <a:off x="2640" y="1245"/>
              <a:ext cx="3120" cy="1053"/>
              <a:chOff x="2585" y="1256"/>
              <a:chExt cx="3120" cy="1053"/>
            </a:xfrm>
          </p:grpSpPr>
          <p:sp>
            <p:nvSpPr>
              <p:cNvPr id="14365" name="Line 1061"/>
              <p:cNvSpPr>
                <a:spLocks noChangeShapeType="1"/>
              </p:cNvSpPr>
              <p:nvPr/>
            </p:nvSpPr>
            <p:spPr bwMode="auto">
              <a:xfrm>
                <a:off x="3984" y="1267"/>
                <a:ext cx="27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66" name="Text Box 1062"/>
              <p:cNvSpPr txBox="1">
                <a:spLocks noChangeArrowheads="1"/>
              </p:cNvSpPr>
              <p:nvPr/>
            </p:nvSpPr>
            <p:spPr bwMode="auto">
              <a:xfrm>
                <a:off x="4697" y="1863"/>
                <a:ext cx="1008"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eaLnBrk="0" hangingPunct="0"/>
                <a:r>
                  <a:rPr lang="en-US" sz="2000">
                    <a:solidFill>
                      <a:schemeClr val="accent2"/>
                    </a:solidFill>
                    <a:latin typeface="Tahoma" charset="0"/>
                  </a:rPr>
                  <a:t>Source </a:t>
                </a:r>
              </a:p>
              <a:p>
                <a:pPr algn="ctr" eaLnBrk="0" hangingPunct="0"/>
                <a:r>
                  <a:rPr lang="en-US" sz="2000">
                    <a:solidFill>
                      <a:schemeClr val="accent2"/>
                    </a:solidFill>
                    <a:latin typeface="Tahoma" charset="0"/>
                  </a:rPr>
                  <a:t>Estimate</a:t>
                </a:r>
              </a:p>
            </p:txBody>
          </p:sp>
          <p:sp>
            <p:nvSpPr>
              <p:cNvPr id="14367" name="Line 1064"/>
              <p:cNvSpPr>
                <a:spLocks noChangeShapeType="1"/>
              </p:cNvSpPr>
              <p:nvPr/>
            </p:nvSpPr>
            <p:spPr bwMode="auto">
              <a:xfrm>
                <a:off x="2585" y="1256"/>
                <a:ext cx="57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15" name="Group 1065"/>
          <p:cNvGrpSpPr>
            <a:grpSpLocks/>
          </p:cNvGrpSpPr>
          <p:nvPr/>
        </p:nvGrpSpPr>
        <p:grpSpPr bwMode="auto">
          <a:xfrm>
            <a:off x="5194300" y="1631950"/>
            <a:ext cx="1447800" cy="1393825"/>
            <a:chOff x="3272" y="1028"/>
            <a:chExt cx="912" cy="878"/>
          </a:xfrm>
        </p:grpSpPr>
        <p:sp>
          <p:nvSpPr>
            <p:cNvPr id="14360" name="Text Box 1066"/>
            <p:cNvSpPr txBox="1">
              <a:spLocks noChangeArrowheads="1"/>
            </p:cNvSpPr>
            <p:nvPr/>
          </p:nvSpPr>
          <p:spPr bwMode="auto">
            <a:xfrm>
              <a:off x="3272" y="1028"/>
              <a:ext cx="697" cy="446"/>
            </a:xfrm>
            <a:prstGeom prst="rect">
              <a:avLst/>
            </a:prstGeom>
            <a:noFill/>
            <a:ln w="25400" cap="sq">
              <a:solidFill>
                <a:srgbClr val="00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eaLnBrk="0" hangingPunct="0"/>
              <a:r>
                <a:rPr lang="en-US" sz="2000">
                  <a:solidFill>
                    <a:schemeClr val="accent2"/>
                  </a:solidFill>
                  <a:latin typeface="Tahoma" charset="0"/>
                </a:rPr>
                <a:t>Inverse</a:t>
              </a:r>
            </a:p>
            <a:p>
              <a:pPr algn="ctr" eaLnBrk="0" hangingPunct="0"/>
              <a:r>
                <a:rPr lang="en-US" sz="2000">
                  <a:solidFill>
                    <a:schemeClr val="accent2"/>
                  </a:solidFill>
                  <a:latin typeface="Tahoma" charset="0"/>
                </a:rPr>
                <a:t>Problem</a:t>
              </a:r>
            </a:p>
          </p:txBody>
        </p:sp>
        <p:sp>
          <p:nvSpPr>
            <p:cNvPr id="14361" name="Line 1067"/>
            <p:cNvSpPr>
              <a:spLocks noChangeShapeType="1"/>
            </p:cNvSpPr>
            <p:nvPr/>
          </p:nvSpPr>
          <p:spPr bwMode="auto">
            <a:xfrm flipH="1" flipV="1">
              <a:off x="3800" y="1522"/>
              <a:ext cx="384" cy="38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62" name="Line 1068"/>
            <p:cNvSpPr>
              <a:spLocks noChangeShapeType="1"/>
            </p:cNvSpPr>
            <p:nvPr/>
          </p:nvSpPr>
          <p:spPr bwMode="auto">
            <a:xfrm flipV="1">
              <a:off x="3294" y="1512"/>
              <a:ext cx="240" cy="38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6" name="Group 1069"/>
          <p:cNvGrpSpPr>
            <a:grpSpLocks/>
          </p:cNvGrpSpPr>
          <p:nvPr/>
        </p:nvGrpSpPr>
        <p:grpSpPr bwMode="auto">
          <a:xfrm>
            <a:off x="4376738" y="3119438"/>
            <a:ext cx="3227387" cy="1257300"/>
            <a:chOff x="2757" y="1965"/>
            <a:chExt cx="2033" cy="792"/>
          </a:xfrm>
        </p:grpSpPr>
        <p:sp>
          <p:nvSpPr>
            <p:cNvPr id="14356" name="Text Box 1070"/>
            <p:cNvSpPr txBox="1">
              <a:spLocks noChangeArrowheads="1"/>
            </p:cNvSpPr>
            <p:nvPr/>
          </p:nvSpPr>
          <p:spPr bwMode="auto">
            <a:xfrm>
              <a:off x="3919" y="1965"/>
              <a:ext cx="871" cy="446"/>
            </a:xfrm>
            <a:prstGeom prst="rect">
              <a:avLst/>
            </a:prstGeom>
            <a:noFill/>
            <a:ln w="25400" cap="sq">
              <a:solidFill>
                <a:srgbClr val="00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eaLnBrk="0" hangingPunct="0"/>
              <a:r>
                <a:rPr lang="en-US" sz="2000">
                  <a:solidFill>
                    <a:schemeClr val="accent2"/>
                  </a:solidFill>
                  <a:latin typeface="Tahoma" charset="0"/>
                </a:rPr>
                <a:t>Signal </a:t>
              </a:r>
            </a:p>
            <a:p>
              <a:pPr algn="ctr" eaLnBrk="0" hangingPunct="0"/>
              <a:r>
                <a:rPr lang="en-US" sz="2000">
                  <a:solidFill>
                    <a:schemeClr val="accent2"/>
                  </a:solidFill>
                  <a:latin typeface="Tahoma" charset="0"/>
                </a:rPr>
                <a:t>Processing</a:t>
              </a:r>
            </a:p>
          </p:txBody>
        </p:sp>
        <p:sp>
          <p:nvSpPr>
            <p:cNvPr id="14357" name="Text Box 1071"/>
            <p:cNvSpPr txBox="1">
              <a:spLocks noChangeArrowheads="1"/>
            </p:cNvSpPr>
            <p:nvPr/>
          </p:nvSpPr>
          <p:spPr bwMode="auto">
            <a:xfrm>
              <a:off x="2757" y="1974"/>
              <a:ext cx="1073" cy="432"/>
            </a:xfrm>
            <a:prstGeom prst="rect">
              <a:avLst/>
            </a:prstGeom>
            <a:noFill/>
            <a:ln w="25400" cap="sq">
              <a:solidFill>
                <a:srgbClr val="00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eaLnBrk="0" hangingPunct="0"/>
              <a:r>
                <a:rPr lang="en-US" sz="2000">
                  <a:solidFill>
                    <a:schemeClr val="accent2"/>
                  </a:solidFill>
                  <a:latin typeface="Tahoma" charset="0"/>
                </a:rPr>
                <a:t>Sensor Localization</a:t>
              </a:r>
            </a:p>
          </p:txBody>
        </p:sp>
        <p:sp>
          <p:nvSpPr>
            <p:cNvPr id="14358" name="Line 1072"/>
            <p:cNvSpPr>
              <a:spLocks noChangeShapeType="1"/>
            </p:cNvSpPr>
            <p:nvPr/>
          </p:nvSpPr>
          <p:spPr bwMode="auto">
            <a:xfrm flipH="1" flipV="1">
              <a:off x="3408" y="2421"/>
              <a:ext cx="624" cy="3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59" name="Line 1073"/>
            <p:cNvSpPr>
              <a:spLocks noChangeShapeType="1"/>
            </p:cNvSpPr>
            <p:nvPr/>
          </p:nvSpPr>
          <p:spPr bwMode="auto">
            <a:xfrm flipV="1">
              <a:off x="4032" y="2421"/>
              <a:ext cx="240" cy="3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4348" name="Rectangle 1074"/>
          <p:cNvSpPr>
            <a:spLocks noGrp="1" noChangeArrowheads="1"/>
          </p:cNvSpPr>
          <p:nvPr>
            <p:ph type="title" idx="4294967295"/>
          </p:nvPr>
        </p:nvSpPr>
        <p:spPr>
          <a:xfrm>
            <a:off x="457200" y="-201613"/>
            <a:ext cx="8229600" cy="1206501"/>
          </a:xfrm>
        </p:spPr>
        <p:txBody>
          <a:bodyPr/>
          <a:lstStyle/>
          <a:p>
            <a:r>
              <a:rPr lang="en-US" sz="2800" b="1">
                <a:solidFill>
                  <a:schemeClr val="accent2"/>
                </a:solidFill>
                <a:latin typeface="Arial" charset="0"/>
                <a:cs typeface="Arial" charset="0"/>
              </a:rPr>
              <a:t>Electromagnetic source localization</a:t>
            </a:r>
            <a:br>
              <a:rPr lang="en-US" sz="2800" b="1">
                <a:solidFill>
                  <a:schemeClr val="accent2"/>
                </a:solidFill>
                <a:latin typeface="Arial" charset="0"/>
                <a:cs typeface="Arial" charset="0"/>
              </a:rPr>
            </a:br>
            <a:r>
              <a:rPr lang="en-US" sz="2800" b="1">
                <a:solidFill>
                  <a:schemeClr val="accent2"/>
                </a:solidFill>
                <a:latin typeface="Arial" charset="0"/>
                <a:cs typeface="Arial" charset="0"/>
              </a:rPr>
              <a:t>                                 using realistic head models</a:t>
            </a:r>
          </a:p>
        </p:txBody>
      </p:sp>
      <p:pic>
        <p:nvPicPr>
          <p:cNvPr id="518195" name="Picture 1075" descr="mesh"/>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r="54655" b="41058"/>
          <a:stretch>
            <a:fillRect/>
          </a:stretch>
        </p:blipFill>
        <p:spPr bwMode="auto">
          <a:xfrm>
            <a:off x="238125" y="550863"/>
            <a:ext cx="5335588"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Text Box 1076"/>
          <p:cNvSpPr txBox="1">
            <a:spLocks noChangeArrowheads="1"/>
          </p:cNvSpPr>
          <p:nvPr/>
        </p:nvSpPr>
        <p:spPr bwMode="auto">
          <a:xfrm>
            <a:off x="-17725" y="6588290"/>
            <a:ext cx="2116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spcBef>
                <a:spcPct val="50000"/>
              </a:spcBef>
            </a:pPr>
            <a:r>
              <a:rPr lang="en-US" sz="1200" dirty="0" smtClean="0">
                <a:solidFill>
                  <a:schemeClr val="accent2"/>
                </a:solidFill>
              </a:rPr>
              <a:t>Z </a:t>
            </a:r>
            <a:r>
              <a:rPr lang="en-US" sz="1200" dirty="0" err="1" smtClean="0">
                <a:solidFill>
                  <a:schemeClr val="accent2"/>
                </a:solidFill>
              </a:rPr>
              <a:t>Akalin</a:t>
            </a:r>
            <a:r>
              <a:rPr lang="en-US" sz="1200" dirty="0" smtClean="0">
                <a:solidFill>
                  <a:schemeClr val="accent2"/>
                </a:solidFill>
              </a:rPr>
              <a:t> </a:t>
            </a:r>
            <a:r>
              <a:rPr lang="en-US" sz="1200" dirty="0" err="1">
                <a:solidFill>
                  <a:schemeClr val="accent2"/>
                </a:solidFill>
              </a:rPr>
              <a:t>Acar</a:t>
            </a:r>
            <a:r>
              <a:rPr lang="en-US" sz="1200" dirty="0">
                <a:solidFill>
                  <a:schemeClr val="accent2"/>
                </a:solidFill>
              </a:rPr>
              <a:t> &amp; </a:t>
            </a:r>
            <a:r>
              <a:rPr lang="en-US" sz="1200" dirty="0" smtClean="0">
                <a:solidFill>
                  <a:schemeClr val="accent2"/>
                </a:solidFill>
              </a:rPr>
              <a:t>S Makeig, 2006</a:t>
            </a:r>
            <a:endParaRPr lang="en-US" sz="1200" dirty="0">
              <a:solidFill>
                <a:schemeClr val="accent2"/>
              </a:solidFill>
            </a:endParaRPr>
          </a:p>
        </p:txBody>
      </p:sp>
      <p:sp>
        <p:nvSpPr>
          <p:cNvPr id="518197" name="Text Box 1077"/>
          <p:cNvSpPr txBox="1">
            <a:spLocks noChangeArrowheads="1"/>
          </p:cNvSpPr>
          <p:nvPr/>
        </p:nvSpPr>
        <p:spPr bwMode="auto">
          <a:xfrm rot="-2937">
            <a:off x="5181600" y="1627188"/>
            <a:ext cx="1143000" cy="708025"/>
          </a:xfrm>
          <a:prstGeom prst="rect">
            <a:avLst/>
          </a:prstGeom>
          <a:solidFill>
            <a:srgbClr val="D8E7F5"/>
          </a:solidFill>
          <a:ln w="28575">
            <a:solidFill>
              <a:srgbClr val="00FFFF"/>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2000" b="1">
                <a:solidFill>
                  <a:srgbClr val="FF1A04"/>
                </a:solidFill>
              </a:rPr>
              <a:t>Simple Map</a:t>
            </a:r>
            <a:endParaRPr lang="en-US" sz="2000"/>
          </a:p>
        </p:txBody>
      </p:sp>
      <p:sp>
        <p:nvSpPr>
          <p:cNvPr id="54" name="Oval 10"/>
          <p:cNvSpPr>
            <a:spLocks noChangeArrowheads="1"/>
          </p:cNvSpPr>
          <p:nvPr/>
        </p:nvSpPr>
        <p:spPr bwMode="auto">
          <a:xfrm rot="5400000">
            <a:off x="5218906" y="1132682"/>
            <a:ext cx="1006475" cy="1690688"/>
          </a:xfrm>
          <a:prstGeom prst="ellipse">
            <a:avLst/>
          </a:prstGeom>
          <a:noFill/>
          <a:ln w="698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000">
              <a:latin typeface="Calibri" charset="0"/>
            </a:endParaRPr>
          </a:p>
        </p:txBody>
      </p:sp>
      <p:grpSp>
        <p:nvGrpSpPr>
          <p:cNvPr id="17" name="Group 10"/>
          <p:cNvGrpSpPr>
            <a:grpSpLocks/>
          </p:cNvGrpSpPr>
          <p:nvPr/>
        </p:nvGrpSpPr>
        <p:grpSpPr bwMode="auto">
          <a:xfrm>
            <a:off x="6900863" y="927100"/>
            <a:ext cx="2243137" cy="2070100"/>
            <a:chOff x="5029200" y="2057400"/>
            <a:chExt cx="3645408" cy="3505200"/>
          </a:xfrm>
        </p:grpSpPr>
        <p:pic>
          <p:nvPicPr>
            <p:cNvPr id="14354" name="Picture 3"/>
            <p:cNvPicPr>
              <a:picLocks noChangeAspect="1" noChangeArrowheads="1"/>
            </p:cNvPicPr>
            <p:nvPr/>
          </p:nvPicPr>
          <p:blipFill>
            <a:blip r:embed="rId13">
              <a:extLst>
                <a:ext uri="{28A0092B-C50C-407E-A947-70E740481C1C}">
                  <a14:useLocalDpi xmlns:a14="http://schemas.microsoft.com/office/drawing/2010/main" val="0"/>
                </a:ext>
              </a:extLst>
            </a:blip>
            <a:srcRect l="21219" t="17073" r="54039" b="52438"/>
            <a:stretch>
              <a:fillRect/>
            </a:stretch>
          </p:blipFill>
          <p:spPr bwMode="auto">
            <a:xfrm>
              <a:off x="5029200" y="2057400"/>
              <a:ext cx="3645408" cy="3505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61" name="Straight Arrow Connector 60"/>
            <p:cNvCxnSpPr>
              <a:cxnSpLocks noChangeAspect="1"/>
            </p:cNvCxnSpPr>
            <p:nvPr/>
          </p:nvCxnSpPr>
          <p:spPr>
            <a:xfrm flipV="1">
              <a:off x="6608103" y="3124551"/>
              <a:ext cx="933926" cy="610184"/>
            </a:xfrm>
            <a:prstGeom prst="straightConnector1">
              <a:avLst/>
            </a:prstGeom>
            <a:ln w="1206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2/3*#ppt_w"/>
                                          </p:val>
                                        </p:tav>
                                        <p:tav tm="100000">
                                          <p:val>
                                            <p:strVal val="#ppt_w"/>
                                          </p:val>
                                        </p:tav>
                                      </p:tavLst>
                                    </p:anim>
                                    <p:anim calcmode="lin" valueType="num">
                                      <p:cBhvr>
                                        <p:cTn id="8" dur="500" fill="hold"/>
                                        <p:tgtEl>
                                          <p:spTgt spid="8"/>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strVal val="2/3*#ppt_w"/>
                                          </p:val>
                                        </p:tav>
                                        <p:tav tm="100000">
                                          <p:val>
                                            <p:strVal val="#ppt_w"/>
                                          </p:val>
                                        </p:tav>
                                      </p:tavLst>
                                    </p:anim>
                                    <p:anim calcmode="lin" valueType="num">
                                      <p:cBhvr>
                                        <p:cTn id="14" dur="500" fill="hold"/>
                                        <p:tgtEl>
                                          <p:spTgt spid="2"/>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xit" presetSubtype="32" fill="hold" nodeType="clickEffect">
                                  <p:stCondLst>
                                    <p:cond delay="0"/>
                                  </p:stCondLst>
                                  <p:childTnLst>
                                    <p:anim calcmode="lin" valueType="num">
                                      <p:cBhvr>
                                        <p:cTn id="18" dur="500"/>
                                        <p:tgtEl>
                                          <p:spTgt spid="2"/>
                                        </p:tgtEl>
                                        <p:attrNameLst>
                                          <p:attrName>ppt_w</p:attrName>
                                        </p:attrNameLst>
                                      </p:cBhvr>
                                      <p:tavLst>
                                        <p:tav tm="0">
                                          <p:val>
                                            <p:strVal val="ppt_w"/>
                                          </p:val>
                                        </p:tav>
                                        <p:tav tm="100000">
                                          <p:val>
                                            <p:fltVal val="0"/>
                                          </p:val>
                                        </p:tav>
                                      </p:tavLst>
                                    </p:anim>
                                    <p:anim calcmode="lin" valueType="num">
                                      <p:cBhvr>
                                        <p:cTn id="19" dur="500"/>
                                        <p:tgtEl>
                                          <p:spTgt spid="2"/>
                                        </p:tgtEl>
                                        <p:attrNameLst>
                                          <p:attrName>ppt_h</p:attrName>
                                        </p:attrNameLst>
                                      </p:cBhvr>
                                      <p:tavLst>
                                        <p:tav tm="0">
                                          <p:val>
                                            <p:strVal val="ppt_h"/>
                                          </p:val>
                                        </p:tav>
                                        <p:tav tm="100000">
                                          <p:val>
                                            <p:fltVal val="0"/>
                                          </p:val>
                                        </p:tav>
                                      </p:tavLst>
                                    </p:anim>
                                    <p:set>
                                      <p:cBhvr>
                                        <p:cTn id="20" dur="1" fill="hold">
                                          <p:stCondLst>
                                            <p:cond delay="499"/>
                                          </p:stCondLst>
                                        </p:cTn>
                                        <p:tgtEl>
                                          <p:spTgt spid="2"/>
                                        </p:tgtEl>
                                        <p:attrNameLst>
                                          <p:attrName>style.visibility</p:attrName>
                                        </p:attrNameLst>
                                      </p:cBhvr>
                                      <p:to>
                                        <p:strVal val="hidden"/>
                                      </p:to>
                                    </p:set>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par>
                          <p:cTn id="30" fill="hold" nodeType="afterGroup">
                            <p:stCondLst>
                              <p:cond delay="500"/>
                            </p:stCondLst>
                            <p:childTnLst>
                              <p:par>
                                <p:cTn id="31" presetID="23" presetClass="entr" presetSubtype="272" fill="hold" nodeType="afterEffect">
                                  <p:stCondLst>
                                    <p:cond delay="0"/>
                                  </p:stCondLst>
                                  <p:childTnLst>
                                    <p:set>
                                      <p:cBhvr>
                                        <p:cTn id="32" dur="1" fill="hold">
                                          <p:stCondLst>
                                            <p:cond delay="0"/>
                                          </p:stCondLst>
                                        </p:cTn>
                                        <p:tgtEl>
                                          <p:spTgt spid="57"/>
                                        </p:tgtEl>
                                        <p:attrNameLst>
                                          <p:attrName>style.visibility</p:attrName>
                                        </p:attrNameLst>
                                      </p:cBhvr>
                                      <p:to>
                                        <p:strVal val="visible"/>
                                      </p:to>
                                    </p:set>
                                    <p:anim calcmode="lin" valueType="num">
                                      <p:cBhvr>
                                        <p:cTn id="33" dur="500" fill="hold"/>
                                        <p:tgtEl>
                                          <p:spTgt spid="57"/>
                                        </p:tgtEl>
                                        <p:attrNameLst>
                                          <p:attrName>ppt_w</p:attrName>
                                        </p:attrNameLst>
                                      </p:cBhvr>
                                      <p:tavLst>
                                        <p:tav tm="0">
                                          <p:val>
                                            <p:strVal val="2/3*#ppt_w"/>
                                          </p:val>
                                        </p:tav>
                                        <p:tav tm="100000">
                                          <p:val>
                                            <p:strVal val="#ppt_w"/>
                                          </p:val>
                                        </p:tav>
                                      </p:tavLst>
                                    </p:anim>
                                    <p:anim calcmode="lin" valueType="num">
                                      <p:cBhvr>
                                        <p:cTn id="34" dur="500" fill="hold"/>
                                        <p:tgtEl>
                                          <p:spTgt spid="57"/>
                                        </p:tgtEl>
                                        <p:attrNameLst>
                                          <p:attrName>ppt_h</p:attrName>
                                        </p:attrNameLst>
                                      </p:cBhvr>
                                      <p:tavLst>
                                        <p:tav tm="0">
                                          <p:val>
                                            <p:strVal val="2/3*#ppt_h"/>
                                          </p:val>
                                        </p:tav>
                                        <p:tav tm="100000">
                                          <p:val>
                                            <p:strVal val="#ppt_h"/>
                                          </p:val>
                                        </p:tav>
                                      </p:tavLst>
                                    </p:anim>
                                  </p:childTnLst>
                                </p:cTn>
                              </p:par>
                            </p:childTnLst>
                          </p:cTn>
                        </p:par>
                        <p:par>
                          <p:cTn id="35" fill="hold" nodeType="afterGroup">
                            <p:stCondLst>
                              <p:cond delay="1000"/>
                            </p:stCondLst>
                            <p:childTnLst>
                              <p:par>
                                <p:cTn id="36" presetID="22" presetClass="entr" presetSubtype="4" fill="hold" grpId="0" nodeType="after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wipe(down)">
                                      <p:cBhvr>
                                        <p:cTn id="38" dur="500"/>
                                        <p:tgtEl>
                                          <p:spTgt spid="6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272" fill="hold" nodeType="clickEffect">
                                  <p:stCondLst>
                                    <p:cond delay="0"/>
                                  </p:stCondLst>
                                  <p:childTnLst>
                                    <p:set>
                                      <p:cBhvr>
                                        <p:cTn id="42" dur="1" fill="hold">
                                          <p:stCondLst>
                                            <p:cond delay="0"/>
                                          </p:stCondLst>
                                        </p:cTn>
                                        <p:tgtEl>
                                          <p:spTgt spid="518195"/>
                                        </p:tgtEl>
                                        <p:attrNameLst>
                                          <p:attrName>style.visibility</p:attrName>
                                        </p:attrNameLst>
                                      </p:cBhvr>
                                      <p:to>
                                        <p:strVal val="visible"/>
                                      </p:to>
                                    </p:set>
                                    <p:anim calcmode="lin" valueType="num">
                                      <p:cBhvr>
                                        <p:cTn id="43" dur="500" fill="hold"/>
                                        <p:tgtEl>
                                          <p:spTgt spid="518195"/>
                                        </p:tgtEl>
                                        <p:attrNameLst>
                                          <p:attrName>ppt_w</p:attrName>
                                        </p:attrNameLst>
                                      </p:cBhvr>
                                      <p:tavLst>
                                        <p:tav tm="0">
                                          <p:val>
                                            <p:strVal val="2/3*#ppt_w"/>
                                          </p:val>
                                        </p:tav>
                                        <p:tav tm="100000">
                                          <p:val>
                                            <p:strVal val="#ppt_w"/>
                                          </p:val>
                                        </p:tav>
                                      </p:tavLst>
                                    </p:anim>
                                    <p:anim calcmode="lin" valueType="num">
                                      <p:cBhvr>
                                        <p:cTn id="44" dur="500" fill="hold"/>
                                        <p:tgtEl>
                                          <p:spTgt spid="518195"/>
                                        </p:tgtEl>
                                        <p:attrNameLst>
                                          <p:attrName>ppt_h</p:attrName>
                                        </p:attrNameLst>
                                      </p:cBhvr>
                                      <p:tavLst>
                                        <p:tav tm="0">
                                          <p:val>
                                            <p:strVal val="2/3*#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xit" presetSubtype="32" fill="hold" nodeType="clickEffect">
                                  <p:stCondLst>
                                    <p:cond delay="0"/>
                                  </p:stCondLst>
                                  <p:childTnLst>
                                    <p:anim calcmode="lin" valueType="num">
                                      <p:cBhvr>
                                        <p:cTn id="48" dur="500"/>
                                        <p:tgtEl>
                                          <p:spTgt spid="518195"/>
                                        </p:tgtEl>
                                        <p:attrNameLst>
                                          <p:attrName>ppt_w</p:attrName>
                                        </p:attrNameLst>
                                      </p:cBhvr>
                                      <p:tavLst>
                                        <p:tav tm="0">
                                          <p:val>
                                            <p:strVal val="ppt_w"/>
                                          </p:val>
                                        </p:tav>
                                        <p:tav tm="100000">
                                          <p:val>
                                            <p:fltVal val="0"/>
                                          </p:val>
                                        </p:tav>
                                      </p:tavLst>
                                    </p:anim>
                                    <p:anim calcmode="lin" valueType="num">
                                      <p:cBhvr>
                                        <p:cTn id="49" dur="500"/>
                                        <p:tgtEl>
                                          <p:spTgt spid="518195"/>
                                        </p:tgtEl>
                                        <p:attrNameLst>
                                          <p:attrName>ppt_h</p:attrName>
                                        </p:attrNameLst>
                                      </p:cBhvr>
                                      <p:tavLst>
                                        <p:tav tm="0">
                                          <p:val>
                                            <p:strVal val="ppt_h"/>
                                          </p:val>
                                        </p:tav>
                                        <p:tav tm="100000">
                                          <p:val>
                                            <p:fltVal val="0"/>
                                          </p:val>
                                        </p:tav>
                                      </p:tavLst>
                                    </p:anim>
                                    <p:set>
                                      <p:cBhvr>
                                        <p:cTn id="50" dur="1" fill="hold">
                                          <p:stCondLst>
                                            <p:cond delay="499"/>
                                          </p:stCondLst>
                                        </p:cTn>
                                        <p:tgtEl>
                                          <p:spTgt spid="518195"/>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272"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strVal val="2/3*#ppt_w"/>
                                          </p:val>
                                        </p:tav>
                                        <p:tav tm="100000">
                                          <p:val>
                                            <p:strVal val="#ppt_w"/>
                                          </p:val>
                                        </p:tav>
                                      </p:tavLst>
                                    </p:anim>
                                    <p:anim calcmode="lin" valueType="num">
                                      <p:cBhvr>
                                        <p:cTn id="56" dur="500" fill="hold"/>
                                        <p:tgtEl>
                                          <p:spTgt spid="12"/>
                                        </p:tgtEl>
                                        <p:attrNameLst>
                                          <p:attrName>ppt_h</p:attrName>
                                        </p:attrNameLst>
                                      </p:cBhvr>
                                      <p:tavLst>
                                        <p:tav tm="0">
                                          <p:val>
                                            <p:strVal val="2/3*#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4"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down)">
                                      <p:cBhvr>
                                        <p:cTn id="61" dur="500"/>
                                        <p:tgtEl>
                                          <p:spTgt spid="16"/>
                                        </p:tgtEl>
                                      </p:cBhvr>
                                    </p:animEffect>
                                  </p:childTnLst>
                                </p:cTn>
                              </p:par>
                            </p:childTnLst>
                          </p:cTn>
                        </p:par>
                        <p:par>
                          <p:cTn id="62" fill="hold" nodeType="afterGroup">
                            <p:stCondLst>
                              <p:cond delay="500"/>
                            </p:stCondLst>
                            <p:childTnLst>
                              <p:par>
                                <p:cTn id="63" presetID="22" presetClass="entr" presetSubtype="4"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down)">
                                      <p:cBhvr>
                                        <p:cTn id="65" dur="500"/>
                                        <p:tgtEl>
                                          <p:spTgt spid="1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3" presetClass="entr" presetSubtype="288" fill="hold" grpId="0" nodeType="clickEffect">
                                  <p:stCondLst>
                                    <p:cond delay="0"/>
                                  </p:stCondLst>
                                  <p:childTnLst>
                                    <p:set>
                                      <p:cBhvr>
                                        <p:cTn id="69" dur="1" fill="hold">
                                          <p:stCondLst>
                                            <p:cond delay="0"/>
                                          </p:stCondLst>
                                        </p:cTn>
                                        <p:tgtEl>
                                          <p:spTgt spid="518197"/>
                                        </p:tgtEl>
                                        <p:attrNameLst>
                                          <p:attrName>style.visibility</p:attrName>
                                        </p:attrNameLst>
                                      </p:cBhvr>
                                      <p:to>
                                        <p:strVal val="visible"/>
                                      </p:to>
                                    </p:set>
                                    <p:anim calcmode="lin" valueType="num">
                                      <p:cBhvr>
                                        <p:cTn id="70" dur="500" fill="hold"/>
                                        <p:tgtEl>
                                          <p:spTgt spid="518197"/>
                                        </p:tgtEl>
                                        <p:attrNameLst>
                                          <p:attrName>ppt_w</p:attrName>
                                        </p:attrNameLst>
                                      </p:cBhvr>
                                      <p:tavLst>
                                        <p:tav tm="0">
                                          <p:val>
                                            <p:strVal val="4/3*#ppt_w"/>
                                          </p:val>
                                        </p:tav>
                                        <p:tav tm="100000">
                                          <p:val>
                                            <p:strVal val="#ppt_w"/>
                                          </p:val>
                                        </p:tav>
                                      </p:tavLst>
                                    </p:anim>
                                    <p:anim calcmode="lin" valueType="num">
                                      <p:cBhvr>
                                        <p:cTn id="71" dur="500" fill="hold"/>
                                        <p:tgtEl>
                                          <p:spTgt spid="518197"/>
                                        </p:tgtEl>
                                        <p:attrNameLst>
                                          <p:attrName>ppt_h</p:attrName>
                                        </p:attrNameLst>
                                      </p:cBhvr>
                                      <p:tavLst>
                                        <p:tav tm="0">
                                          <p:val>
                                            <p:strVal val="4/3*#ppt_h"/>
                                          </p:val>
                                        </p:tav>
                                        <p:tav tm="100000">
                                          <p:val>
                                            <p:strVal val="#ppt_h"/>
                                          </p:val>
                                        </p:tav>
                                      </p:tavLst>
                                    </p:anim>
                                  </p:childTnLst>
                                </p:cTn>
                              </p:par>
                            </p:childTnLst>
                          </p:cTn>
                        </p:par>
                        <p:par>
                          <p:cTn id="72" fill="hold" nodeType="afterGroup">
                            <p:stCondLst>
                              <p:cond delay="500"/>
                            </p:stCondLst>
                            <p:childTnLst>
                              <p:par>
                                <p:cTn id="73" presetID="23" presetClass="entr" presetSubtype="32" fill="hold" grpId="0" nodeType="afterEffect">
                                  <p:stCondLst>
                                    <p:cond delay="0"/>
                                  </p:stCondLst>
                                  <p:childTnLst>
                                    <p:set>
                                      <p:cBhvr>
                                        <p:cTn id="74" dur="1" fill="hold">
                                          <p:stCondLst>
                                            <p:cond delay="0"/>
                                          </p:stCondLst>
                                        </p:cTn>
                                        <p:tgtEl>
                                          <p:spTgt spid="54"/>
                                        </p:tgtEl>
                                        <p:attrNameLst>
                                          <p:attrName>style.visibility</p:attrName>
                                        </p:attrNameLst>
                                      </p:cBhvr>
                                      <p:to>
                                        <p:strVal val="visible"/>
                                      </p:to>
                                    </p:set>
                                    <p:anim calcmode="lin" valueType="num">
                                      <p:cBhvr>
                                        <p:cTn id="75" dur="500" fill="hold"/>
                                        <p:tgtEl>
                                          <p:spTgt spid="54"/>
                                        </p:tgtEl>
                                        <p:attrNameLst>
                                          <p:attrName>ppt_w</p:attrName>
                                        </p:attrNameLst>
                                      </p:cBhvr>
                                      <p:tavLst>
                                        <p:tav tm="0">
                                          <p:val>
                                            <p:strVal val="4*#ppt_w"/>
                                          </p:val>
                                        </p:tav>
                                        <p:tav tm="100000">
                                          <p:val>
                                            <p:strVal val="#ppt_w"/>
                                          </p:val>
                                        </p:tav>
                                      </p:tavLst>
                                    </p:anim>
                                    <p:anim calcmode="lin" valueType="num">
                                      <p:cBhvr>
                                        <p:cTn id="76" dur="500" fill="hold"/>
                                        <p:tgtEl>
                                          <p:spTgt spid="54"/>
                                        </p:tgtEl>
                                        <p:attrNameLst>
                                          <p:attrName>ppt_h</p:attrName>
                                        </p:attrNameLst>
                                      </p:cBhvr>
                                      <p:tavLst>
                                        <p:tav tm="0">
                                          <p:val>
                                            <p:strVal val="4*#ppt_h"/>
                                          </p:val>
                                        </p:tav>
                                        <p:tav tm="100000">
                                          <p:val>
                                            <p:strVal val="#ppt_h"/>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8" fill="hold" nodeType="click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wipe(left)">
                                      <p:cBhvr>
                                        <p:cTn id="81" dur="500"/>
                                        <p:tgtEl>
                                          <p:spTgt spid="13"/>
                                        </p:tgtEl>
                                      </p:cBhvr>
                                    </p:animEffect>
                                  </p:childTnLst>
                                </p:cTn>
                              </p:par>
                            </p:childTnLst>
                          </p:cTn>
                        </p:par>
                        <p:par>
                          <p:cTn id="82" fill="hold" nodeType="afterGroup">
                            <p:stCondLst>
                              <p:cond delay="500"/>
                            </p:stCondLst>
                            <p:childTnLst>
                              <p:par>
                                <p:cTn id="83" presetID="23" presetClass="entr" presetSubtype="272"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p:cTn id="85" dur="500" fill="hold"/>
                                        <p:tgtEl>
                                          <p:spTgt spid="17"/>
                                        </p:tgtEl>
                                        <p:attrNameLst>
                                          <p:attrName>ppt_w</p:attrName>
                                        </p:attrNameLst>
                                      </p:cBhvr>
                                      <p:tavLst>
                                        <p:tav tm="0">
                                          <p:val>
                                            <p:strVal val="2/3*#ppt_w"/>
                                          </p:val>
                                        </p:tav>
                                        <p:tav tm="100000">
                                          <p:val>
                                            <p:strVal val="#ppt_w"/>
                                          </p:val>
                                        </p:tav>
                                      </p:tavLst>
                                    </p:anim>
                                    <p:anim calcmode="lin" valueType="num">
                                      <p:cBhvr>
                                        <p:cTn id="86" dur="500" fill="hold"/>
                                        <p:tgtEl>
                                          <p:spTgt spid="1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518197" grpId="0" animBg="1"/>
      <p:bldP spid="5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6" name="Picture 5" descr="handshake.jpg"/>
          <p:cNvPicPr>
            <a:picLocks noChangeAspect="1"/>
          </p:cNvPicPr>
          <p:nvPr/>
        </p:nvPicPr>
        <p:blipFill rotWithShape="1">
          <a:blip r:embed="rId3">
            <a:extLst>
              <a:ext uri="{28A0092B-C50C-407E-A947-70E740481C1C}">
                <a14:useLocalDpi xmlns:a14="http://schemas.microsoft.com/office/drawing/2010/main" val="0"/>
              </a:ext>
            </a:extLst>
          </a:blip>
          <a:srcRect r="6852"/>
          <a:stretch/>
        </p:blipFill>
        <p:spPr bwMode="auto">
          <a:xfrm>
            <a:off x="2030536" y="707288"/>
            <a:ext cx="5077053" cy="56388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6545263" y="6659563"/>
            <a:ext cx="2667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000">
                <a:solidFill>
                  <a:schemeClr val="accent2"/>
                </a:solidFill>
              </a:rPr>
              <a:t>S . Makeig, 2007</a:t>
            </a:r>
          </a:p>
        </p:txBody>
      </p:sp>
      <p:sp>
        <p:nvSpPr>
          <p:cNvPr id="5" name="Title 3"/>
          <p:cNvSpPr txBox="1">
            <a:spLocks/>
          </p:cNvSpPr>
          <p:nvPr/>
        </p:nvSpPr>
        <p:spPr>
          <a:xfrm>
            <a:off x="172624" y="-249238"/>
            <a:ext cx="8859416" cy="114300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15000"/>
              </a:lnSpc>
              <a:spcBef>
                <a:spcPct val="10000"/>
              </a:spcBef>
            </a:pPr>
            <a:r>
              <a:rPr lang="en-US" sz="2700" i="1" dirty="0" smtClean="0">
                <a:solidFill>
                  <a:srgbClr val="000090"/>
                </a:solidFill>
                <a:latin typeface="Calibri" charset="0"/>
                <a:ea typeface="ＭＳ Ｐゴシック" charset="0"/>
                <a:cs typeface="ＭＳ Ｐゴシック" charset="0"/>
              </a:rPr>
              <a:t>Brain imaging </a:t>
            </a:r>
            <a:r>
              <a:rPr lang="en-US" sz="2700" b="1" i="1" dirty="0" smtClean="0">
                <a:solidFill>
                  <a:srgbClr val="000090"/>
                </a:solidFill>
                <a:latin typeface="Calibri" charset="0"/>
                <a:ea typeface="ＭＳ Ｐゴシック" charset="0"/>
                <a:cs typeface="ＭＳ Ｐゴシック" charset="0"/>
              </a:rPr>
              <a:t>natural cognition </a:t>
            </a:r>
            <a:r>
              <a:rPr lang="en-US" sz="2700" i="1" dirty="0" smtClean="0">
                <a:solidFill>
                  <a:srgbClr val="000090"/>
                </a:solidFill>
                <a:latin typeface="Calibri" charset="0"/>
                <a:ea typeface="ＭＳ Ｐゴシック" charset="0"/>
                <a:cs typeface="ＭＳ Ｐゴシック" charset="0"/>
              </a:rPr>
              <a:t>-- actions &amp; </a:t>
            </a:r>
            <a:r>
              <a:rPr lang="en-US" sz="2700" b="1" i="1" dirty="0" smtClean="0">
                <a:solidFill>
                  <a:srgbClr val="000090"/>
                </a:solidFill>
                <a:latin typeface="Calibri" charset="0"/>
                <a:ea typeface="ＭＳ Ｐゴシック" charset="0"/>
                <a:cs typeface="ＭＳ Ｐゴシック" charset="0"/>
              </a:rPr>
              <a:t>interactions</a:t>
            </a:r>
            <a:endParaRPr lang="en-US" sz="3600" dirty="0">
              <a:solidFill>
                <a:srgbClr val="000090"/>
              </a:solidFill>
              <a:latin typeface="Calibri" charset="0"/>
              <a:ea typeface="ＭＳ Ｐゴシック" charset="0"/>
              <a:cs typeface="ＭＳ Ｐゴシック" charset="0"/>
            </a:endParaRPr>
          </a:p>
        </p:txBody>
      </p:sp>
      <p:sp>
        <p:nvSpPr>
          <p:cNvPr id="7" name="Text Box 2"/>
          <p:cNvSpPr txBox="1">
            <a:spLocks noChangeArrowheads="1"/>
          </p:cNvSpPr>
          <p:nvPr/>
        </p:nvSpPr>
        <p:spPr bwMode="auto">
          <a:xfrm>
            <a:off x="979488" y="3316288"/>
            <a:ext cx="7162800" cy="1382712"/>
          </a:xfrm>
          <a:prstGeom prst="rect">
            <a:avLst/>
          </a:prstGeom>
          <a:solidFill>
            <a:srgbClr val="FFFFFF">
              <a:alpha val="53000"/>
            </a:srgbClr>
          </a:solidFill>
          <a:ln w="9525">
            <a:solidFill>
              <a:srgbClr val="CF4328"/>
            </a:solidFill>
            <a:miter lim="800000"/>
            <a:headEnd/>
            <a:tailEnd/>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05000"/>
              </a:lnSpc>
            </a:pPr>
            <a:endParaRPr lang="en-US" sz="1800">
              <a:solidFill>
                <a:schemeClr val="accent2"/>
              </a:solidFill>
              <a:latin typeface="Calibri" charset="0"/>
            </a:endParaRPr>
          </a:p>
          <a:p>
            <a:pPr algn="ctr">
              <a:lnSpc>
                <a:spcPct val="105000"/>
              </a:lnSpc>
            </a:pPr>
            <a:r>
              <a:rPr lang="en-US" sz="4000" b="1">
                <a:solidFill>
                  <a:srgbClr val="FF0000"/>
                </a:solidFill>
                <a:latin typeface="Calibri" charset="0"/>
              </a:rPr>
              <a:t>Imaging Human Agency</a:t>
            </a:r>
          </a:p>
          <a:p>
            <a:pPr algn="ctr">
              <a:lnSpc>
                <a:spcPct val="105000"/>
              </a:lnSpc>
            </a:pPr>
            <a:endParaRPr lang="en-US" sz="2200" b="1">
              <a:solidFill>
                <a:schemeClr val="accent2"/>
              </a:solidFill>
              <a:latin typeface="Calibri"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2/3*#ppt_w"/>
                                          </p:val>
                                        </p:tav>
                                        <p:tav tm="100000">
                                          <p:val>
                                            <p:strVal val="#ppt_w"/>
                                          </p:val>
                                        </p:tav>
                                      </p:tavLst>
                                    </p:anim>
                                    <p:anim calcmode="lin" valueType="num">
                                      <p:cBhvr>
                                        <p:cTn id="8" dur="500" fill="hold"/>
                                        <p:tgtEl>
                                          <p:spTgt spid="6"/>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23" presetClass="entr" presetSubtype="27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2/3*#ppt_w"/>
                                          </p:val>
                                        </p:tav>
                                        <p:tav tm="100000">
                                          <p:val>
                                            <p:strVal val="#ppt_w"/>
                                          </p:val>
                                        </p:tav>
                                      </p:tavLst>
                                    </p:anim>
                                    <p:anim calcmode="lin" valueType="num">
                                      <p:cBhvr>
                                        <p:cTn id="13" dur="50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10191"/>
            <a:ext cx="8229600" cy="1143000"/>
          </a:xfrm>
        </p:spPr>
        <p:txBody>
          <a:bodyPr>
            <a:normAutofit/>
          </a:bodyPr>
          <a:lstStyle/>
          <a:p>
            <a:r>
              <a:rPr lang="en-US" sz="2800" b="1" dirty="0" smtClean="0">
                <a:solidFill>
                  <a:srgbClr val="000090"/>
                </a:solidFill>
              </a:rPr>
              <a:t>Effects of skull conductivity </a:t>
            </a:r>
            <a:r>
              <a:rPr lang="en-US" sz="2800" b="1" dirty="0" err="1" smtClean="0">
                <a:solidFill>
                  <a:srgbClr val="000090"/>
                </a:solidFill>
              </a:rPr>
              <a:t>mis</a:t>
            </a:r>
            <a:r>
              <a:rPr lang="en-US" sz="2800" b="1" dirty="0" smtClean="0">
                <a:solidFill>
                  <a:srgbClr val="000090"/>
                </a:solidFill>
              </a:rPr>
              <a:t>-estimation</a:t>
            </a:r>
            <a:endParaRPr lang="en-US" sz="2800" b="1" dirty="0">
              <a:solidFill>
                <a:srgbClr val="000090"/>
              </a:solidFill>
            </a:endParaRPr>
          </a:p>
        </p:txBody>
      </p:sp>
      <p:pic>
        <p:nvPicPr>
          <p:cNvPr id="7" name="Picture 6"/>
          <p:cNvPicPr>
            <a:picLocks noChangeAspect="1"/>
          </p:cNvPicPr>
          <p:nvPr/>
        </p:nvPicPr>
        <p:blipFill>
          <a:blip r:embed="rId3"/>
          <a:stretch>
            <a:fillRect/>
          </a:stretch>
        </p:blipFill>
        <p:spPr>
          <a:xfrm>
            <a:off x="238988" y="1032809"/>
            <a:ext cx="8739759" cy="2382266"/>
          </a:xfrm>
          <a:prstGeom prst="rect">
            <a:avLst/>
          </a:prstGeom>
        </p:spPr>
      </p:pic>
      <p:pic>
        <p:nvPicPr>
          <p:cNvPr id="8" name="Picture 7"/>
          <p:cNvPicPr>
            <a:picLocks noChangeAspect="1"/>
          </p:cNvPicPr>
          <p:nvPr/>
        </p:nvPicPr>
        <p:blipFill>
          <a:blip r:embed="rId4"/>
          <a:stretch>
            <a:fillRect/>
          </a:stretch>
        </p:blipFill>
        <p:spPr>
          <a:xfrm>
            <a:off x="359212" y="4019905"/>
            <a:ext cx="8754110" cy="2195703"/>
          </a:xfrm>
          <a:prstGeom prst="rect">
            <a:avLst/>
          </a:prstGeom>
        </p:spPr>
      </p:pic>
      <p:sp>
        <p:nvSpPr>
          <p:cNvPr id="5" name="TextBox 4"/>
          <p:cNvSpPr txBox="1"/>
          <p:nvPr/>
        </p:nvSpPr>
        <p:spPr>
          <a:xfrm>
            <a:off x="0" y="1734739"/>
            <a:ext cx="1513844" cy="1200329"/>
          </a:xfrm>
          <a:prstGeom prst="rect">
            <a:avLst/>
          </a:prstGeom>
          <a:noFill/>
        </p:spPr>
        <p:txBody>
          <a:bodyPr wrap="square" rtlCol="0">
            <a:spAutoFit/>
          </a:bodyPr>
          <a:lstStyle/>
          <a:p>
            <a:r>
              <a:rPr lang="en-US" b="1" dirty="0" smtClean="0">
                <a:solidFill>
                  <a:srgbClr val="FF0000"/>
                </a:solidFill>
              </a:rPr>
              <a:t>Simulate 25</a:t>
            </a:r>
          </a:p>
          <a:p>
            <a:endParaRPr lang="en-US" b="1" dirty="0" smtClean="0">
              <a:solidFill>
                <a:srgbClr val="FF0000"/>
              </a:solidFill>
            </a:endParaRPr>
          </a:p>
          <a:p>
            <a:endParaRPr lang="en-US" b="1" dirty="0">
              <a:solidFill>
                <a:srgbClr val="FF0000"/>
              </a:solidFill>
            </a:endParaRPr>
          </a:p>
          <a:p>
            <a:r>
              <a:rPr lang="en-US" b="1" dirty="0" smtClean="0">
                <a:solidFill>
                  <a:srgbClr val="FF0000"/>
                </a:solidFill>
              </a:rPr>
              <a:t>Assume 80</a:t>
            </a:r>
            <a:endParaRPr lang="en-US" b="1" dirty="0">
              <a:solidFill>
                <a:srgbClr val="FF0000"/>
              </a:solidFill>
            </a:endParaRPr>
          </a:p>
        </p:txBody>
      </p:sp>
      <p:sp>
        <p:nvSpPr>
          <p:cNvPr id="6" name="TextBox 5"/>
          <p:cNvSpPr txBox="1"/>
          <p:nvPr/>
        </p:nvSpPr>
        <p:spPr>
          <a:xfrm>
            <a:off x="0" y="4594158"/>
            <a:ext cx="1513844" cy="1200329"/>
          </a:xfrm>
          <a:prstGeom prst="rect">
            <a:avLst/>
          </a:prstGeom>
          <a:noFill/>
        </p:spPr>
        <p:txBody>
          <a:bodyPr wrap="square" rtlCol="0">
            <a:spAutoFit/>
          </a:bodyPr>
          <a:lstStyle/>
          <a:p>
            <a:r>
              <a:rPr lang="en-US" b="1" dirty="0" smtClean="0">
                <a:solidFill>
                  <a:srgbClr val="FF0000"/>
                </a:solidFill>
              </a:rPr>
              <a:t>Simulate 25</a:t>
            </a:r>
          </a:p>
          <a:p>
            <a:endParaRPr lang="en-US" b="1" dirty="0">
              <a:solidFill>
                <a:srgbClr val="FF0000"/>
              </a:solidFill>
            </a:endParaRPr>
          </a:p>
          <a:p>
            <a:endParaRPr lang="en-US" b="1" dirty="0" smtClean="0">
              <a:solidFill>
                <a:srgbClr val="FF0000"/>
              </a:solidFill>
            </a:endParaRPr>
          </a:p>
          <a:p>
            <a:r>
              <a:rPr lang="en-US" b="1" dirty="0" smtClean="0">
                <a:solidFill>
                  <a:srgbClr val="FF0000"/>
                </a:solidFill>
              </a:rPr>
              <a:t>Assume 15</a:t>
            </a:r>
            <a:endParaRPr lang="en-US" b="1" dirty="0">
              <a:solidFill>
                <a:srgbClr val="FF0000"/>
              </a:solidFill>
            </a:endParaRPr>
          </a:p>
        </p:txBody>
      </p:sp>
      <p:sp>
        <p:nvSpPr>
          <p:cNvPr id="10" name="Text Box 1076"/>
          <p:cNvSpPr txBox="1">
            <a:spLocks noChangeArrowheads="1"/>
          </p:cNvSpPr>
          <p:nvPr/>
        </p:nvSpPr>
        <p:spPr bwMode="auto">
          <a:xfrm>
            <a:off x="-17725" y="6588290"/>
            <a:ext cx="21210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spcBef>
                <a:spcPct val="50000"/>
              </a:spcBef>
            </a:pPr>
            <a:r>
              <a:rPr lang="en-US" sz="1200" dirty="0" smtClean="0">
                <a:solidFill>
                  <a:schemeClr val="accent2"/>
                </a:solidFill>
              </a:rPr>
              <a:t>Z </a:t>
            </a:r>
            <a:r>
              <a:rPr lang="en-US" sz="1200" dirty="0" err="1" smtClean="0">
                <a:solidFill>
                  <a:schemeClr val="accent2"/>
                </a:solidFill>
              </a:rPr>
              <a:t>Akalin</a:t>
            </a:r>
            <a:r>
              <a:rPr lang="en-US" sz="1200" dirty="0" smtClean="0">
                <a:solidFill>
                  <a:schemeClr val="accent2"/>
                </a:solidFill>
              </a:rPr>
              <a:t> </a:t>
            </a:r>
            <a:r>
              <a:rPr lang="en-US" sz="1200" dirty="0" err="1">
                <a:solidFill>
                  <a:schemeClr val="accent2"/>
                </a:solidFill>
              </a:rPr>
              <a:t>Acar</a:t>
            </a:r>
            <a:r>
              <a:rPr lang="en-US" sz="1200" dirty="0">
                <a:solidFill>
                  <a:schemeClr val="accent2"/>
                </a:solidFill>
              </a:rPr>
              <a:t> &amp; </a:t>
            </a:r>
            <a:r>
              <a:rPr lang="en-US" sz="1200" dirty="0" smtClean="0">
                <a:solidFill>
                  <a:schemeClr val="accent2"/>
                </a:solidFill>
              </a:rPr>
              <a:t>S Makeig, 2013</a:t>
            </a:r>
            <a:endParaRPr lang="en-US" sz="1200" dirty="0">
              <a:solidFill>
                <a:schemeClr val="accent2"/>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3300" y="255588"/>
            <a:ext cx="7046913" cy="639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extBox 1"/>
          <p:cNvSpPr txBox="1">
            <a:spLocks noChangeArrowheads="1"/>
          </p:cNvSpPr>
          <p:nvPr/>
        </p:nvSpPr>
        <p:spPr bwMode="auto">
          <a:xfrm>
            <a:off x="3575469" y="6611651"/>
            <a:ext cx="5641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smtClean="0">
                <a:solidFill>
                  <a:srgbClr val="000090"/>
                </a:solidFill>
              </a:rPr>
              <a:t>Z</a:t>
            </a:r>
            <a:r>
              <a:rPr lang="en-US" sz="1200" dirty="0" smtClean="0">
                <a:solidFill>
                  <a:srgbClr val="000090"/>
                </a:solidFill>
              </a:rPr>
              <a:t> </a:t>
            </a:r>
            <a:r>
              <a:rPr lang="en-US" sz="1200" dirty="0" err="1" smtClean="0">
                <a:solidFill>
                  <a:srgbClr val="000090"/>
                </a:solidFill>
              </a:rPr>
              <a:t>Akalin</a:t>
            </a:r>
            <a:r>
              <a:rPr lang="en-US" sz="1200" dirty="0" smtClean="0">
                <a:solidFill>
                  <a:srgbClr val="000090"/>
                </a:solidFill>
              </a:rPr>
              <a:t> </a:t>
            </a:r>
            <a:r>
              <a:rPr lang="en-US" sz="1200" dirty="0" err="1" smtClean="0">
                <a:solidFill>
                  <a:srgbClr val="000090"/>
                </a:solidFill>
              </a:rPr>
              <a:t>Acar</a:t>
            </a:r>
            <a:r>
              <a:rPr lang="en-US" sz="1200" dirty="0" smtClean="0">
                <a:solidFill>
                  <a:srgbClr val="000090"/>
                </a:solidFill>
              </a:rPr>
              <a:t> &amp; S </a:t>
            </a:r>
            <a:r>
              <a:rPr lang="en-US" sz="1200" dirty="0" smtClean="0">
                <a:solidFill>
                  <a:srgbClr val="000090"/>
                </a:solidFill>
              </a:rPr>
              <a:t>Makeig</a:t>
            </a:r>
            <a:r>
              <a:rPr lang="en-US" sz="1200" dirty="0">
                <a:solidFill>
                  <a:srgbClr val="000090"/>
                </a:solidFill>
              </a:rPr>
              <a:t>, </a:t>
            </a:r>
            <a:r>
              <a:rPr lang="en-US" sz="1200" dirty="0" smtClean="0">
                <a:solidFill>
                  <a:srgbClr val="000090"/>
                </a:solidFill>
              </a:rPr>
              <a:t>2015</a:t>
            </a:r>
            <a:endParaRPr lang="en-US" sz="1200" dirty="0">
              <a:solidFill>
                <a:srgbClr val="000090"/>
              </a:solidFill>
            </a:endParaRPr>
          </a:p>
        </p:txBody>
      </p:sp>
      <p:sp>
        <p:nvSpPr>
          <p:cNvPr id="93187" name="TextBox 2"/>
          <p:cNvSpPr txBox="1">
            <a:spLocks noChangeArrowheads="1"/>
          </p:cNvSpPr>
          <p:nvPr/>
        </p:nvSpPr>
        <p:spPr bwMode="auto">
          <a:xfrm>
            <a:off x="2573750" y="-40943"/>
            <a:ext cx="39964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smtClean="0">
                <a:solidFill>
                  <a:srgbClr val="000090"/>
                </a:solidFill>
              </a:rPr>
              <a:t>The SCALE Approach</a:t>
            </a:r>
            <a:endParaRPr lang="en-US" sz="2800" b="1" dirty="0">
              <a:solidFill>
                <a:srgbClr val="000090"/>
              </a:solidFill>
            </a:endParaRPr>
          </a:p>
        </p:txBody>
      </p:sp>
      <p:sp>
        <p:nvSpPr>
          <p:cNvPr id="5" name="Oval 4"/>
          <p:cNvSpPr/>
          <p:nvPr/>
        </p:nvSpPr>
        <p:spPr>
          <a:xfrm>
            <a:off x="1403350" y="1374775"/>
            <a:ext cx="1792288" cy="1873250"/>
          </a:xfrm>
          <a:prstGeom prst="ellipse">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1222375" y="4478338"/>
            <a:ext cx="1790700" cy="2173287"/>
          </a:xfrm>
          <a:prstGeom prst="ellipse">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4060825" y="3981450"/>
            <a:ext cx="1016000" cy="844550"/>
          </a:xfrm>
          <a:prstGeom prst="ellipse">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5173663" y="93663"/>
            <a:ext cx="3060700" cy="4678362"/>
          </a:xfrm>
          <a:prstGeom prst="ellipse">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2131" y="2101373"/>
            <a:ext cx="4279952" cy="2376965"/>
          </a:xfrm>
          <a:prstGeom prst="rect">
            <a:avLst/>
          </a:prstGeom>
          <a:noFill/>
          <a:ln w="38100">
            <a:solidFill>
              <a:srgbClr val="000090"/>
            </a:solidFill>
            <a:round/>
            <a:headEnd/>
            <a:tailEnd/>
          </a:ln>
          <a:extLst>
            <a:ext uri="{909E8E84-426E-40dd-AFC4-6F175D3DCCD1}">
              <a14:hiddenFill xmlns:a14="http://schemas.microsoft.com/office/drawing/2010/main">
                <a:solidFill>
                  <a:srgbClr val="FFFFFF"/>
                </a:solidFill>
              </a14:hiddenFill>
            </a:ext>
          </a:extLst>
        </p:spPr>
      </p:pic>
      <p:sp>
        <p:nvSpPr>
          <p:cNvPr id="12" name="TextBox 2"/>
          <p:cNvSpPr txBox="1">
            <a:spLocks noChangeArrowheads="1"/>
          </p:cNvSpPr>
          <p:nvPr/>
        </p:nvSpPr>
        <p:spPr bwMode="auto">
          <a:xfrm>
            <a:off x="2069378" y="1968080"/>
            <a:ext cx="5006305" cy="3568977"/>
          </a:xfrm>
          <a:prstGeom prst="rect">
            <a:avLst/>
          </a:prstGeom>
          <a:solidFill>
            <a:schemeClr val="bg1"/>
          </a:solidFill>
          <a:ln w="38100" cmpd="sng">
            <a:solidFill>
              <a:srgbClr val="0100F7"/>
            </a:solidFill>
          </a:ln>
          <a:effectLst>
            <a:outerShdw blurRad="50800" dist="38100" dir="2700000" algn="tl" rotWithShape="0">
              <a:prstClr val="black">
                <a:alpha val="40000"/>
              </a:prst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2800" b="1" dirty="0" smtClean="0">
              <a:solidFill>
                <a:srgbClr val="000090"/>
              </a:solidFill>
            </a:endParaRPr>
          </a:p>
          <a:p>
            <a:pPr algn="ctr" eaLnBrk="1" hangingPunct="1">
              <a:lnSpc>
                <a:spcPct val="118000"/>
              </a:lnSpc>
            </a:pPr>
            <a:r>
              <a:rPr lang="en-US" sz="3600" b="1" dirty="0" smtClean="0">
                <a:solidFill>
                  <a:srgbClr val="000090"/>
                </a:solidFill>
              </a:rPr>
              <a:t>S</a:t>
            </a:r>
            <a:r>
              <a:rPr lang="en-US" sz="2800" b="1" dirty="0" smtClean="0">
                <a:solidFill>
                  <a:srgbClr val="000090"/>
                </a:solidFill>
              </a:rPr>
              <a:t>imultaneous</a:t>
            </a:r>
          </a:p>
          <a:p>
            <a:pPr algn="ctr" eaLnBrk="1" hangingPunct="1">
              <a:lnSpc>
                <a:spcPct val="118000"/>
              </a:lnSpc>
            </a:pPr>
            <a:r>
              <a:rPr lang="en-US" sz="3600" b="1" dirty="0" smtClean="0">
                <a:solidFill>
                  <a:srgbClr val="000090"/>
                </a:solidFill>
              </a:rPr>
              <a:t>C</a:t>
            </a:r>
            <a:r>
              <a:rPr lang="en-US" sz="2800" b="1" dirty="0" smtClean="0">
                <a:solidFill>
                  <a:srgbClr val="000090"/>
                </a:solidFill>
              </a:rPr>
              <a:t>onductivity</a:t>
            </a:r>
          </a:p>
          <a:p>
            <a:pPr algn="ctr" eaLnBrk="1" hangingPunct="1">
              <a:lnSpc>
                <a:spcPct val="118000"/>
              </a:lnSpc>
            </a:pPr>
            <a:r>
              <a:rPr lang="en-US" sz="3600" b="1" dirty="0">
                <a:solidFill>
                  <a:srgbClr val="000090"/>
                </a:solidFill>
              </a:rPr>
              <a:t>A</a:t>
            </a:r>
            <a:r>
              <a:rPr lang="en-US" sz="2800" b="1" dirty="0" smtClean="0">
                <a:solidFill>
                  <a:srgbClr val="000090"/>
                </a:solidFill>
              </a:rPr>
              <a:t>nd </a:t>
            </a:r>
            <a:r>
              <a:rPr lang="en-US" sz="3600" b="1" dirty="0" smtClean="0">
                <a:solidFill>
                  <a:srgbClr val="000090"/>
                </a:solidFill>
              </a:rPr>
              <a:t>L</a:t>
            </a:r>
            <a:r>
              <a:rPr lang="en-US" sz="2800" b="1" dirty="0" smtClean="0">
                <a:solidFill>
                  <a:srgbClr val="000090"/>
                </a:solidFill>
              </a:rPr>
              <a:t>ocation</a:t>
            </a:r>
          </a:p>
          <a:p>
            <a:pPr algn="ctr" eaLnBrk="1" hangingPunct="1">
              <a:lnSpc>
                <a:spcPct val="118000"/>
              </a:lnSpc>
            </a:pPr>
            <a:r>
              <a:rPr lang="en-US" sz="3600" b="1" dirty="0" smtClean="0">
                <a:solidFill>
                  <a:srgbClr val="000090"/>
                </a:solidFill>
              </a:rPr>
              <a:t>E</a:t>
            </a:r>
            <a:r>
              <a:rPr lang="en-US" sz="2800" b="1" dirty="0" smtClean="0">
                <a:solidFill>
                  <a:srgbClr val="000090"/>
                </a:solidFill>
              </a:rPr>
              <a:t>stimation</a:t>
            </a:r>
          </a:p>
          <a:p>
            <a:pPr algn="ctr" eaLnBrk="1" hangingPunct="1"/>
            <a:endParaRPr lang="en-US" sz="2800" b="1" dirty="0">
              <a:solidFill>
                <a:srgbClr val="00009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3*#ppt_w"/>
                                          </p:val>
                                        </p:tav>
                                        <p:tav tm="100000">
                                          <p:val>
                                            <p:strVal val="#ppt_w"/>
                                          </p:val>
                                        </p:tav>
                                      </p:tavLst>
                                    </p:anim>
                                    <p:anim calcmode="lin" valueType="num">
                                      <p:cBhvr>
                                        <p:cTn id="8" dur="500" fill="hold"/>
                                        <p:tgtEl>
                                          <p:spTgt spid="12"/>
                                        </p:tgtEl>
                                        <p:attrNameLst>
                                          <p:attrName>ppt_h</p:attrName>
                                        </p:attrNameLst>
                                      </p:cBhvr>
                                      <p:tavLst>
                                        <p:tav tm="0">
                                          <p:val>
                                            <p:strVal val="4/3*#ppt_h"/>
                                          </p:val>
                                        </p:tav>
                                        <p:tav tm="100000">
                                          <p:val>
                                            <p:strVal val="#ppt_h"/>
                                          </p:val>
                                        </p:tav>
                                      </p:tavLst>
                                    </p:anim>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strVal val="2/3*#ppt_w"/>
                                          </p:val>
                                        </p:tav>
                                        <p:tav tm="100000">
                                          <p:val>
                                            <p:strVal val="#ppt_w"/>
                                          </p:val>
                                        </p:tav>
                                      </p:tavLst>
                                    </p:anim>
                                    <p:anim calcmode="lin" valueType="num">
                                      <p:cBhvr>
                                        <p:cTn id="14" dur="500" fill="hold"/>
                                        <p:tgtEl>
                                          <p:spTgt spid="5"/>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par>
                                <p:cTn id="15" presetID="23" presetClass="entr" presetSubtype="272"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strVal val="2/3*#ppt_w"/>
                                          </p:val>
                                        </p:tav>
                                        <p:tav tm="100000">
                                          <p:val>
                                            <p:strVal val="#ppt_w"/>
                                          </p:val>
                                        </p:tav>
                                      </p:tavLst>
                                    </p:anim>
                                    <p:anim calcmode="lin" valueType="num">
                                      <p:cBhvr>
                                        <p:cTn id="18" dur="500" fill="hold"/>
                                        <p:tgtEl>
                                          <p:spTgt spid="6"/>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23" presetClass="entr" presetSubtype="272"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strVal val="2/3*#ppt_w"/>
                                          </p:val>
                                        </p:tav>
                                        <p:tav tm="100000">
                                          <p:val>
                                            <p:strVal val="#ppt_w"/>
                                          </p:val>
                                        </p:tav>
                                      </p:tavLst>
                                    </p:anim>
                                    <p:anim calcmode="lin" valueType="num">
                                      <p:cBhvr>
                                        <p:cTn id="24" dur="500" fill="hold"/>
                                        <p:tgtEl>
                                          <p:spTgt spid="9"/>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23" presetClass="entr" presetSubtype="272"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2/3*#ppt_w"/>
                                          </p:val>
                                        </p:tav>
                                        <p:tav tm="100000">
                                          <p:val>
                                            <p:strVal val="#ppt_w"/>
                                          </p:val>
                                        </p:tav>
                                      </p:tavLst>
                                    </p:anim>
                                    <p:anim calcmode="lin" valueType="num">
                                      <p:cBhvr>
                                        <p:cTn id="30" dur="500" fill="hold"/>
                                        <p:tgtEl>
                                          <p:spTgt spid="10"/>
                                        </p:tgtEl>
                                        <p:attrNameLst>
                                          <p:attrName>ppt_h</p:attrName>
                                        </p:attrNameLst>
                                      </p:cBhvr>
                                      <p:tavLst>
                                        <p:tav tm="0">
                                          <p:val>
                                            <p:strVal val="2/3*#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288"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strVal val="4/3*#ppt_w"/>
                                          </p:val>
                                        </p:tav>
                                        <p:tav tm="100000">
                                          <p:val>
                                            <p:strVal val="#ppt_w"/>
                                          </p:val>
                                        </p:tav>
                                      </p:tavLst>
                                    </p:anim>
                                    <p:anim calcmode="lin" valueType="num">
                                      <p:cBhvr>
                                        <p:cTn id="36" dur="500" fill="hold"/>
                                        <p:tgtEl>
                                          <p:spTgt spid="1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455" y="3833277"/>
            <a:ext cx="2739517" cy="2721253"/>
          </a:xfrm>
          <a:prstGeom prst="rect">
            <a:avLst/>
          </a:prstGeom>
        </p:spPr>
      </p:pic>
      <p:sp>
        <p:nvSpPr>
          <p:cNvPr id="2" name="TextBox 1"/>
          <p:cNvSpPr txBox="1"/>
          <p:nvPr/>
        </p:nvSpPr>
        <p:spPr>
          <a:xfrm>
            <a:off x="-13455" y="6568851"/>
            <a:ext cx="3657939" cy="307777"/>
          </a:xfrm>
          <a:prstGeom prst="rect">
            <a:avLst/>
          </a:prstGeom>
          <a:noFill/>
        </p:spPr>
        <p:txBody>
          <a:bodyPr wrap="square" rtlCol="0">
            <a:spAutoFit/>
          </a:bodyPr>
          <a:lstStyle/>
          <a:p>
            <a:r>
              <a:rPr lang="en-US" sz="1400" dirty="0" smtClean="0">
                <a:solidFill>
                  <a:srgbClr val="000090"/>
                </a:solidFill>
              </a:rPr>
              <a:t>From Arthur </a:t>
            </a:r>
            <a:r>
              <a:rPr lang="en-US" sz="1400" dirty="0" smtClean="0">
                <a:solidFill>
                  <a:srgbClr val="000090"/>
                </a:solidFill>
              </a:rPr>
              <a:t>Tsai et al., </a:t>
            </a:r>
            <a:r>
              <a:rPr lang="en-US" sz="1400" i="1" dirty="0" err="1" smtClean="0">
                <a:solidFill>
                  <a:srgbClr val="000090"/>
                </a:solidFill>
              </a:rPr>
              <a:t>NeuroImage</a:t>
            </a:r>
            <a:r>
              <a:rPr lang="en-US" sz="1400" dirty="0" smtClean="0">
                <a:solidFill>
                  <a:srgbClr val="000090"/>
                </a:solidFill>
              </a:rPr>
              <a:t>, 2014</a:t>
            </a:r>
            <a:endParaRPr lang="en-US" sz="1400" dirty="0">
              <a:solidFill>
                <a:srgbClr val="000090"/>
              </a:solidFill>
            </a:endParaRPr>
          </a:p>
        </p:txBody>
      </p:sp>
      <p:pic>
        <p:nvPicPr>
          <p:cNvPr id="3" name="Picture 2" descr="Tsai13_fig1_final.gif"/>
          <p:cNvPicPr>
            <a:picLocks noChangeAspect="1"/>
          </p:cNvPicPr>
          <p:nvPr/>
        </p:nvPicPr>
        <p:blipFill>
          <a:blip r:embed="rId4">
            <a:clrChange>
              <a:clrFrom>
                <a:srgbClr val="FEFEFE"/>
              </a:clrFrom>
              <a:clrTo>
                <a:srgbClr val="FEFEFE">
                  <a:alpha val="0"/>
                </a:srgbClr>
              </a:clrTo>
            </a:clrChange>
          </a:blip>
          <a:stretch>
            <a:fillRect/>
          </a:stretch>
        </p:blipFill>
        <p:spPr>
          <a:xfrm>
            <a:off x="2696007" y="-12700"/>
            <a:ext cx="5639803" cy="6858000"/>
          </a:xfrm>
          <a:prstGeom prst="rect">
            <a:avLst/>
          </a:prstGeom>
        </p:spPr>
      </p:pic>
      <p:sp>
        <p:nvSpPr>
          <p:cNvPr id="4" name="TextBox 3"/>
          <p:cNvSpPr txBox="1"/>
          <p:nvPr/>
        </p:nvSpPr>
        <p:spPr>
          <a:xfrm>
            <a:off x="138050" y="107408"/>
            <a:ext cx="3023266" cy="1938992"/>
          </a:xfrm>
          <a:prstGeom prst="rect">
            <a:avLst/>
          </a:prstGeom>
          <a:noFill/>
          <a:ln>
            <a:solidFill>
              <a:srgbClr val="000090"/>
            </a:solidFill>
          </a:ln>
        </p:spPr>
        <p:txBody>
          <a:bodyPr wrap="square" rtlCol="0">
            <a:spAutoFit/>
          </a:bodyPr>
          <a:lstStyle/>
          <a:p>
            <a:pPr algn="ctr"/>
            <a:r>
              <a:rPr lang="en-US" sz="2400" dirty="0" smtClean="0">
                <a:solidFill>
                  <a:srgbClr val="000090"/>
                </a:solidFill>
              </a:rPr>
              <a:t>Arthur Tsai – </a:t>
            </a:r>
            <a:r>
              <a:rPr lang="en-US" sz="2400" b="1" dirty="0">
                <a:solidFill>
                  <a:srgbClr val="000090"/>
                </a:solidFill>
              </a:rPr>
              <a:t>T</a:t>
            </a:r>
            <a:r>
              <a:rPr lang="en-US" sz="2400" b="1" dirty="0" smtClean="0">
                <a:solidFill>
                  <a:srgbClr val="000090"/>
                </a:solidFill>
              </a:rPr>
              <a:t>opological</a:t>
            </a:r>
          </a:p>
          <a:p>
            <a:pPr algn="ctr"/>
            <a:r>
              <a:rPr lang="en-US" sz="2400" b="1" dirty="0" smtClean="0">
                <a:solidFill>
                  <a:srgbClr val="000090"/>
                </a:solidFill>
              </a:rPr>
              <a:t> source clustering</a:t>
            </a:r>
          </a:p>
          <a:p>
            <a:pPr algn="ctr"/>
            <a:r>
              <a:rPr lang="en-US" sz="2400" b="1" dirty="0" smtClean="0">
                <a:solidFill>
                  <a:srgbClr val="000090"/>
                </a:solidFill>
              </a:rPr>
              <a:t>And</a:t>
            </a:r>
          </a:p>
          <a:p>
            <a:pPr algn="ctr"/>
            <a:r>
              <a:rPr lang="en-US" sz="2400" b="1" dirty="0">
                <a:solidFill>
                  <a:srgbClr val="000090"/>
                </a:solidFill>
              </a:rPr>
              <a:t>m</a:t>
            </a:r>
            <a:r>
              <a:rPr lang="en-US" sz="2400" b="1" dirty="0" smtClean="0">
                <a:solidFill>
                  <a:srgbClr val="000090"/>
                </a:solidFill>
              </a:rPr>
              <a:t>easure projection</a:t>
            </a:r>
            <a:endParaRPr lang="en-US" sz="2400" dirty="0">
              <a:solidFill>
                <a:srgbClr val="000090"/>
              </a:solidFill>
            </a:endParaRPr>
          </a:p>
        </p:txBody>
      </p:sp>
      <p:sp>
        <p:nvSpPr>
          <p:cNvPr id="8" name="Oval 11"/>
          <p:cNvSpPr>
            <a:spLocks noChangeArrowheads="1"/>
          </p:cNvSpPr>
          <p:nvPr/>
        </p:nvSpPr>
        <p:spPr bwMode="auto">
          <a:xfrm>
            <a:off x="4697416" y="-7491"/>
            <a:ext cx="1661685" cy="954107"/>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9" name="Oval 11"/>
          <p:cNvSpPr>
            <a:spLocks noChangeArrowheads="1"/>
          </p:cNvSpPr>
          <p:nvPr/>
        </p:nvSpPr>
        <p:spPr bwMode="auto">
          <a:xfrm>
            <a:off x="4905597" y="1038919"/>
            <a:ext cx="1233736" cy="954107"/>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0" name="Oval 11"/>
          <p:cNvSpPr>
            <a:spLocks noChangeArrowheads="1"/>
          </p:cNvSpPr>
          <p:nvPr/>
        </p:nvSpPr>
        <p:spPr bwMode="auto">
          <a:xfrm>
            <a:off x="4905597" y="1996920"/>
            <a:ext cx="1233736" cy="954107"/>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1" name="Oval 11"/>
          <p:cNvSpPr>
            <a:spLocks noChangeArrowheads="1"/>
          </p:cNvSpPr>
          <p:nvPr/>
        </p:nvSpPr>
        <p:spPr bwMode="auto">
          <a:xfrm>
            <a:off x="4905597" y="2933249"/>
            <a:ext cx="1233736" cy="954107"/>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5" name="Oval 14"/>
          <p:cNvSpPr>
            <a:spLocks noChangeArrowheads="1"/>
          </p:cNvSpPr>
          <p:nvPr/>
        </p:nvSpPr>
        <p:spPr bwMode="auto">
          <a:xfrm>
            <a:off x="2726063" y="4153589"/>
            <a:ext cx="5677264" cy="819501"/>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6" name="Oval 11"/>
          <p:cNvSpPr>
            <a:spLocks noChangeArrowheads="1"/>
          </p:cNvSpPr>
          <p:nvPr/>
        </p:nvSpPr>
        <p:spPr bwMode="auto">
          <a:xfrm>
            <a:off x="4710116" y="-12700"/>
            <a:ext cx="1661685" cy="954107"/>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7" name="Oval 11"/>
          <p:cNvSpPr>
            <a:spLocks noChangeArrowheads="1"/>
          </p:cNvSpPr>
          <p:nvPr/>
        </p:nvSpPr>
        <p:spPr bwMode="auto">
          <a:xfrm>
            <a:off x="4659316" y="2920549"/>
            <a:ext cx="1661685" cy="954107"/>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8" name="Oval 11"/>
          <p:cNvSpPr>
            <a:spLocks noChangeArrowheads="1"/>
          </p:cNvSpPr>
          <p:nvPr/>
        </p:nvSpPr>
        <p:spPr bwMode="auto">
          <a:xfrm>
            <a:off x="4722816" y="1993026"/>
            <a:ext cx="1661685" cy="954107"/>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9" name="Oval 11"/>
          <p:cNvSpPr>
            <a:spLocks noChangeArrowheads="1"/>
          </p:cNvSpPr>
          <p:nvPr/>
        </p:nvSpPr>
        <p:spPr bwMode="auto">
          <a:xfrm>
            <a:off x="4706517" y="1022665"/>
            <a:ext cx="1661685" cy="954107"/>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20" name="Oval 19"/>
          <p:cNvSpPr>
            <a:spLocks noChangeArrowheads="1"/>
          </p:cNvSpPr>
          <p:nvPr/>
        </p:nvSpPr>
        <p:spPr bwMode="auto">
          <a:xfrm>
            <a:off x="2662563" y="5156889"/>
            <a:ext cx="5677264" cy="819501"/>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21" name="Oval 20"/>
          <p:cNvSpPr>
            <a:spLocks noChangeArrowheads="1"/>
          </p:cNvSpPr>
          <p:nvPr/>
        </p:nvSpPr>
        <p:spPr bwMode="auto">
          <a:xfrm>
            <a:off x="2675263" y="5995089"/>
            <a:ext cx="5677264" cy="819501"/>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22" name="Oval 11"/>
          <p:cNvSpPr>
            <a:spLocks noChangeArrowheads="1"/>
          </p:cNvSpPr>
          <p:nvPr/>
        </p:nvSpPr>
        <p:spPr bwMode="auto">
          <a:xfrm>
            <a:off x="2662564" y="2038701"/>
            <a:ext cx="5689964" cy="954107"/>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23" name="TextBox 1"/>
          <p:cNvSpPr txBox="1">
            <a:spLocks noChangeArrowheads="1"/>
          </p:cNvSpPr>
          <p:nvPr/>
        </p:nvSpPr>
        <p:spPr bwMode="auto">
          <a:xfrm>
            <a:off x="3575469" y="6611651"/>
            <a:ext cx="5641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smtClean="0">
                <a:solidFill>
                  <a:srgbClr val="000090"/>
                </a:solidFill>
              </a:rPr>
              <a:t>S </a:t>
            </a:r>
            <a:r>
              <a:rPr lang="en-US" sz="1200" dirty="0" smtClean="0">
                <a:solidFill>
                  <a:srgbClr val="000090"/>
                </a:solidFill>
              </a:rPr>
              <a:t>Makeig</a:t>
            </a:r>
            <a:r>
              <a:rPr lang="en-US" sz="1200" dirty="0">
                <a:solidFill>
                  <a:srgbClr val="000090"/>
                </a:solidFill>
              </a:rPr>
              <a:t>, </a:t>
            </a:r>
            <a:r>
              <a:rPr lang="en-US" sz="1200" dirty="0" smtClean="0">
                <a:solidFill>
                  <a:srgbClr val="000090"/>
                </a:solidFill>
              </a:rPr>
              <a:t>2015</a:t>
            </a:r>
            <a:endParaRPr lang="en-US" sz="1200" dirty="0">
              <a:solidFill>
                <a:srgbClr val="000090"/>
              </a:solidFill>
            </a:endParaRPr>
          </a:p>
        </p:txBody>
      </p:sp>
    </p:spTree>
    <p:extLst>
      <p:ext uri="{BB962C8B-B14F-4D97-AF65-F5344CB8AC3E}">
        <p14:creationId xmlns:p14="http://schemas.microsoft.com/office/powerpoint/2010/main" val="42629899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2/3*#ppt_w"/>
                                          </p:val>
                                        </p:tav>
                                        <p:tav tm="100000">
                                          <p:val>
                                            <p:strVal val="#ppt_w"/>
                                          </p:val>
                                        </p:tav>
                                      </p:tavLst>
                                    </p:anim>
                                    <p:anim calcmode="lin" valueType="num">
                                      <p:cBhvr>
                                        <p:cTn id="8" dur="500" fill="hold"/>
                                        <p:tgtEl>
                                          <p:spTgt spid="5"/>
                                        </p:tgtEl>
                                        <p:attrNameLst>
                                          <p:attrName>ppt_h</p:attrName>
                                        </p:attrNameLst>
                                      </p:cBhvr>
                                      <p:tavLst>
                                        <p:tav tm="0">
                                          <p:val>
                                            <p:strVal val="2/3*#ppt_h"/>
                                          </p:val>
                                        </p:tav>
                                        <p:tav tm="100000">
                                          <p:val>
                                            <p:strVal val="#ppt_h"/>
                                          </p:val>
                                        </p:tav>
                                      </p:tavLst>
                                    </p:anim>
                                  </p:childTnLst>
                                </p:cTn>
                              </p:par>
                              <p:par>
                                <p:cTn id="9" presetID="2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272"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strVal val="2/3*#ppt_w"/>
                                          </p:val>
                                        </p:tav>
                                        <p:tav tm="100000">
                                          <p:val>
                                            <p:strVal val="#ppt_w"/>
                                          </p:val>
                                        </p:tav>
                                      </p:tavLst>
                                    </p:anim>
                                    <p:anim calcmode="lin" valueType="num">
                                      <p:cBhvr>
                                        <p:cTn id="17" dur="500" fill="hold"/>
                                        <p:tgtEl>
                                          <p:spTgt spid="17"/>
                                        </p:tgtEl>
                                        <p:attrNameLst>
                                          <p:attrName>ppt_h</p:attrName>
                                        </p:attrNameLst>
                                      </p:cBhvr>
                                      <p:tavLst>
                                        <p:tav tm="0">
                                          <p:val>
                                            <p:strVal val="2/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7"/>
                                        </p:tgtEl>
                                        <p:attrNameLst>
                                          <p:attrName>style.visibility</p:attrName>
                                        </p:attrNameLst>
                                      </p:cBhvr>
                                      <p:to>
                                        <p:strVal val="hidden"/>
                                      </p:to>
                                    </p:set>
                                  </p:childTnLst>
                                </p:cTn>
                              </p:par>
                              <p:par>
                                <p:cTn id="22" presetID="23" presetClass="entr" presetSubtype="272"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strVal val="2/3*#ppt_w"/>
                                          </p:val>
                                        </p:tav>
                                        <p:tav tm="100000">
                                          <p:val>
                                            <p:strVal val="#ppt_w"/>
                                          </p:val>
                                        </p:tav>
                                      </p:tavLst>
                                    </p:anim>
                                    <p:anim calcmode="lin" valueType="num">
                                      <p:cBhvr>
                                        <p:cTn id="25" dur="500" fill="hold"/>
                                        <p:tgtEl>
                                          <p:spTgt spid="22"/>
                                        </p:tgtEl>
                                        <p:attrNameLst>
                                          <p:attrName>ppt_h</p:attrName>
                                        </p:attrNameLst>
                                      </p:cBhvr>
                                      <p:tavLst>
                                        <p:tav tm="0">
                                          <p:val>
                                            <p:strVal val="2/3*#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22"/>
                                        </p:tgtEl>
                                        <p:attrNameLst>
                                          <p:attrName>style.visibility</p:attrName>
                                        </p:attrNameLst>
                                      </p:cBhvr>
                                      <p:to>
                                        <p:strVal val="hidden"/>
                                      </p:to>
                                    </p:set>
                                  </p:childTnLst>
                                </p:cTn>
                              </p:par>
                              <p:par>
                                <p:cTn id="30" presetID="23" presetClass="entr" presetSubtype="272"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strVal val="2/3*#ppt_w"/>
                                          </p:val>
                                        </p:tav>
                                        <p:tav tm="100000">
                                          <p:val>
                                            <p:strVal val="#ppt_w"/>
                                          </p:val>
                                        </p:tav>
                                      </p:tavLst>
                                    </p:anim>
                                    <p:anim calcmode="lin" valueType="num">
                                      <p:cBhvr>
                                        <p:cTn id="33" dur="500" fill="hold"/>
                                        <p:tgtEl>
                                          <p:spTgt spid="18"/>
                                        </p:tgtEl>
                                        <p:attrNameLst>
                                          <p:attrName>ppt_h</p:attrName>
                                        </p:attrNameLst>
                                      </p:cBhvr>
                                      <p:tavLst>
                                        <p:tav tm="0">
                                          <p:val>
                                            <p:strVal val="2/3*#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8"/>
                                        </p:tgtEl>
                                        <p:attrNameLst>
                                          <p:attrName>style.visibility</p:attrName>
                                        </p:attrNameLst>
                                      </p:cBhvr>
                                      <p:to>
                                        <p:strVal val="hidden"/>
                                      </p:to>
                                    </p:set>
                                  </p:childTnLst>
                                </p:cTn>
                              </p:par>
                              <p:par>
                                <p:cTn id="38" presetID="23" presetClass="entr" presetSubtype="272"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strVal val="2/3*#ppt_w"/>
                                          </p:val>
                                        </p:tav>
                                        <p:tav tm="100000">
                                          <p:val>
                                            <p:strVal val="#ppt_w"/>
                                          </p:val>
                                        </p:tav>
                                      </p:tavLst>
                                    </p:anim>
                                    <p:anim calcmode="lin" valueType="num">
                                      <p:cBhvr>
                                        <p:cTn id="41" dur="500" fill="hold"/>
                                        <p:tgtEl>
                                          <p:spTgt spid="19"/>
                                        </p:tgtEl>
                                        <p:attrNameLst>
                                          <p:attrName>ppt_h</p:attrName>
                                        </p:attrNameLst>
                                      </p:cBhvr>
                                      <p:tavLst>
                                        <p:tav tm="0">
                                          <p:val>
                                            <p:strVal val="2/3*#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19"/>
                                        </p:tgtEl>
                                        <p:attrNameLst>
                                          <p:attrName>style.visibility</p:attrName>
                                        </p:attrNameLst>
                                      </p:cBhvr>
                                      <p:to>
                                        <p:strVal val="hidden"/>
                                      </p:to>
                                    </p:set>
                                  </p:childTnLst>
                                </p:cTn>
                              </p:par>
                              <p:par>
                                <p:cTn id="46" presetID="23" presetClass="entr" presetSubtype="272"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strVal val="2/3*#ppt_w"/>
                                          </p:val>
                                        </p:tav>
                                        <p:tav tm="100000">
                                          <p:val>
                                            <p:strVal val="#ppt_w"/>
                                          </p:val>
                                        </p:tav>
                                      </p:tavLst>
                                    </p:anim>
                                    <p:anim calcmode="lin" valueType="num">
                                      <p:cBhvr>
                                        <p:cTn id="49" dur="500" fill="hold"/>
                                        <p:tgtEl>
                                          <p:spTgt spid="8"/>
                                        </p:tgtEl>
                                        <p:attrNameLst>
                                          <p:attrName>ppt_h</p:attrName>
                                        </p:attrNameLst>
                                      </p:cBhvr>
                                      <p:tavLst>
                                        <p:tav tm="0">
                                          <p:val>
                                            <p:strVal val="2/3*#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8"/>
                                        </p:tgtEl>
                                        <p:attrNameLst>
                                          <p:attrName>style.visibility</p:attrName>
                                        </p:attrNameLst>
                                      </p:cBhvr>
                                      <p:to>
                                        <p:strVal val="hidden"/>
                                      </p:to>
                                    </p:set>
                                  </p:childTnLst>
                                </p:cTn>
                              </p:par>
                              <p:par>
                                <p:cTn id="54" presetID="23" presetClass="entr" presetSubtype="272"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strVal val="2/3*#ppt_w"/>
                                          </p:val>
                                        </p:tav>
                                        <p:tav tm="100000">
                                          <p:val>
                                            <p:strVal val="#ppt_w"/>
                                          </p:val>
                                        </p:tav>
                                      </p:tavLst>
                                    </p:anim>
                                    <p:anim calcmode="lin" valueType="num">
                                      <p:cBhvr>
                                        <p:cTn id="57" dur="500" fill="hold"/>
                                        <p:tgtEl>
                                          <p:spTgt spid="9"/>
                                        </p:tgtEl>
                                        <p:attrNameLst>
                                          <p:attrName>ppt_h</p:attrName>
                                        </p:attrNameLst>
                                      </p:cBhvr>
                                      <p:tavLst>
                                        <p:tav tm="0">
                                          <p:val>
                                            <p:strVal val="2/3*#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9"/>
                                        </p:tgtEl>
                                        <p:attrNameLst>
                                          <p:attrName>style.visibility</p:attrName>
                                        </p:attrNameLst>
                                      </p:cBhvr>
                                      <p:to>
                                        <p:strVal val="hidden"/>
                                      </p:to>
                                    </p:set>
                                  </p:childTnLst>
                                </p:cTn>
                              </p:par>
                              <p:par>
                                <p:cTn id="62" presetID="23" presetClass="entr" presetSubtype="272"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p:cTn id="64" dur="500" fill="hold"/>
                                        <p:tgtEl>
                                          <p:spTgt spid="10"/>
                                        </p:tgtEl>
                                        <p:attrNameLst>
                                          <p:attrName>ppt_w</p:attrName>
                                        </p:attrNameLst>
                                      </p:cBhvr>
                                      <p:tavLst>
                                        <p:tav tm="0">
                                          <p:val>
                                            <p:strVal val="2/3*#ppt_w"/>
                                          </p:val>
                                        </p:tav>
                                        <p:tav tm="100000">
                                          <p:val>
                                            <p:strVal val="#ppt_w"/>
                                          </p:val>
                                        </p:tav>
                                      </p:tavLst>
                                    </p:anim>
                                    <p:anim calcmode="lin" valueType="num">
                                      <p:cBhvr>
                                        <p:cTn id="65" dur="500" fill="hold"/>
                                        <p:tgtEl>
                                          <p:spTgt spid="10"/>
                                        </p:tgtEl>
                                        <p:attrNameLst>
                                          <p:attrName>ppt_h</p:attrName>
                                        </p:attrNameLst>
                                      </p:cBhvr>
                                      <p:tavLst>
                                        <p:tav tm="0">
                                          <p:val>
                                            <p:strVal val="2/3*#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10"/>
                                        </p:tgtEl>
                                        <p:attrNameLst>
                                          <p:attrName>style.visibility</p:attrName>
                                        </p:attrNameLst>
                                      </p:cBhvr>
                                      <p:to>
                                        <p:strVal val="hidden"/>
                                      </p:to>
                                    </p:set>
                                  </p:childTnLst>
                                </p:cTn>
                              </p:par>
                              <p:par>
                                <p:cTn id="70" presetID="23" presetClass="entr" presetSubtype="272"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p:cTn id="72" dur="500" fill="hold"/>
                                        <p:tgtEl>
                                          <p:spTgt spid="11"/>
                                        </p:tgtEl>
                                        <p:attrNameLst>
                                          <p:attrName>ppt_w</p:attrName>
                                        </p:attrNameLst>
                                      </p:cBhvr>
                                      <p:tavLst>
                                        <p:tav tm="0">
                                          <p:val>
                                            <p:strVal val="2/3*#ppt_w"/>
                                          </p:val>
                                        </p:tav>
                                        <p:tav tm="100000">
                                          <p:val>
                                            <p:strVal val="#ppt_w"/>
                                          </p:val>
                                        </p:tav>
                                      </p:tavLst>
                                    </p:anim>
                                    <p:anim calcmode="lin" valueType="num">
                                      <p:cBhvr>
                                        <p:cTn id="73" dur="500" fill="hold"/>
                                        <p:tgtEl>
                                          <p:spTgt spid="11"/>
                                        </p:tgtEl>
                                        <p:attrNameLst>
                                          <p:attrName>ppt_h</p:attrName>
                                        </p:attrNameLst>
                                      </p:cBhvr>
                                      <p:tavLst>
                                        <p:tav tm="0">
                                          <p:val>
                                            <p:strVal val="2/3*#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11"/>
                                        </p:tgtEl>
                                        <p:attrNameLst>
                                          <p:attrName>style.visibility</p:attrName>
                                        </p:attrNameLst>
                                      </p:cBhvr>
                                      <p:to>
                                        <p:strVal val="hidden"/>
                                      </p:to>
                                    </p:set>
                                  </p:childTnLst>
                                </p:cTn>
                              </p:par>
                              <p:par>
                                <p:cTn id="78" presetID="23" presetClass="entr" presetSubtype="272" fill="hold" grpId="0" nodeType="with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p:cTn id="80" dur="500" fill="hold"/>
                                        <p:tgtEl>
                                          <p:spTgt spid="15"/>
                                        </p:tgtEl>
                                        <p:attrNameLst>
                                          <p:attrName>ppt_w</p:attrName>
                                        </p:attrNameLst>
                                      </p:cBhvr>
                                      <p:tavLst>
                                        <p:tav tm="0">
                                          <p:val>
                                            <p:strVal val="2/3*#ppt_w"/>
                                          </p:val>
                                        </p:tav>
                                        <p:tav tm="100000">
                                          <p:val>
                                            <p:strVal val="#ppt_w"/>
                                          </p:val>
                                        </p:tav>
                                      </p:tavLst>
                                    </p:anim>
                                    <p:anim calcmode="lin" valueType="num">
                                      <p:cBhvr>
                                        <p:cTn id="81" dur="500" fill="hold"/>
                                        <p:tgtEl>
                                          <p:spTgt spid="15"/>
                                        </p:tgtEl>
                                        <p:attrNameLst>
                                          <p:attrName>ppt_h</p:attrName>
                                        </p:attrNameLst>
                                      </p:cBhvr>
                                      <p:tavLst>
                                        <p:tav tm="0">
                                          <p:val>
                                            <p:strVal val="2/3*#ppt_h"/>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15"/>
                                        </p:tgtEl>
                                        <p:attrNameLst>
                                          <p:attrName>style.visibility</p:attrName>
                                        </p:attrNameLst>
                                      </p:cBhvr>
                                      <p:to>
                                        <p:strVal val="hidden"/>
                                      </p:to>
                                    </p:set>
                                  </p:childTnLst>
                                </p:cTn>
                              </p:par>
                              <p:par>
                                <p:cTn id="86" presetID="23" presetClass="entr" presetSubtype="272" fill="hold" grpId="0" nodeType="withEffect">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cBhvr>
                                        <p:cTn id="88" dur="500" fill="hold"/>
                                        <p:tgtEl>
                                          <p:spTgt spid="20"/>
                                        </p:tgtEl>
                                        <p:attrNameLst>
                                          <p:attrName>ppt_w</p:attrName>
                                        </p:attrNameLst>
                                      </p:cBhvr>
                                      <p:tavLst>
                                        <p:tav tm="0">
                                          <p:val>
                                            <p:strVal val="2/3*#ppt_w"/>
                                          </p:val>
                                        </p:tav>
                                        <p:tav tm="100000">
                                          <p:val>
                                            <p:strVal val="#ppt_w"/>
                                          </p:val>
                                        </p:tav>
                                      </p:tavLst>
                                    </p:anim>
                                    <p:anim calcmode="lin" valueType="num">
                                      <p:cBhvr>
                                        <p:cTn id="89" dur="500" fill="hold"/>
                                        <p:tgtEl>
                                          <p:spTgt spid="20"/>
                                        </p:tgtEl>
                                        <p:attrNameLst>
                                          <p:attrName>ppt_h</p:attrName>
                                        </p:attrNameLst>
                                      </p:cBhvr>
                                      <p:tavLst>
                                        <p:tav tm="0">
                                          <p:val>
                                            <p:strVal val="2/3*#ppt_h"/>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grpId="1" nodeType="clickEffect">
                                  <p:stCondLst>
                                    <p:cond delay="0"/>
                                  </p:stCondLst>
                                  <p:childTnLst>
                                    <p:set>
                                      <p:cBhvr>
                                        <p:cTn id="93" dur="1" fill="hold">
                                          <p:stCondLst>
                                            <p:cond delay="0"/>
                                          </p:stCondLst>
                                        </p:cTn>
                                        <p:tgtEl>
                                          <p:spTgt spid="20"/>
                                        </p:tgtEl>
                                        <p:attrNameLst>
                                          <p:attrName>style.visibility</p:attrName>
                                        </p:attrNameLst>
                                      </p:cBhvr>
                                      <p:to>
                                        <p:strVal val="hidden"/>
                                      </p:to>
                                    </p:set>
                                  </p:childTnLst>
                                </p:cTn>
                              </p:par>
                              <p:par>
                                <p:cTn id="94" presetID="23" presetClass="entr" presetSubtype="272" fill="hold" grpId="0" nodeType="with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p:cTn id="96" dur="500" fill="hold"/>
                                        <p:tgtEl>
                                          <p:spTgt spid="21"/>
                                        </p:tgtEl>
                                        <p:attrNameLst>
                                          <p:attrName>ppt_w</p:attrName>
                                        </p:attrNameLst>
                                      </p:cBhvr>
                                      <p:tavLst>
                                        <p:tav tm="0">
                                          <p:val>
                                            <p:strVal val="2/3*#ppt_w"/>
                                          </p:val>
                                        </p:tav>
                                        <p:tav tm="100000">
                                          <p:val>
                                            <p:strVal val="#ppt_w"/>
                                          </p:val>
                                        </p:tav>
                                      </p:tavLst>
                                    </p:anim>
                                    <p:anim calcmode="lin" valueType="num">
                                      <p:cBhvr>
                                        <p:cTn id="97" dur="500" fill="hold"/>
                                        <p:tgtEl>
                                          <p:spTgt spid="21"/>
                                        </p:tgtEl>
                                        <p:attrNameLst>
                                          <p:attrName>ppt_h</p:attrName>
                                        </p:attrNameLst>
                                      </p:cBhvr>
                                      <p:tavLst>
                                        <p:tav tm="0">
                                          <p:val>
                                            <p:strVal val="2/3*#ppt_h"/>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grpId="1" nodeType="clickEffect">
                                  <p:stCondLst>
                                    <p:cond delay="0"/>
                                  </p:stCondLst>
                                  <p:childTnLst>
                                    <p:set>
                                      <p:cBhvr>
                                        <p:cTn id="101" dur="1" fill="hold">
                                          <p:stCondLst>
                                            <p:cond delay="0"/>
                                          </p:stCondLst>
                                        </p:cTn>
                                        <p:tgtEl>
                                          <p:spTgt spid="21"/>
                                        </p:tgtEl>
                                        <p:attrNameLst>
                                          <p:attrName>style.visibility</p:attrName>
                                        </p:attrNameLst>
                                      </p:cBhvr>
                                      <p:to>
                                        <p:strVal val="hidden"/>
                                      </p:to>
                                    </p:set>
                                  </p:childTnLst>
                                </p:cTn>
                              </p:par>
                            </p:childTnLst>
                          </p:cTn>
                        </p:par>
                        <p:par>
                          <p:cTn id="102" fill="hold">
                            <p:stCondLst>
                              <p:cond delay="0"/>
                            </p:stCondLst>
                            <p:childTnLst>
                              <p:par>
                                <p:cTn id="103" presetID="23" presetClass="entr" presetSubtype="36" fill="hold" grpId="0" nodeType="afterEffect">
                                  <p:stCondLst>
                                    <p:cond delay="0"/>
                                  </p:stCondLst>
                                  <p:childTnLst>
                                    <p:set>
                                      <p:cBhvr>
                                        <p:cTn id="104" dur="1" fill="hold">
                                          <p:stCondLst>
                                            <p:cond delay="0"/>
                                          </p:stCondLst>
                                        </p:cTn>
                                        <p:tgtEl>
                                          <p:spTgt spid="16"/>
                                        </p:tgtEl>
                                        <p:attrNameLst>
                                          <p:attrName>style.visibility</p:attrName>
                                        </p:attrNameLst>
                                      </p:cBhvr>
                                      <p:to>
                                        <p:strVal val="visible"/>
                                      </p:to>
                                    </p:set>
                                    <p:anim calcmode="lin" valueType="num">
                                      <p:cBhvr>
                                        <p:cTn id="105" dur="500" fill="hold"/>
                                        <p:tgtEl>
                                          <p:spTgt spid="16"/>
                                        </p:tgtEl>
                                        <p:attrNameLst>
                                          <p:attrName>ppt_w</p:attrName>
                                        </p:attrNameLst>
                                      </p:cBhvr>
                                      <p:tavLst>
                                        <p:tav tm="0">
                                          <p:val>
                                            <p:strVal val="(6*min(max(#ppt_w*#ppt_h,.3),1)-7.4)/-.7*#ppt_w"/>
                                          </p:val>
                                        </p:tav>
                                        <p:tav tm="100000">
                                          <p:val>
                                            <p:strVal val="#ppt_w"/>
                                          </p:val>
                                        </p:tav>
                                      </p:tavLst>
                                    </p:anim>
                                    <p:anim calcmode="lin" valueType="num">
                                      <p:cBhvr>
                                        <p:cTn id="106" dur="500" fill="hold"/>
                                        <p:tgtEl>
                                          <p:spTgt spid="16"/>
                                        </p:tgtEl>
                                        <p:attrNameLst>
                                          <p:attrName>ppt_h</p:attrName>
                                        </p:attrNameLst>
                                      </p:cBhvr>
                                      <p:tavLst>
                                        <p:tav tm="0">
                                          <p:val>
                                            <p:strVal val="(6*min(max(#ppt_w*#ppt_h,.3),1)-7.4)/-.7*#ppt_h"/>
                                          </p:val>
                                        </p:tav>
                                        <p:tav tm="100000">
                                          <p:val>
                                            <p:strVal val="#ppt_h"/>
                                          </p:val>
                                        </p:tav>
                                      </p:tavLst>
                                    </p:anim>
                                    <p:anim calcmode="lin" valueType="num">
                                      <p:cBhvr>
                                        <p:cTn id="107" dur="500" fill="hold"/>
                                        <p:tgtEl>
                                          <p:spTgt spid="16"/>
                                        </p:tgtEl>
                                        <p:attrNameLst>
                                          <p:attrName>ppt_x</p:attrName>
                                        </p:attrNameLst>
                                      </p:cBhvr>
                                      <p:tavLst>
                                        <p:tav tm="0">
                                          <p:val>
                                            <p:fltVal val="0.5"/>
                                          </p:val>
                                        </p:tav>
                                        <p:tav tm="100000">
                                          <p:val>
                                            <p:strVal val="#ppt_x"/>
                                          </p:val>
                                        </p:tav>
                                      </p:tavLst>
                                    </p:anim>
                                    <p:anim calcmode="lin" valueType="num">
                                      <p:cBhvr>
                                        <p:cTn id="108" dur="500" fill="hold"/>
                                        <p:tgtEl>
                                          <p:spTgt spid="1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8" grpId="1" animBg="1"/>
      <p:bldP spid="9" grpId="0" animBg="1"/>
      <p:bldP spid="9" grpId="1" animBg="1"/>
      <p:bldP spid="10" grpId="0" animBg="1"/>
      <p:bldP spid="10" grpId="1" animBg="1"/>
      <p:bldP spid="11" grpId="0" animBg="1"/>
      <p:bldP spid="11" grpId="1" animBg="1"/>
      <p:bldP spid="15" grpId="0" animBg="1"/>
      <p:bldP spid="15" grpId="1" animBg="1"/>
      <p:bldP spid="16" grpId="0"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155" name="Rectangle 1026"/>
          <p:cNvSpPr>
            <a:spLocks noGrp="1" noChangeArrowheads="1"/>
          </p:cNvSpPr>
          <p:nvPr>
            <p:ph type="title"/>
          </p:nvPr>
        </p:nvSpPr>
        <p:spPr>
          <a:xfrm>
            <a:off x="422275" y="261938"/>
            <a:ext cx="8369300" cy="685800"/>
          </a:xfrm>
          <a:noFill/>
        </p:spPr>
        <p:txBody>
          <a:bodyPr/>
          <a:lstStyle/>
          <a:p>
            <a:pPr eaLnBrk="1" hangingPunct="1"/>
            <a:r>
              <a:rPr lang="en-US" sz="2800">
                <a:solidFill>
                  <a:srgbClr val="F3F3B6"/>
                </a:solidFill>
                <a:latin typeface="Calibri" charset="0"/>
                <a:ea typeface="ＭＳ Ｐゴシック" charset="0"/>
                <a:cs typeface="ＭＳ Ｐゴシック" charset="0"/>
              </a:rPr>
              <a:t>A Passive Spatial Navigation Paradigm</a:t>
            </a:r>
          </a:p>
        </p:txBody>
      </p:sp>
      <p:sp>
        <p:nvSpPr>
          <p:cNvPr id="49156" name="TextBox 2"/>
          <p:cNvSpPr txBox="1">
            <a:spLocks noChangeArrowheads="1"/>
          </p:cNvSpPr>
          <p:nvPr/>
        </p:nvSpPr>
        <p:spPr bwMode="auto">
          <a:xfrm>
            <a:off x="4876800" y="6550025"/>
            <a:ext cx="419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a:solidFill>
                  <a:srgbClr val="F3F3B6"/>
                </a:solidFill>
              </a:rPr>
              <a:t>Klaus Gramann et al., 2010</a:t>
            </a:r>
          </a:p>
        </p:txBody>
      </p:sp>
      <p:grpSp>
        <p:nvGrpSpPr>
          <p:cNvPr id="5" name="Group 4"/>
          <p:cNvGrpSpPr>
            <a:grpSpLocks/>
          </p:cNvGrpSpPr>
          <p:nvPr/>
        </p:nvGrpSpPr>
        <p:grpSpPr bwMode="auto">
          <a:xfrm>
            <a:off x="1151495" y="1099077"/>
            <a:ext cx="6797675" cy="5105400"/>
            <a:chOff x="1173163" y="1291556"/>
            <a:chExt cx="6797675" cy="5105400"/>
          </a:xfrm>
        </p:grpSpPr>
        <p:sp>
          <p:nvSpPr>
            <p:cNvPr id="6" name="Rectangle 5"/>
            <p:cNvSpPr/>
            <p:nvPr/>
          </p:nvSpPr>
          <p:spPr>
            <a:xfrm>
              <a:off x="1173163" y="1291556"/>
              <a:ext cx="6797675" cy="5105400"/>
            </a:xfrm>
            <a:prstGeom prst="rect">
              <a:avLst/>
            </a:prstGeom>
            <a:solidFill>
              <a:schemeClr val="tx1">
                <a:lumMod val="95000"/>
                <a:lumOff val="5000"/>
              </a:schemeClr>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grpSp>
          <p:nvGrpSpPr>
            <p:cNvPr id="49159" name="Group 6"/>
            <p:cNvGrpSpPr>
              <a:grpSpLocks/>
            </p:cNvGrpSpPr>
            <p:nvPr/>
          </p:nvGrpSpPr>
          <p:grpSpPr bwMode="auto">
            <a:xfrm>
              <a:off x="2237873" y="2422525"/>
              <a:ext cx="4451608" cy="2133904"/>
              <a:chOff x="1234350" y="1981200"/>
              <a:chExt cx="6430099" cy="2987107"/>
            </a:xfrm>
          </p:grpSpPr>
          <p:pic>
            <p:nvPicPr>
              <p:cNvPr id="49160" name="Picture 13" descr="Tunnel"/>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85222" t="4089" r="1244" b="34113"/>
              <a:stretch>
                <a:fillRect/>
              </a:stretch>
            </p:blipFill>
            <p:spPr bwMode="auto">
              <a:xfrm>
                <a:off x="1234350" y="1981200"/>
                <a:ext cx="3062022" cy="298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13" descr="Tunnel"/>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85222" t="4089" r="1244" b="34113"/>
              <a:stretch>
                <a:fillRect/>
              </a:stretch>
            </p:blipFill>
            <p:spPr bwMode="auto">
              <a:xfrm flipH="1">
                <a:off x="5073649" y="2015019"/>
                <a:ext cx="2590800" cy="282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2/3*#ppt_w"/>
                                          </p:val>
                                        </p:tav>
                                        <p:tav tm="100000">
                                          <p:val>
                                            <p:strVal val="#ppt_w"/>
                                          </p:val>
                                        </p:tav>
                                      </p:tavLst>
                                    </p:anim>
                                    <p:anim calcmode="lin" valueType="num">
                                      <p:cBhvr>
                                        <p:cTn id="8" dur="500" fill="hold"/>
                                        <p:tgtEl>
                                          <p:spTgt spid="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TunnelDemo_4.avi" descr="/Users/scottmakeig/Desktop/Work/Powerpoint/Movies/Tunnel.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154113" y="1095375"/>
            <a:ext cx="6846887"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1026"/>
          <p:cNvSpPr>
            <a:spLocks noGrp="1" noChangeArrowheads="1"/>
          </p:cNvSpPr>
          <p:nvPr>
            <p:ph type="title"/>
          </p:nvPr>
        </p:nvSpPr>
        <p:spPr>
          <a:xfrm>
            <a:off x="422275" y="261938"/>
            <a:ext cx="8369300" cy="685800"/>
          </a:xfrm>
          <a:noFill/>
        </p:spPr>
        <p:txBody>
          <a:bodyPr/>
          <a:lstStyle/>
          <a:p>
            <a:pPr eaLnBrk="1" hangingPunct="1"/>
            <a:r>
              <a:rPr lang="en-US" sz="2800">
                <a:solidFill>
                  <a:srgbClr val="F3F3B6"/>
                </a:solidFill>
                <a:latin typeface="Calibri" charset="0"/>
                <a:ea typeface="ＭＳ Ｐゴシック" charset="0"/>
                <a:cs typeface="ＭＳ Ｐゴシック" charset="0"/>
              </a:rPr>
              <a:t>A Passive Spatial Navigation Paradigm</a:t>
            </a:r>
          </a:p>
        </p:txBody>
      </p:sp>
      <p:sp>
        <p:nvSpPr>
          <p:cNvPr id="49156" name="TextBox 2"/>
          <p:cNvSpPr txBox="1">
            <a:spLocks noChangeArrowheads="1"/>
          </p:cNvSpPr>
          <p:nvPr/>
        </p:nvSpPr>
        <p:spPr bwMode="auto">
          <a:xfrm>
            <a:off x="4876800" y="6550025"/>
            <a:ext cx="419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a:solidFill>
                  <a:srgbClr val="F3F3B6"/>
                </a:solidFill>
              </a:rPr>
              <a:t>Klaus Gramann et al., 2010</a:t>
            </a:r>
          </a:p>
        </p:txBody>
      </p:sp>
    </p:spTree>
    <p:extLst>
      <p:ext uri="{BB962C8B-B14F-4D97-AF65-F5344CB8AC3E}">
        <p14:creationId xmlns:p14="http://schemas.microsoft.com/office/powerpoint/2010/main" val="15704388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4096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40962"/>
                </p:tgtEl>
              </p:cMediaNode>
            </p:video>
            <p:seq concurrent="1" nextAc="seek">
              <p:cTn id="8" restart="whenNotActive" fill="hold" evtFilter="cancelBubble" nodeType="interactiveSeq">
                <p:stCondLst>
                  <p:cond evt="onClick" delay="0">
                    <p:tgtEl>
                      <p:spTgt spid="4096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0962"/>
                                        </p:tgtEl>
                                      </p:cBhvr>
                                    </p:cmd>
                                  </p:childTnLst>
                                </p:cTn>
                              </p:par>
                            </p:childTnLst>
                          </p:cTn>
                        </p:par>
                      </p:childTnLst>
                    </p:cTn>
                  </p:par>
                </p:childTnLst>
              </p:cTn>
              <p:nextCondLst>
                <p:cond evt="onClick" delay="0">
                  <p:tgtEl>
                    <p:spTgt spid="4096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155" name="Rectangle 1026"/>
          <p:cNvSpPr>
            <a:spLocks noGrp="1" noChangeArrowheads="1"/>
          </p:cNvSpPr>
          <p:nvPr>
            <p:ph type="title"/>
          </p:nvPr>
        </p:nvSpPr>
        <p:spPr>
          <a:xfrm>
            <a:off x="422275" y="261938"/>
            <a:ext cx="8369300" cy="685800"/>
          </a:xfrm>
          <a:noFill/>
        </p:spPr>
        <p:txBody>
          <a:bodyPr/>
          <a:lstStyle/>
          <a:p>
            <a:pPr eaLnBrk="1" hangingPunct="1"/>
            <a:r>
              <a:rPr lang="en-US" sz="2800">
                <a:solidFill>
                  <a:srgbClr val="F3F3B6"/>
                </a:solidFill>
                <a:latin typeface="Calibri" charset="0"/>
                <a:ea typeface="ＭＳ Ｐゴシック" charset="0"/>
                <a:cs typeface="ＭＳ Ｐゴシック" charset="0"/>
              </a:rPr>
              <a:t>A Passive Spatial Navigation Paradigm</a:t>
            </a:r>
          </a:p>
        </p:txBody>
      </p:sp>
      <p:sp>
        <p:nvSpPr>
          <p:cNvPr id="49156" name="TextBox 2"/>
          <p:cNvSpPr txBox="1">
            <a:spLocks noChangeArrowheads="1"/>
          </p:cNvSpPr>
          <p:nvPr/>
        </p:nvSpPr>
        <p:spPr bwMode="auto">
          <a:xfrm>
            <a:off x="4876800" y="6550025"/>
            <a:ext cx="419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a:solidFill>
                  <a:srgbClr val="F3F3B6"/>
                </a:solidFill>
              </a:rPr>
              <a:t>Klaus Gramann et al., 2010</a:t>
            </a:r>
          </a:p>
        </p:txBody>
      </p:sp>
      <p:grpSp>
        <p:nvGrpSpPr>
          <p:cNvPr id="5" name="Group 4"/>
          <p:cNvGrpSpPr>
            <a:grpSpLocks/>
          </p:cNvGrpSpPr>
          <p:nvPr/>
        </p:nvGrpSpPr>
        <p:grpSpPr bwMode="auto">
          <a:xfrm>
            <a:off x="1151495" y="1099077"/>
            <a:ext cx="6797675" cy="5105400"/>
            <a:chOff x="1173163" y="1291556"/>
            <a:chExt cx="6797675" cy="5105400"/>
          </a:xfrm>
        </p:grpSpPr>
        <p:sp>
          <p:nvSpPr>
            <p:cNvPr id="6" name="Rectangle 5"/>
            <p:cNvSpPr/>
            <p:nvPr/>
          </p:nvSpPr>
          <p:spPr>
            <a:xfrm>
              <a:off x="1173163" y="1291556"/>
              <a:ext cx="6797675" cy="5105400"/>
            </a:xfrm>
            <a:prstGeom prst="rect">
              <a:avLst/>
            </a:prstGeom>
            <a:solidFill>
              <a:schemeClr val="tx1">
                <a:lumMod val="95000"/>
                <a:lumOff val="5000"/>
              </a:schemeClr>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grpSp>
          <p:nvGrpSpPr>
            <p:cNvPr id="49159" name="Group 6"/>
            <p:cNvGrpSpPr>
              <a:grpSpLocks/>
            </p:cNvGrpSpPr>
            <p:nvPr/>
          </p:nvGrpSpPr>
          <p:grpSpPr bwMode="auto">
            <a:xfrm>
              <a:off x="2237873" y="2422525"/>
              <a:ext cx="4451608" cy="2133904"/>
              <a:chOff x="1234350" y="1981200"/>
              <a:chExt cx="6430099" cy="2987107"/>
            </a:xfrm>
          </p:grpSpPr>
          <p:pic>
            <p:nvPicPr>
              <p:cNvPr id="49160" name="Picture 13" descr="Tunnel"/>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85222" t="4089" r="1244" b="34113"/>
              <a:stretch>
                <a:fillRect/>
              </a:stretch>
            </p:blipFill>
            <p:spPr bwMode="auto">
              <a:xfrm>
                <a:off x="1234350" y="1981200"/>
                <a:ext cx="3062022" cy="298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13" descr="Tunnel"/>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85222" t="4089" r="1244" b="34113"/>
              <a:stretch>
                <a:fillRect/>
              </a:stretch>
            </p:blipFill>
            <p:spPr bwMode="auto">
              <a:xfrm flipH="1">
                <a:off x="5073649" y="2015019"/>
                <a:ext cx="2590800" cy="282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226336947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029"/>
          <p:cNvSpPr>
            <a:spLocks noGrp="1" noChangeArrowheads="1"/>
          </p:cNvSpPr>
          <p:nvPr>
            <p:ph type="title"/>
          </p:nvPr>
        </p:nvSpPr>
        <p:spPr>
          <a:xfrm>
            <a:off x="1422400" y="195263"/>
            <a:ext cx="6324600" cy="1219200"/>
          </a:xfrm>
          <a:noFill/>
        </p:spPr>
        <p:txBody>
          <a:bodyPr/>
          <a:lstStyle/>
          <a:p>
            <a:pPr eaLnBrk="1" hangingPunct="1"/>
            <a:r>
              <a:rPr lang="ja-JP" altLang="en-US" sz="2800">
                <a:solidFill>
                  <a:srgbClr val="222268"/>
                </a:solidFill>
                <a:latin typeface="Calibri" charset="0"/>
                <a:ea typeface="ＭＳ Ｐゴシック" charset="0"/>
                <a:cs typeface="ＭＳ Ｐゴシック" charset="0"/>
              </a:rPr>
              <a:t>‘</a:t>
            </a:r>
            <a:r>
              <a:rPr lang="en-US" altLang="ja-JP" sz="2800">
                <a:solidFill>
                  <a:srgbClr val="222268"/>
                </a:solidFill>
                <a:latin typeface="Calibri" charset="0"/>
                <a:ea typeface="ＭＳ Ｐゴシック" charset="0"/>
                <a:cs typeface="ＭＳ Ｐゴシック" charset="0"/>
              </a:rPr>
              <a:t>Turner</a:t>
            </a:r>
            <a:r>
              <a:rPr lang="ja-JP" altLang="en-US" sz="2800">
                <a:solidFill>
                  <a:srgbClr val="222268"/>
                </a:solidFill>
                <a:latin typeface="Calibri" charset="0"/>
                <a:ea typeface="ＭＳ Ｐゴシック" charset="0"/>
                <a:cs typeface="ＭＳ Ｐゴシック" charset="0"/>
              </a:rPr>
              <a:t>’</a:t>
            </a:r>
            <a:r>
              <a:rPr lang="en-US" altLang="ja-JP" sz="2800">
                <a:solidFill>
                  <a:srgbClr val="222268"/>
                </a:solidFill>
                <a:latin typeface="Calibri" charset="0"/>
                <a:ea typeface="ＭＳ Ｐゴシック" charset="0"/>
                <a:cs typeface="ＭＳ Ｐゴシック" charset="0"/>
              </a:rPr>
              <a:t> and </a:t>
            </a:r>
            <a:r>
              <a:rPr lang="ja-JP" altLang="en-US" sz="2800">
                <a:solidFill>
                  <a:srgbClr val="222268"/>
                </a:solidFill>
                <a:latin typeface="Calibri" charset="0"/>
                <a:ea typeface="ＭＳ Ｐゴシック" charset="0"/>
                <a:cs typeface="ＭＳ Ｐゴシック" charset="0"/>
              </a:rPr>
              <a:t>‘</a:t>
            </a:r>
            <a:r>
              <a:rPr lang="en-US" altLang="ja-JP" sz="2800">
                <a:solidFill>
                  <a:srgbClr val="222268"/>
                </a:solidFill>
                <a:latin typeface="Calibri" charset="0"/>
                <a:ea typeface="ＭＳ Ｐゴシック" charset="0"/>
                <a:cs typeface="ＭＳ Ｐゴシック" charset="0"/>
              </a:rPr>
              <a:t>Nonturner</a:t>
            </a:r>
            <a:r>
              <a:rPr lang="ja-JP" altLang="en-US" sz="2800">
                <a:solidFill>
                  <a:srgbClr val="222268"/>
                </a:solidFill>
                <a:latin typeface="Calibri" charset="0"/>
                <a:ea typeface="ＭＳ Ｐゴシック" charset="0"/>
                <a:cs typeface="ＭＳ Ｐゴシック" charset="0"/>
              </a:rPr>
              <a:t>’</a:t>
            </a:r>
            <a:r>
              <a:rPr lang="en-US" altLang="ja-JP" sz="2800">
                <a:solidFill>
                  <a:srgbClr val="222268"/>
                </a:solidFill>
                <a:latin typeface="Calibri" charset="0"/>
                <a:ea typeface="ＭＳ Ｐゴシック" charset="0"/>
                <a:cs typeface="ＭＳ Ｐゴシック" charset="0"/>
              </a:rPr>
              <a:t> subjects use different spatial orienting styles</a:t>
            </a:r>
            <a:endParaRPr lang="en-US" sz="2800">
              <a:solidFill>
                <a:srgbClr val="222268"/>
              </a:solidFill>
              <a:latin typeface="Calibri" charset="0"/>
              <a:ea typeface="ＭＳ Ｐゴシック" charset="0"/>
              <a:cs typeface="ＭＳ Ｐゴシック" charset="0"/>
            </a:endParaRPr>
          </a:p>
        </p:txBody>
      </p:sp>
      <p:sp>
        <p:nvSpPr>
          <p:cNvPr id="50178" name="Rectangle 1030"/>
          <p:cNvSpPr>
            <a:spLocks noChangeArrowheads="1"/>
          </p:cNvSpPr>
          <p:nvPr/>
        </p:nvSpPr>
        <p:spPr bwMode="auto">
          <a:xfrm>
            <a:off x="6507163" y="5208588"/>
            <a:ext cx="11414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a:r>
              <a:rPr lang="de-DE">
                <a:solidFill>
                  <a:srgbClr val="222268"/>
                </a:solidFill>
              </a:rPr>
              <a:t>Nonturners</a:t>
            </a:r>
          </a:p>
        </p:txBody>
      </p:sp>
      <p:grpSp>
        <p:nvGrpSpPr>
          <p:cNvPr id="2" name="Group 1553"/>
          <p:cNvGrpSpPr>
            <a:grpSpLocks/>
          </p:cNvGrpSpPr>
          <p:nvPr/>
        </p:nvGrpSpPr>
        <p:grpSpPr bwMode="auto">
          <a:xfrm>
            <a:off x="790575" y="2554288"/>
            <a:ext cx="2852738" cy="3160712"/>
            <a:chOff x="1850" y="1979"/>
            <a:chExt cx="1946" cy="1991"/>
          </a:xfrm>
        </p:grpSpPr>
        <p:sp>
          <p:nvSpPr>
            <p:cNvPr id="1131590" name="Line 1094"/>
            <p:cNvSpPr>
              <a:spLocks noChangeShapeType="1"/>
            </p:cNvSpPr>
            <p:nvPr/>
          </p:nvSpPr>
          <p:spPr bwMode="auto">
            <a:xfrm flipV="1">
              <a:off x="2077" y="3386"/>
              <a:ext cx="0" cy="113"/>
            </a:xfrm>
            <a:prstGeom prst="line">
              <a:avLst/>
            </a:prstGeom>
            <a:noFill/>
            <a:ln w="38100">
              <a:solidFill>
                <a:srgbClr val="FF0000"/>
              </a:solidFill>
              <a:round/>
              <a:headEnd type="none" w="sm" len="sm"/>
              <a:tailEnd type="triangle" w="sm" len="sm"/>
            </a:ln>
            <a:effectLst/>
          </p:spPr>
          <p:txBody>
            <a:bodyPr/>
            <a:lstStyle/>
            <a:p>
              <a:pPr>
                <a:defRPr/>
              </a:pPr>
              <a:endParaRPr lang="en-US">
                <a:solidFill>
                  <a:schemeClr val="accent6">
                    <a:lumMod val="75000"/>
                  </a:schemeClr>
                </a:solidFill>
                <a:latin typeface="Arial" pitchFamily="4" charset="0"/>
                <a:ea typeface="ＭＳ Ｐゴシック" charset="-128"/>
                <a:cs typeface="ＭＳ Ｐゴシック" charset="-128"/>
              </a:endParaRPr>
            </a:p>
          </p:txBody>
        </p:sp>
        <p:sp>
          <p:nvSpPr>
            <p:cNvPr id="1131591" name="Line 1095"/>
            <p:cNvSpPr>
              <a:spLocks noChangeShapeType="1"/>
            </p:cNvSpPr>
            <p:nvPr/>
          </p:nvSpPr>
          <p:spPr bwMode="auto">
            <a:xfrm flipV="1">
              <a:off x="2081" y="3245"/>
              <a:ext cx="0" cy="113"/>
            </a:xfrm>
            <a:prstGeom prst="line">
              <a:avLst/>
            </a:prstGeom>
            <a:noFill/>
            <a:ln w="38100">
              <a:solidFill>
                <a:srgbClr val="FF0000"/>
              </a:solidFill>
              <a:round/>
              <a:headEnd type="none" w="sm" len="sm"/>
              <a:tailEnd type="triangle" w="sm" len="sm"/>
            </a:ln>
            <a:effectLst/>
          </p:spPr>
          <p:txBody>
            <a:bodyPr/>
            <a:lstStyle/>
            <a:p>
              <a:pPr>
                <a:defRPr/>
              </a:pPr>
              <a:endParaRPr lang="en-US">
                <a:solidFill>
                  <a:schemeClr val="accent6">
                    <a:lumMod val="75000"/>
                  </a:schemeClr>
                </a:solidFill>
                <a:latin typeface="Arial" pitchFamily="4" charset="0"/>
                <a:ea typeface="ＭＳ Ｐゴシック" charset="-128"/>
                <a:cs typeface="ＭＳ Ｐゴシック" charset="-128"/>
              </a:endParaRPr>
            </a:p>
          </p:txBody>
        </p:sp>
        <p:sp>
          <p:nvSpPr>
            <p:cNvPr id="1131592" name="Line 1096"/>
            <p:cNvSpPr>
              <a:spLocks noChangeShapeType="1"/>
            </p:cNvSpPr>
            <p:nvPr/>
          </p:nvSpPr>
          <p:spPr bwMode="auto">
            <a:xfrm flipV="1">
              <a:off x="2084" y="3107"/>
              <a:ext cx="0" cy="113"/>
            </a:xfrm>
            <a:prstGeom prst="line">
              <a:avLst/>
            </a:prstGeom>
            <a:noFill/>
            <a:ln w="38100">
              <a:solidFill>
                <a:srgbClr val="FF0000"/>
              </a:solidFill>
              <a:round/>
              <a:headEnd type="none" w="sm" len="sm"/>
              <a:tailEnd type="triangle" w="sm" len="sm"/>
            </a:ln>
            <a:effectLst/>
          </p:spPr>
          <p:txBody>
            <a:bodyPr/>
            <a:lstStyle/>
            <a:p>
              <a:pPr>
                <a:defRPr/>
              </a:pPr>
              <a:endParaRPr lang="en-US">
                <a:solidFill>
                  <a:schemeClr val="accent6">
                    <a:lumMod val="75000"/>
                  </a:schemeClr>
                </a:solidFill>
                <a:latin typeface="Arial" pitchFamily="4" charset="0"/>
                <a:ea typeface="ＭＳ Ｐゴシック" charset="-128"/>
                <a:cs typeface="ＭＳ Ｐゴシック" charset="-128"/>
              </a:endParaRPr>
            </a:p>
          </p:txBody>
        </p:sp>
        <p:sp>
          <p:nvSpPr>
            <p:cNvPr id="1131593" name="Line 1097"/>
            <p:cNvSpPr>
              <a:spLocks noChangeShapeType="1"/>
            </p:cNvSpPr>
            <p:nvPr/>
          </p:nvSpPr>
          <p:spPr bwMode="auto">
            <a:xfrm flipV="1">
              <a:off x="2088" y="2973"/>
              <a:ext cx="0" cy="113"/>
            </a:xfrm>
            <a:prstGeom prst="line">
              <a:avLst/>
            </a:prstGeom>
            <a:noFill/>
            <a:ln w="38100">
              <a:solidFill>
                <a:srgbClr val="FF0000"/>
              </a:solidFill>
              <a:round/>
              <a:headEnd type="none" w="sm" len="sm"/>
              <a:tailEnd type="triangle" w="sm" len="sm"/>
            </a:ln>
            <a:effectLst/>
          </p:spPr>
          <p:txBody>
            <a:bodyPr/>
            <a:lstStyle/>
            <a:p>
              <a:pPr>
                <a:defRPr/>
              </a:pPr>
              <a:endParaRPr lang="en-US">
                <a:solidFill>
                  <a:schemeClr val="accent6">
                    <a:lumMod val="75000"/>
                  </a:schemeClr>
                </a:solidFill>
                <a:latin typeface="Arial" pitchFamily="4" charset="0"/>
                <a:ea typeface="ＭＳ Ｐゴシック" charset="-128"/>
                <a:cs typeface="ＭＳ Ｐゴシック" charset="-128"/>
              </a:endParaRPr>
            </a:p>
          </p:txBody>
        </p:sp>
        <p:sp>
          <p:nvSpPr>
            <p:cNvPr id="1131594" name="Line 1098"/>
            <p:cNvSpPr>
              <a:spLocks noChangeShapeType="1"/>
            </p:cNvSpPr>
            <p:nvPr/>
          </p:nvSpPr>
          <p:spPr bwMode="auto">
            <a:xfrm flipV="1">
              <a:off x="2386" y="2574"/>
              <a:ext cx="113" cy="57"/>
            </a:xfrm>
            <a:prstGeom prst="line">
              <a:avLst/>
            </a:prstGeom>
            <a:noFill/>
            <a:ln w="38100">
              <a:solidFill>
                <a:srgbClr val="FF0000"/>
              </a:solidFill>
              <a:round/>
              <a:headEnd type="none" w="sm" len="sm"/>
              <a:tailEnd type="triangle" w="sm" len="sm"/>
            </a:ln>
            <a:effectLst/>
          </p:spPr>
          <p:txBody>
            <a:bodyPr/>
            <a:lstStyle/>
            <a:p>
              <a:pPr>
                <a:defRPr/>
              </a:pPr>
              <a:endParaRPr lang="en-US">
                <a:solidFill>
                  <a:schemeClr val="accent6">
                    <a:lumMod val="75000"/>
                  </a:schemeClr>
                </a:solidFill>
                <a:latin typeface="Arial" pitchFamily="4" charset="0"/>
                <a:ea typeface="ＭＳ Ｐゴシック" charset="-128"/>
                <a:cs typeface="ＭＳ Ｐゴシック" charset="-128"/>
              </a:endParaRPr>
            </a:p>
          </p:txBody>
        </p:sp>
        <p:sp>
          <p:nvSpPr>
            <p:cNvPr id="1131595" name="Line 1099"/>
            <p:cNvSpPr>
              <a:spLocks noChangeShapeType="1"/>
            </p:cNvSpPr>
            <p:nvPr/>
          </p:nvSpPr>
          <p:spPr bwMode="auto">
            <a:xfrm flipV="1">
              <a:off x="2555" y="2518"/>
              <a:ext cx="113" cy="56"/>
            </a:xfrm>
            <a:prstGeom prst="line">
              <a:avLst/>
            </a:prstGeom>
            <a:noFill/>
            <a:ln w="38100">
              <a:solidFill>
                <a:srgbClr val="FF0000"/>
              </a:solidFill>
              <a:round/>
              <a:headEnd type="none" w="sm" len="sm"/>
              <a:tailEnd type="triangle" w="sm" len="sm"/>
            </a:ln>
            <a:effectLst/>
          </p:spPr>
          <p:txBody>
            <a:bodyPr/>
            <a:lstStyle/>
            <a:p>
              <a:pPr>
                <a:defRPr/>
              </a:pPr>
              <a:endParaRPr lang="en-US">
                <a:solidFill>
                  <a:schemeClr val="accent6">
                    <a:lumMod val="75000"/>
                  </a:schemeClr>
                </a:solidFill>
                <a:latin typeface="Arial" pitchFamily="4" charset="0"/>
                <a:ea typeface="ＭＳ Ｐゴシック" charset="-128"/>
                <a:cs typeface="ＭＳ Ｐゴシック" charset="-128"/>
              </a:endParaRPr>
            </a:p>
          </p:txBody>
        </p:sp>
        <p:sp>
          <p:nvSpPr>
            <p:cNvPr id="1131596" name="Line 1100"/>
            <p:cNvSpPr>
              <a:spLocks noChangeShapeType="1"/>
            </p:cNvSpPr>
            <p:nvPr/>
          </p:nvSpPr>
          <p:spPr bwMode="auto">
            <a:xfrm flipV="1">
              <a:off x="2725" y="2461"/>
              <a:ext cx="113" cy="57"/>
            </a:xfrm>
            <a:prstGeom prst="line">
              <a:avLst/>
            </a:prstGeom>
            <a:noFill/>
            <a:ln w="38100">
              <a:solidFill>
                <a:srgbClr val="FF0000"/>
              </a:solidFill>
              <a:round/>
              <a:headEnd type="none" w="sm" len="sm"/>
              <a:tailEnd type="triangle" w="sm" len="sm"/>
            </a:ln>
            <a:effectLst/>
          </p:spPr>
          <p:txBody>
            <a:bodyPr/>
            <a:lstStyle/>
            <a:p>
              <a:pPr>
                <a:defRPr/>
              </a:pPr>
              <a:endParaRPr lang="en-US">
                <a:solidFill>
                  <a:schemeClr val="accent6">
                    <a:lumMod val="75000"/>
                  </a:schemeClr>
                </a:solidFill>
                <a:latin typeface="Arial" pitchFamily="4" charset="0"/>
                <a:ea typeface="ＭＳ Ｐゴシック" charset="-128"/>
                <a:cs typeface="ＭＳ Ｐゴシック" charset="-128"/>
              </a:endParaRPr>
            </a:p>
          </p:txBody>
        </p:sp>
        <p:sp>
          <p:nvSpPr>
            <p:cNvPr id="1131597" name="Line 1101"/>
            <p:cNvSpPr>
              <a:spLocks noChangeShapeType="1"/>
            </p:cNvSpPr>
            <p:nvPr/>
          </p:nvSpPr>
          <p:spPr bwMode="auto">
            <a:xfrm flipV="1">
              <a:off x="2894" y="2405"/>
              <a:ext cx="113" cy="56"/>
            </a:xfrm>
            <a:prstGeom prst="line">
              <a:avLst/>
            </a:prstGeom>
            <a:noFill/>
            <a:ln w="38100">
              <a:solidFill>
                <a:srgbClr val="FF0000"/>
              </a:solidFill>
              <a:round/>
              <a:headEnd type="none" w="sm" len="sm"/>
              <a:tailEnd type="triangle" w="sm" len="sm"/>
            </a:ln>
            <a:effectLst/>
          </p:spPr>
          <p:txBody>
            <a:bodyPr/>
            <a:lstStyle/>
            <a:p>
              <a:pPr>
                <a:defRPr/>
              </a:pPr>
              <a:endParaRPr lang="en-US">
                <a:solidFill>
                  <a:schemeClr val="accent6">
                    <a:lumMod val="75000"/>
                  </a:schemeClr>
                </a:solidFill>
                <a:latin typeface="Arial" pitchFamily="4" charset="0"/>
                <a:ea typeface="ＭＳ Ｐゴシック" charset="-128"/>
                <a:cs typeface="ＭＳ Ｐゴシック" charset="-128"/>
              </a:endParaRPr>
            </a:p>
          </p:txBody>
        </p:sp>
        <p:sp>
          <p:nvSpPr>
            <p:cNvPr id="1131598" name="Line 1102"/>
            <p:cNvSpPr>
              <a:spLocks noChangeShapeType="1"/>
            </p:cNvSpPr>
            <p:nvPr/>
          </p:nvSpPr>
          <p:spPr bwMode="auto">
            <a:xfrm flipV="1">
              <a:off x="3064" y="2348"/>
              <a:ext cx="113" cy="57"/>
            </a:xfrm>
            <a:prstGeom prst="line">
              <a:avLst/>
            </a:prstGeom>
            <a:noFill/>
            <a:ln w="38100">
              <a:solidFill>
                <a:srgbClr val="FF0000"/>
              </a:solidFill>
              <a:round/>
              <a:headEnd type="none" w="sm" len="sm"/>
              <a:tailEnd type="triangle" w="sm" len="sm"/>
            </a:ln>
            <a:effectLst/>
          </p:spPr>
          <p:txBody>
            <a:bodyPr/>
            <a:lstStyle/>
            <a:p>
              <a:pPr>
                <a:defRPr/>
              </a:pPr>
              <a:endParaRPr lang="en-US">
                <a:solidFill>
                  <a:schemeClr val="accent6">
                    <a:lumMod val="75000"/>
                  </a:schemeClr>
                </a:solidFill>
                <a:latin typeface="Arial" pitchFamily="4" charset="0"/>
                <a:ea typeface="ＭＳ Ｐゴシック" charset="-128"/>
                <a:cs typeface="ＭＳ Ｐゴシック" charset="-128"/>
              </a:endParaRPr>
            </a:p>
          </p:txBody>
        </p:sp>
        <p:sp>
          <p:nvSpPr>
            <p:cNvPr id="1131599" name="Line 1103"/>
            <p:cNvSpPr>
              <a:spLocks noChangeShapeType="1"/>
            </p:cNvSpPr>
            <p:nvPr/>
          </p:nvSpPr>
          <p:spPr bwMode="auto">
            <a:xfrm flipV="1">
              <a:off x="3234" y="2292"/>
              <a:ext cx="113" cy="56"/>
            </a:xfrm>
            <a:prstGeom prst="line">
              <a:avLst/>
            </a:prstGeom>
            <a:noFill/>
            <a:ln w="38100">
              <a:solidFill>
                <a:srgbClr val="FF0000"/>
              </a:solidFill>
              <a:round/>
              <a:headEnd type="none" w="sm" len="sm"/>
              <a:tailEnd type="triangle" w="sm" len="sm"/>
            </a:ln>
            <a:effectLst/>
          </p:spPr>
          <p:txBody>
            <a:bodyPr/>
            <a:lstStyle/>
            <a:p>
              <a:pPr>
                <a:defRPr/>
              </a:pPr>
              <a:endParaRPr lang="en-US">
                <a:solidFill>
                  <a:schemeClr val="accent6">
                    <a:lumMod val="75000"/>
                  </a:schemeClr>
                </a:solidFill>
                <a:latin typeface="Arial" pitchFamily="4" charset="0"/>
                <a:ea typeface="ＭＳ Ｐゴシック" charset="-128"/>
                <a:cs typeface="ＭＳ Ｐゴシック" charset="-128"/>
              </a:endParaRPr>
            </a:p>
          </p:txBody>
        </p:sp>
        <p:grpSp>
          <p:nvGrpSpPr>
            <p:cNvPr id="50312" name="Group 1407"/>
            <p:cNvGrpSpPr>
              <a:grpSpLocks/>
            </p:cNvGrpSpPr>
            <p:nvPr/>
          </p:nvGrpSpPr>
          <p:grpSpPr bwMode="auto">
            <a:xfrm>
              <a:off x="1850" y="3521"/>
              <a:ext cx="454" cy="449"/>
              <a:chOff x="521" y="641"/>
              <a:chExt cx="3357" cy="3288"/>
            </a:xfrm>
          </p:grpSpPr>
          <p:sp>
            <p:nvSpPr>
              <p:cNvPr id="50335" name="Oval 1408"/>
              <p:cNvSpPr>
                <a:spLocks noChangeArrowheads="1"/>
              </p:cNvSpPr>
              <p:nvPr/>
            </p:nvSpPr>
            <p:spPr bwMode="auto">
              <a:xfrm>
                <a:off x="793" y="1073"/>
                <a:ext cx="2811" cy="285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222268"/>
                  </a:solidFill>
                </a:endParaRPr>
              </a:p>
            </p:txBody>
          </p:sp>
          <p:grpSp>
            <p:nvGrpSpPr>
              <p:cNvPr id="50336" name="Group 1409"/>
              <p:cNvGrpSpPr>
                <a:grpSpLocks/>
              </p:cNvGrpSpPr>
              <p:nvPr/>
            </p:nvGrpSpPr>
            <p:grpSpPr bwMode="auto">
              <a:xfrm flipH="1">
                <a:off x="521" y="641"/>
                <a:ext cx="3357" cy="3283"/>
                <a:chOff x="1247" y="1661"/>
                <a:chExt cx="2313" cy="2263"/>
              </a:xfrm>
            </p:grpSpPr>
            <p:sp>
              <p:nvSpPr>
                <p:cNvPr id="50337" name="Freeform 1410"/>
                <p:cNvSpPr>
                  <a:spLocks/>
                </p:cNvSpPr>
                <p:nvPr/>
              </p:nvSpPr>
              <p:spPr bwMode="auto">
                <a:xfrm>
                  <a:off x="1447" y="1959"/>
                  <a:ext cx="1925" cy="1964"/>
                </a:xfrm>
                <a:custGeom>
                  <a:avLst/>
                  <a:gdLst>
                    <a:gd name="T0" fmla="*/ 52092554 w 882"/>
                    <a:gd name="T1" fmla="*/ 0 h 898"/>
                    <a:gd name="T2" fmla="*/ 106735680 w 882"/>
                    <a:gd name="T3" fmla="*/ 57531701 h 898"/>
                    <a:gd name="T4" fmla="*/ 52480177 w 882"/>
                    <a:gd name="T5" fmla="*/ 112020668 h 898"/>
                    <a:gd name="T6" fmla="*/ 108103 w 882"/>
                    <a:gd name="T7" fmla="*/ 57767250 h 898"/>
                    <a:gd name="T8" fmla="*/ 52092554 w 882"/>
                    <a:gd name="T9" fmla="*/ 0 h 898"/>
                    <a:gd name="T10" fmla="*/ 0 60000 65536"/>
                    <a:gd name="T11" fmla="*/ 0 60000 65536"/>
                    <a:gd name="T12" fmla="*/ 0 60000 65536"/>
                    <a:gd name="T13" fmla="*/ 0 60000 65536"/>
                    <a:gd name="T14" fmla="*/ 0 60000 65536"/>
                    <a:gd name="T15" fmla="*/ 0 w 882"/>
                    <a:gd name="T16" fmla="*/ 0 h 898"/>
                    <a:gd name="T17" fmla="*/ 882 w 882"/>
                    <a:gd name="T18" fmla="*/ 898 h 898"/>
                  </a:gdLst>
                  <a:ahLst/>
                  <a:cxnLst>
                    <a:cxn ang="T10">
                      <a:pos x="T0" y="T1"/>
                    </a:cxn>
                    <a:cxn ang="T11">
                      <a:pos x="T2" y="T3"/>
                    </a:cxn>
                    <a:cxn ang="T12">
                      <a:pos x="T4" y="T5"/>
                    </a:cxn>
                    <a:cxn ang="T13">
                      <a:pos x="T6" y="T7"/>
                    </a:cxn>
                    <a:cxn ang="T14">
                      <a:pos x="T8" y="T9"/>
                    </a:cxn>
                  </a:cxnLst>
                  <a:rect l="T15" t="T16" r="T17" b="T18"/>
                  <a:pathLst>
                    <a:path w="882" h="898">
                      <a:moveTo>
                        <a:pt x="429" y="0"/>
                      </a:moveTo>
                      <a:cubicBezTo>
                        <a:pt x="763" y="2"/>
                        <a:pt x="878" y="310"/>
                        <a:pt x="879" y="459"/>
                      </a:cubicBezTo>
                      <a:cubicBezTo>
                        <a:pt x="882" y="604"/>
                        <a:pt x="711" y="898"/>
                        <a:pt x="432" y="894"/>
                      </a:cubicBezTo>
                      <a:cubicBezTo>
                        <a:pt x="135" y="890"/>
                        <a:pt x="2" y="610"/>
                        <a:pt x="1" y="461"/>
                      </a:cubicBezTo>
                      <a:cubicBezTo>
                        <a:pt x="0" y="312"/>
                        <a:pt x="124" y="0"/>
                        <a:pt x="429" y="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38" name="Freeform 1411"/>
                <p:cNvSpPr>
                  <a:spLocks/>
                </p:cNvSpPr>
                <p:nvPr/>
              </p:nvSpPr>
              <p:spPr bwMode="auto">
                <a:xfrm>
                  <a:off x="2192" y="1661"/>
                  <a:ext cx="419" cy="318"/>
                </a:xfrm>
                <a:custGeom>
                  <a:avLst/>
                  <a:gdLst>
                    <a:gd name="T0" fmla="*/ 0 w 192"/>
                    <a:gd name="T1" fmla="*/ 18522575 h 145"/>
                    <a:gd name="T2" fmla="*/ 11280922 w 192"/>
                    <a:gd name="T3" fmla="*/ 112940 h 145"/>
                    <a:gd name="T4" fmla="*/ 23277691 w 192"/>
                    <a:gd name="T5" fmla="*/ 18925906 h 145"/>
                    <a:gd name="T6" fmla="*/ 0 60000 65536"/>
                    <a:gd name="T7" fmla="*/ 0 60000 65536"/>
                    <a:gd name="T8" fmla="*/ 0 60000 65536"/>
                    <a:gd name="T9" fmla="*/ 0 w 192"/>
                    <a:gd name="T10" fmla="*/ 0 h 145"/>
                    <a:gd name="T11" fmla="*/ 192 w 192"/>
                    <a:gd name="T12" fmla="*/ 145 h 145"/>
                  </a:gdLst>
                  <a:ahLst/>
                  <a:cxnLst>
                    <a:cxn ang="T6">
                      <a:pos x="T0" y="T1"/>
                    </a:cxn>
                    <a:cxn ang="T7">
                      <a:pos x="T2" y="T3"/>
                    </a:cxn>
                    <a:cxn ang="T8">
                      <a:pos x="T4" y="T5"/>
                    </a:cxn>
                  </a:cxnLst>
                  <a:rect l="T9" t="T10" r="T11" b="T12"/>
                  <a:pathLst>
                    <a:path w="192" h="145">
                      <a:moveTo>
                        <a:pt x="0" y="142"/>
                      </a:moveTo>
                      <a:cubicBezTo>
                        <a:pt x="15" y="118"/>
                        <a:pt x="40" y="0"/>
                        <a:pt x="93" y="1"/>
                      </a:cubicBezTo>
                      <a:cubicBezTo>
                        <a:pt x="154" y="2"/>
                        <a:pt x="172" y="115"/>
                        <a:pt x="192" y="14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39" name="Freeform 1412"/>
                <p:cNvSpPr>
                  <a:spLocks/>
                </p:cNvSpPr>
                <p:nvPr/>
              </p:nvSpPr>
              <p:spPr bwMode="auto">
                <a:xfrm>
                  <a:off x="1248" y="2766"/>
                  <a:ext cx="210" cy="318"/>
                </a:xfrm>
                <a:custGeom>
                  <a:avLst/>
                  <a:gdLst>
                    <a:gd name="T0" fmla="*/ 10440330 w 97"/>
                    <a:gd name="T1" fmla="*/ 18925906 h 145"/>
                    <a:gd name="T2" fmla="*/ 298722 w 97"/>
                    <a:gd name="T3" fmla="*/ 8738912 h 145"/>
                    <a:gd name="T4" fmla="*/ 10440330 w 97"/>
                    <a:gd name="T5" fmla="*/ 1296644 h 145"/>
                    <a:gd name="T6" fmla="*/ 0 60000 65536"/>
                    <a:gd name="T7" fmla="*/ 0 60000 65536"/>
                    <a:gd name="T8" fmla="*/ 0 60000 65536"/>
                    <a:gd name="T9" fmla="*/ 0 w 97"/>
                    <a:gd name="T10" fmla="*/ 0 h 145"/>
                    <a:gd name="T11" fmla="*/ 97 w 97"/>
                    <a:gd name="T12" fmla="*/ 145 h 145"/>
                  </a:gdLst>
                  <a:ahLst/>
                  <a:cxnLst>
                    <a:cxn ang="T6">
                      <a:pos x="T0" y="T1"/>
                    </a:cxn>
                    <a:cxn ang="T7">
                      <a:pos x="T2" y="T3"/>
                    </a:cxn>
                    <a:cxn ang="T8">
                      <a:pos x="T4" y="T5"/>
                    </a:cxn>
                  </a:cxnLst>
                  <a:rect l="T9" t="T10" r="T11" b="T12"/>
                  <a:pathLst>
                    <a:path w="97" h="145">
                      <a:moveTo>
                        <a:pt x="97" y="145"/>
                      </a:moveTo>
                      <a:cubicBezTo>
                        <a:pt x="81" y="132"/>
                        <a:pt x="0" y="136"/>
                        <a:pt x="3" y="67"/>
                      </a:cubicBezTo>
                      <a:cubicBezTo>
                        <a:pt x="6" y="0"/>
                        <a:pt x="78" y="22"/>
                        <a:pt x="97" y="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40" name="Freeform 1413"/>
                <p:cNvSpPr>
                  <a:spLocks/>
                </p:cNvSpPr>
                <p:nvPr/>
              </p:nvSpPr>
              <p:spPr bwMode="auto">
                <a:xfrm flipH="1">
                  <a:off x="3350" y="2777"/>
                  <a:ext cx="210" cy="313"/>
                </a:xfrm>
                <a:custGeom>
                  <a:avLst/>
                  <a:gdLst>
                    <a:gd name="T0" fmla="*/ 11849893 w 96"/>
                    <a:gd name="T1" fmla="*/ 14930489 h 145"/>
                    <a:gd name="T2" fmla="*/ 0 w 96"/>
                    <a:gd name="T3" fmla="*/ 6916680 h 145"/>
                    <a:gd name="T4" fmla="*/ 12052723 w 96"/>
                    <a:gd name="T5" fmla="*/ 90453 h 145"/>
                    <a:gd name="T6" fmla="*/ 0 60000 65536"/>
                    <a:gd name="T7" fmla="*/ 0 60000 65536"/>
                    <a:gd name="T8" fmla="*/ 0 60000 65536"/>
                    <a:gd name="T9" fmla="*/ 0 w 96"/>
                    <a:gd name="T10" fmla="*/ 0 h 145"/>
                    <a:gd name="T11" fmla="*/ 96 w 96"/>
                    <a:gd name="T12" fmla="*/ 145 h 145"/>
                  </a:gdLst>
                  <a:ahLst/>
                  <a:cxnLst>
                    <a:cxn ang="T6">
                      <a:pos x="T0" y="T1"/>
                    </a:cxn>
                    <a:cxn ang="T7">
                      <a:pos x="T2" y="T3"/>
                    </a:cxn>
                    <a:cxn ang="T8">
                      <a:pos x="T4" y="T5"/>
                    </a:cxn>
                  </a:cxnLst>
                  <a:rect l="T9" t="T10" r="T11" b="T12"/>
                  <a:pathLst>
                    <a:path w="96" h="145">
                      <a:moveTo>
                        <a:pt x="94" y="145"/>
                      </a:moveTo>
                      <a:cubicBezTo>
                        <a:pt x="78" y="132"/>
                        <a:pt x="0" y="136"/>
                        <a:pt x="0" y="67"/>
                      </a:cubicBezTo>
                      <a:cubicBezTo>
                        <a:pt x="0" y="0"/>
                        <a:pt x="76" y="15"/>
                        <a:pt x="96" y="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41" name="Freeform 1414"/>
                <p:cNvSpPr>
                  <a:spLocks/>
                </p:cNvSpPr>
                <p:nvPr/>
              </p:nvSpPr>
              <p:spPr bwMode="auto">
                <a:xfrm rot="692077">
                  <a:off x="1971" y="2130"/>
                  <a:ext cx="298" cy="96"/>
                </a:xfrm>
                <a:custGeom>
                  <a:avLst/>
                  <a:gdLst>
                    <a:gd name="T0" fmla="*/ 0 w 136"/>
                    <a:gd name="T1" fmla="*/ 3881188 h 45"/>
                    <a:gd name="T2" fmla="*/ 17533522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42" name="Freeform 1415"/>
                <p:cNvSpPr>
                  <a:spLocks/>
                </p:cNvSpPr>
                <p:nvPr/>
              </p:nvSpPr>
              <p:spPr bwMode="auto">
                <a:xfrm>
                  <a:off x="1513" y="2363"/>
                  <a:ext cx="1098" cy="1111"/>
                </a:xfrm>
                <a:custGeom>
                  <a:avLst/>
                  <a:gdLst>
                    <a:gd name="T0" fmla="*/ 0 w 1102"/>
                    <a:gd name="T1" fmla="*/ 257 h 1110"/>
                    <a:gd name="T2" fmla="*/ 701 w 1102"/>
                    <a:gd name="T3" fmla="*/ 5 h 1110"/>
                    <a:gd name="T4" fmla="*/ 958 w 1102"/>
                    <a:gd name="T5" fmla="*/ 227 h 1110"/>
                    <a:gd name="T6" fmla="*/ 1042 w 1102"/>
                    <a:gd name="T7" fmla="*/ 1125 h 1110"/>
                    <a:gd name="T8" fmla="*/ 0 60000 65536"/>
                    <a:gd name="T9" fmla="*/ 0 60000 65536"/>
                    <a:gd name="T10" fmla="*/ 0 60000 65536"/>
                    <a:gd name="T11" fmla="*/ 0 60000 65536"/>
                    <a:gd name="T12" fmla="*/ 0 w 1102"/>
                    <a:gd name="T13" fmla="*/ 0 h 1110"/>
                    <a:gd name="T14" fmla="*/ 1102 w 1102"/>
                    <a:gd name="T15" fmla="*/ 1110 h 1110"/>
                  </a:gdLst>
                  <a:ahLst/>
                  <a:cxnLst>
                    <a:cxn ang="T8">
                      <a:pos x="T0" y="T1"/>
                    </a:cxn>
                    <a:cxn ang="T9">
                      <a:pos x="T2" y="T3"/>
                    </a:cxn>
                    <a:cxn ang="T10">
                      <a:pos x="T4" y="T5"/>
                    </a:cxn>
                    <a:cxn ang="T11">
                      <a:pos x="T6" y="T7"/>
                    </a:cxn>
                  </a:cxnLst>
                  <a:rect l="T12" t="T13" r="T14" b="T15"/>
                  <a:pathLst>
                    <a:path w="1102" h="1110">
                      <a:moveTo>
                        <a:pt x="0" y="257"/>
                      </a:moveTo>
                      <a:cubicBezTo>
                        <a:pt x="124" y="215"/>
                        <a:pt x="577" y="10"/>
                        <a:pt x="746" y="5"/>
                      </a:cubicBezTo>
                      <a:cubicBezTo>
                        <a:pt x="915" y="0"/>
                        <a:pt x="957" y="43"/>
                        <a:pt x="1016" y="227"/>
                      </a:cubicBezTo>
                      <a:cubicBezTo>
                        <a:pt x="1075" y="411"/>
                        <a:pt x="1084" y="926"/>
                        <a:pt x="1102" y="111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43" name="Freeform 1416"/>
                <p:cNvSpPr>
                  <a:spLocks/>
                </p:cNvSpPr>
                <p:nvPr/>
              </p:nvSpPr>
              <p:spPr bwMode="auto">
                <a:xfrm>
                  <a:off x="2528" y="2494"/>
                  <a:ext cx="767" cy="136"/>
                </a:xfrm>
                <a:custGeom>
                  <a:avLst/>
                  <a:gdLst>
                    <a:gd name="T0" fmla="*/ 0 w 771"/>
                    <a:gd name="T1" fmla="*/ 48 h 139"/>
                    <a:gd name="T2" fmla="*/ 391 w 771"/>
                    <a:gd name="T3" fmla="*/ 13 h 139"/>
                    <a:gd name="T4" fmla="*/ 711 w 771"/>
                    <a:gd name="T5" fmla="*/ 101 h 139"/>
                    <a:gd name="T6" fmla="*/ 0 60000 65536"/>
                    <a:gd name="T7" fmla="*/ 0 60000 65536"/>
                    <a:gd name="T8" fmla="*/ 0 60000 65536"/>
                    <a:gd name="T9" fmla="*/ 0 w 771"/>
                    <a:gd name="T10" fmla="*/ 0 h 139"/>
                    <a:gd name="T11" fmla="*/ 771 w 771"/>
                    <a:gd name="T12" fmla="*/ 139 h 139"/>
                  </a:gdLst>
                  <a:ahLst/>
                  <a:cxnLst>
                    <a:cxn ang="T6">
                      <a:pos x="T0" y="T1"/>
                    </a:cxn>
                    <a:cxn ang="T7">
                      <a:pos x="T2" y="T3"/>
                    </a:cxn>
                    <a:cxn ang="T8">
                      <a:pos x="T4" y="T5"/>
                    </a:cxn>
                  </a:cxnLst>
                  <a:rect l="T9" t="T10" r="T11" b="T12"/>
                  <a:pathLst>
                    <a:path w="771" h="139">
                      <a:moveTo>
                        <a:pt x="0" y="63"/>
                      </a:moveTo>
                      <a:cubicBezTo>
                        <a:pt x="69" y="55"/>
                        <a:pt x="293" y="0"/>
                        <a:pt x="421" y="13"/>
                      </a:cubicBezTo>
                      <a:cubicBezTo>
                        <a:pt x="549" y="26"/>
                        <a:pt x="699" y="113"/>
                        <a:pt x="771" y="139"/>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44" name="Freeform 1417"/>
                <p:cNvSpPr>
                  <a:spLocks/>
                </p:cNvSpPr>
                <p:nvPr/>
              </p:nvSpPr>
              <p:spPr bwMode="auto">
                <a:xfrm rot="20907923" flipV="1">
                  <a:off x="2528" y="2115"/>
                  <a:ext cx="298" cy="96"/>
                </a:xfrm>
                <a:custGeom>
                  <a:avLst/>
                  <a:gdLst>
                    <a:gd name="T0" fmla="*/ 0 w 136"/>
                    <a:gd name="T1" fmla="*/ 3881188 h 45"/>
                    <a:gd name="T2" fmla="*/ 17533522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50313" name="Group 1531"/>
            <p:cNvGrpSpPr>
              <a:grpSpLocks/>
            </p:cNvGrpSpPr>
            <p:nvPr/>
          </p:nvGrpSpPr>
          <p:grpSpPr bwMode="auto">
            <a:xfrm rot="3221479">
              <a:off x="1989" y="2524"/>
              <a:ext cx="454" cy="449"/>
              <a:chOff x="521" y="641"/>
              <a:chExt cx="3357" cy="3288"/>
            </a:xfrm>
          </p:grpSpPr>
          <p:sp>
            <p:nvSpPr>
              <p:cNvPr id="50325" name="Oval 1532"/>
              <p:cNvSpPr>
                <a:spLocks noChangeArrowheads="1"/>
              </p:cNvSpPr>
              <p:nvPr/>
            </p:nvSpPr>
            <p:spPr bwMode="auto">
              <a:xfrm>
                <a:off x="786" y="1069"/>
                <a:ext cx="2810" cy="287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222268"/>
                  </a:solidFill>
                </a:endParaRPr>
              </a:p>
            </p:txBody>
          </p:sp>
          <p:grpSp>
            <p:nvGrpSpPr>
              <p:cNvPr id="50326" name="Group 1533"/>
              <p:cNvGrpSpPr>
                <a:grpSpLocks/>
              </p:cNvGrpSpPr>
              <p:nvPr/>
            </p:nvGrpSpPr>
            <p:grpSpPr bwMode="auto">
              <a:xfrm flipH="1">
                <a:off x="521" y="641"/>
                <a:ext cx="3357" cy="3283"/>
                <a:chOff x="1247" y="1661"/>
                <a:chExt cx="2313" cy="2263"/>
              </a:xfrm>
            </p:grpSpPr>
            <p:sp>
              <p:nvSpPr>
                <p:cNvPr id="50327" name="Freeform 1534"/>
                <p:cNvSpPr>
                  <a:spLocks/>
                </p:cNvSpPr>
                <p:nvPr/>
              </p:nvSpPr>
              <p:spPr bwMode="auto">
                <a:xfrm>
                  <a:off x="1556" y="2024"/>
                  <a:ext cx="1926" cy="1962"/>
                </a:xfrm>
                <a:custGeom>
                  <a:avLst/>
                  <a:gdLst>
                    <a:gd name="T0" fmla="*/ 52525876 w 882"/>
                    <a:gd name="T1" fmla="*/ 0 h 898"/>
                    <a:gd name="T2" fmla="*/ 107567613 w 882"/>
                    <a:gd name="T3" fmla="*/ 56640941 h 898"/>
                    <a:gd name="T4" fmla="*/ 52854707 w 882"/>
                    <a:gd name="T5" fmla="*/ 110310798 h 898"/>
                    <a:gd name="T6" fmla="*/ 108644 w 882"/>
                    <a:gd name="T7" fmla="*/ 56881391 h 898"/>
                    <a:gd name="T8" fmla="*/ 52525876 w 882"/>
                    <a:gd name="T9" fmla="*/ 0 h 898"/>
                    <a:gd name="T10" fmla="*/ 0 60000 65536"/>
                    <a:gd name="T11" fmla="*/ 0 60000 65536"/>
                    <a:gd name="T12" fmla="*/ 0 60000 65536"/>
                    <a:gd name="T13" fmla="*/ 0 60000 65536"/>
                    <a:gd name="T14" fmla="*/ 0 60000 65536"/>
                    <a:gd name="T15" fmla="*/ 0 w 882"/>
                    <a:gd name="T16" fmla="*/ 0 h 898"/>
                    <a:gd name="T17" fmla="*/ 882 w 882"/>
                    <a:gd name="T18" fmla="*/ 898 h 898"/>
                  </a:gdLst>
                  <a:ahLst/>
                  <a:cxnLst>
                    <a:cxn ang="T10">
                      <a:pos x="T0" y="T1"/>
                    </a:cxn>
                    <a:cxn ang="T11">
                      <a:pos x="T2" y="T3"/>
                    </a:cxn>
                    <a:cxn ang="T12">
                      <a:pos x="T4" y="T5"/>
                    </a:cxn>
                    <a:cxn ang="T13">
                      <a:pos x="T6" y="T7"/>
                    </a:cxn>
                    <a:cxn ang="T14">
                      <a:pos x="T8" y="T9"/>
                    </a:cxn>
                  </a:cxnLst>
                  <a:rect l="T15" t="T16" r="T17" b="T18"/>
                  <a:pathLst>
                    <a:path w="882" h="898">
                      <a:moveTo>
                        <a:pt x="429" y="0"/>
                      </a:moveTo>
                      <a:cubicBezTo>
                        <a:pt x="763" y="2"/>
                        <a:pt x="878" y="310"/>
                        <a:pt x="879" y="459"/>
                      </a:cubicBezTo>
                      <a:cubicBezTo>
                        <a:pt x="882" y="604"/>
                        <a:pt x="711" y="898"/>
                        <a:pt x="432" y="894"/>
                      </a:cubicBezTo>
                      <a:cubicBezTo>
                        <a:pt x="135" y="890"/>
                        <a:pt x="2" y="610"/>
                        <a:pt x="1" y="461"/>
                      </a:cubicBezTo>
                      <a:cubicBezTo>
                        <a:pt x="0" y="312"/>
                        <a:pt x="124" y="0"/>
                        <a:pt x="429" y="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28" name="Freeform 1535"/>
                <p:cNvSpPr>
                  <a:spLocks/>
                </p:cNvSpPr>
                <p:nvPr/>
              </p:nvSpPr>
              <p:spPr bwMode="auto">
                <a:xfrm>
                  <a:off x="2197" y="1655"/>
                  <a:ext cx="423" cy="317"/>
                </a:xfrm>
                <a:custGeom>
                  <a:avLst/>
                  <a:gdLst>
                    <a:gd name="T0" fmla="*/ 0 w 192"/>
                    <a:gd name="T1" fmla="*/ 17665592 h 145"/>
                    <a:gd name="T2" fmla="*/ 13022608 w 192"/>
                    <a:gd name="T3" fmla="*/ 109518 h 145"/>
                    <a:gd name="T4" fmla="*/ 26845058 w 192"/>
                    <a:gd name="T5" fmla="*/ 18059416 h 145"/>
                    <a:gd name="T6" fmla="*/ 0 60000 65536"/>
                    <a:gd name="T7" fmla="*/ 0 60000 65536"/>
                    <a:gd name="T8" fmla="*/ 0 60000 65536"/>
                    <a:gd name="T9" fmla="*/ 0 w 192"/>
                    <a:gd name="T10" fmla="*/ 0 h 145"/>
                    <a:gd name="T11" fmla="*/ 192 w 192"/>
                    <a:gd name="T12" fmla="*/ 145 h 145"/>
                  </a:gdLst>
                  <a:ahLst/>
                  <a:cxnLst>
                    <a:cxn ang="T6">
                      <a:pos x="T0" y="T1"/>
                    </a:cxn>
                    <a:cxn ang="T7">
                      <a:pos x="T2" y="T3"/>
                    </a:cxn>
                    <a:cxn ang="T8">
                      <a:pos x="T4" y="T5"/>
                    </a:cxn>
                  </a:cxnLst>
                  <a:rect l="T9" t="T10" r="T11" b="T12"/>
                  <a:pathLst>
                    <a:path w="192" h="145">
                      <a:moveTo>
                        <a:pt x="0" y="142"/>
                      </a:moveTo>
                      <a:cubicBezTo>
                        <a:pt x="15" y="118"/>
                        <a:pt x="40" y="0"/>
                        <a:pt x="93" y="1"/>
                      </a:cubicBezTo>
                      <a:cubicBezTo>
                        <a:pt x="154" y="2"/>
                        <a:pt x="172" y="115"/>
                        <a:pt x="192" y="14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29" name="Freeform 1536"/>
                <p:cNvSpPr>
                  <a:spLocks/>
                </p:cNvSpPr>
                <p:nvPr/>
              </p:nvSpPr>
              <p:spPr bwMode="auto">
                <a:xfrm>
                  <a:off x="1313" y="2773"/>
                  <a:ext cx="214" cy="317"/>
                </a:xfrm>
                <a:custGeom>
                  <a:avLst/>
                  <a:gdLst>
                    <a:gd name="T0" fmla="*/ 13843773 w 97"/>
                    <a:gd name="T1" fmla="*/ 18059416 h 145"/>
                    <a:gd name="T2" fmla="*/ 439338 w 97"/>
                    <a:gd name="T3" fmla="*/ 8309569 h 145"/>
                    <a:gd name="T4" fmla="*/ 13843773 w 97"/>
                    <a:gd name="T5" fmla="*/ 1255005 h 145"/>
                    <a:gd name="T6" fmla="*/ 0 60000 65536"/>
                    <a:gd name="T7" fmla="*/ 0 60000 65536"/>
                    <a:gd name="T8" fmla="*/ 0 60000 65536"/>
                    <a:gd name="T9" fmla="*/ 0 w 97"/>
                    <a:gd name="T10" fmla="*/ 0 h 145"/>
                    <a:gd name="T11" fmla="*/ 97 w 97"/>
                    <a:gd name="T12" fmla="*/ 145 h 145"/>
                  </a:gdLst>
                  <a:ahLst/>
                  <a:cxnLst>
                    <a:cxn ang="T6">
                      <a:pos x="T0" y="T1"/>
                    </a:cxn>
                    <a:cxn ang="T7">
                      <a:pos x="T2" y="T3"/>
                    </a:cxn>
                    <a:cxn ang="T8">
                      <a:pos x="T4" y="T5"/>
                    </a:cxn>
                  </a:cxnLst>
                  <a:rect l="T9" t="T10" r="T11" b="T12"/>
                  <a:pathLst>
                    <a:path w="97" h="145">
                      <a:moveTo>
                        <a:pt x="97" y="145"/>
                      </a:moveTo>
                      <a:cubicBezTo>
                        <a:pt x="81" y="132"/>
                        <a:pt x="0" y="136"/>
                        <a:pt x="3" y="67"/>
                      </a:cubicBezTo>
                      <a:cubicBezTo>
                        <a:pt x="6" y="0"/>
                        <a:pt x="78" y="22"/>
                        <a:pt x="97" y="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30" name="Freeform 1537"/>
                <p:cNvSpPr>
                  <a:spLocks/>
                </p:cNvSpPr>
                <p:nvPr/>
              </p:nvSpPr>
              <p:spPr bwMode="auto">
                <a:xfrm flipH="1">
                  <a:off x="3414" y="2768"/>
                  <a:ext cx="209" cy="317"/>
                </a:xfrm>
                <a:custGeom>
                  <a:avLst/>
                  <a:gdLst>
                    <a:gd name="T0" fmla="*/ 11007754 w 96"/>
                    <a:gd name="T1" fmla="*/ 18059416 h 145"/>
                    <a:gd name="T2" fmla="*/ 0 w 96"/>
                    <a:gd name="T3" fmla="*/ 8309569 h 145"/>
                    <a:gd name="T4" fmla="*/ 11233260 w 96"/>
                    <a:gd name="T5" fmla="*/ 109518 h 145"/>
                    <a:gd name="T6" fmla="*/ 0 60000 65536"/>
                    <a:gd name="T7" fmla="*/ 0 60000 65536"/>
                    <a:gd name="T8" fmla="*/ 0 60000 65536"/>
                    <a:gd name="T9" fmla="*/ 0 w 96"/>
                    <a:gd name="T10" fmla="*/ 0 h 145"/>
                    <a:gd name="T11" fmla="*/ 96 w 96"/>
                    <a:gd name="T12" fmla="*/ 145 h 145"/>
                  </a:gdLst>
                  <a:ahLst/>
                  <a:cxnLst>
                    <a:cxn ang="T6">
                      <a:pos x="T0" y="T1"/>
                    </a:cxn>
                    <a:cxn ang="T7">
                      <a:pos x="T2" y="T3"/>
                    </a:cxn>
                    <a:cxn ang="T8">
                      <a:pos x="T4" y="T5"/>
                    </a:cxn>
                  </a:cxnLst>
                  <a:rect l="T9" t="T10" r="T11" b="T12"/>
                  <a:pathLst>
                    <a:path w="96" h="145">
                      <a:moveTo>
                        <a:pt x="94" y="145"/>
                      </a:moveTo>
                      <a:cubicBezTo>
                        <a:pt x="78" y="132"/>
                        <a:pt x="0" y="136"/>
                        <a:pt x="0" y="67"/>
                      </a:cubicBezTo>
                      <a:cubicBezTo>
                        <a:pt x="0" y="0"/>
                        <a:pt x="76" y="15"/>
                        <a:pt x="96" y="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31" name="Freeform 1538"/>
                <p:cNvSpPr>
                  <a:spLocks/>
                </p:cNvSpPr>
                <p:nvPr/>
              </p:nvSpPr>
              <p:spPr bwMode="auto">
                <a:xfrm rot="692077">
                  <a:off x="2038" y="2136"/>
                  <a:ext cx="295" cy="98"/>
                </a:xfrm>
                <a:custGeom>
                  <a:avLst/>
                  <a:gdLst>
                    <a:gd name="T0" fmla="*/ 0 w 136"/>
                    <a:gd name="T1" fmla="*/ 5279164 h 45"/>
                    <a:gd name="T2" fmla="*/ 15060095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32" name="Freeform 1539"/>
                <p:cNvSpPr>
                  <a:spLocks/>
                </p:cNvSpPr>
                <p:nvPr/>
              </p:nvSpPr>
              <p:spPr bwMode="auto">
                <a:xfrm>
                  <a:off x="1605" y="2418"/>
                  <a:ext cx="1100" cy="1110"/>
                </a:xfrm>
                <a:custGeom>
                  <a:avLst/>
                  <a:gdLst>
                    <a:gd name="T0" fmla="*/ 0 w 1102"/>
                    <a:gd name="T1" fmla="*/ 257 h 1110"/>
                    <a:gd name="T2" fmla="*/ 731 w 1102"/>
                    <a:gd name="T3" fmla="*/ 5 h 1110"/>
                    <a:gd name="T4" fmla="*/ 986 w 1102"/>
                    <a:gd name="T5" fmla="*/ 227 h 1110"/>
                    <a:gd name="T6" fmla="*/ 1072 w 1102"/>
                    <a:gd name="T7" fmla="*/ 1110 h 1110"/>
                    <a:gd name="T8" fmla="*/ 0 60000 65536"/>
                    <a:gd name="T9" fmla="*/ 0 60000 65536"/>
                    <a:gd name="T10" fmla="*/ 0 60000 65536"/>
                    <a:gd name="T11" fmla="*/ 0 60000 65536"/>
                    <a:gd name="T12" fmla="*/ 0 w 1102"/>
                    <a:gd name="T13" fmla="*/ 0 h 1110"/>
                    <a:gd name="T14" fmla="*/ 1102 w 1102"/>
                    <a:gd name="T15" fmla="*/ 1110 h 1110"/>
                  </a:gdLst>
                  <a:ahLst/>
                  <a:cxnLst>
                    <a:cxn ang="T8">
                      <a:pos x="T0" y="T1"/>
                    </a:cxn>
                    <a:cxn ang="T9">
                      <a:pos x="T2" y="T3"/>
                    </a:cxn>
                    <a:cxn ang="T10">
                      <a:pos x="T4" y="T5"/>
                    </a:cxn>
                    <a:cxn ang="T11">
                      <a:pos x="T6" y="T7"/>
                    </a:cxn>
                  </a:cxnLst>
                  <a:rect l="T12" t="T13" r="T14" b="T15"/>
                  <a:pathLst>
                    <a:path w="1102" h="1110">
                      <a:moveTo>
                        <a:pt x="0" y="257"/>
                      </a:moveTo>
                      <a:cubicBezTo>
                        <a:pt x="124" y="215"/>
                        <a:pt x="577" y="10"/>
                        <a:pt x="746" y="5"/>
                      </a:cubicBezTo>
                      <a:cubicBezTo>
                        <a:pt x="915" y="0"/>
                        <a:pt x="957" y="43"/>
                        <a:pt x="1016" y="227"/>
                      </a:cubicBezTo>
                      <a:cubicBezTo>
                        <a:pt x="1075" y="411"/>
                        <a:pt x="1084" y="926"/>
                        <a:pt x="1102" y="111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33" name="Freeform 1540"/>
                <p:cNvSpPr>
                  <a:spLocks/>
                </p:cNvSpPr>
                <p:nvPr/>
              </p:nvSpPr>
              <p:spPr bwMode="auto">
                <a:xfrm>
                  <a:off x="2583" y="2475"/>
                  <a:ext cx="769" cy="142"/>
                </a:xfrm>
                <a:custGeom>
                  <a:avLst/>
                  <a:gdLst>
                    <a:gd name="T0" fmla="*/ 0 w 771"/>
                    <a:gd name="T1" fmla="*/ 86 h 139"/>
                    <a:gd name="T2" fmla="*/ 406 w 771"/>
                    <a:gd name="T3" fmla="*/ 13 h 139"/>
                    <a:gd name="T4" fmla="*/ 741 w 771"/>
                    <a:gd name="T5" fmla="*/ 191 h 139"/>
                    <a:gd name="T6" fmla="*/ 0 60000 65536"/>
                    <a:gd name="T7" fmla="*/ 0 60000 65536"/>
                    <a:gd name="T8" fmla="*/ 0 60000 65536"/>
                    <a:gd name="T9" fmla="*/ 0 w 771"/>
                    <a:gd name="T10" fmla="*/ 0 h 139"/>
                    <a:gd name="T11" fmla="*/ 771 w 771"/>
                    <a:gd name="T12" fmla="*/ 139 h 139"/>
                  </a:gdLst>
                  <a:ahLst/>
                  <a:cxnLst>
                    <a:cxn ang="T6">
                      <a:pos x="T0" y="T1"/>
                    </a:cxn>
                    <a:cxn ang="T7">
                      <a:pos x="T2" y="T3"/>
                    </a:cxn>
                    <a:cxn ang="T8">
                      <a:pos x="T4" y="T5"/>
                    </a:cxn>
                  </a:cxnLst>
                  <a:rect l="T9" t="T10" r="T11" b="T12"/>
                  <a:pathLst>
                    <a:path w="771" h="139">
                      <a:moveTo>
                        <a:pt x="0" y="63"/>
                      </a:moveTo>
                      <a:cubicBezTo>
                        <a:pt x="69" y="55"/>
                        <a:pt x="293" y="0"/>
                        <a:pt x="421" y="13"/>
                      </a:cubicBezTo>
                      <a:cubicBezTo>
                        <a:pt x="549" y="26"/>
                        <a:pt x="699" y="113"/>
                        <a:pt x="771" y="139"/>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34" name="Freeform 1541"/>
                <p:cNvSpPr>
                  <a:spLocks/>
                </p:cNvSpPr>
                <p:nvPr/>
              </p:nvSpPr>
              <p:spPr bwMode="auto">
                <a:xfrm rot="20907923" flipV="1">
                  <a:off x="2615" y="2158"/>
                  <a:ext cx="306" cy="93"/>
                </a:xfrm>
                <a:custGeom>
                  <a:avLst/>
                  <a:gdLst>
                    <a:gd name="T0" fmla="*/ 0 w 136"/>
                    <a:gd name="T1" fmla="*/ 2409471 h 45"/>
                    <a:gd name="T2" fmla="*/ 26097071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50314" name="Group 1542"/>
            <p:cNvGrpSpPr>
              <a:grpSpLocks/>
            </p:cNvGrpSpPr>
            <p:nvPr/>
          </p:nvGrpSpPr>
          <p:grpSpPr bwMode="auto">
            <a:xfrm rot="4053744">
              <a:off x="3345" y="1981"/>
              <a:ext cx="454" cy="449"/>
              <a:chOff x="521" y="641"/>
              <a:chExt cx="3357" cy="3288"/>
            </a:xfrm>
          </p:grpSpPr>
          <p:sp>
            <p:nvSpPr>
              <p:cNvPr id="50315" name="Oval 1543"/>
              <p:cNvSpPr>
                <a:spLocks noChangeArrowheads="1"/>
              </p:cNvSpPr>
              <p:nvPr/>
            </p:nvSpPr>
            <p:spPr bwMode="auto">
              <a:xfrm>
                <a:off x="785" y="1113"/>
                <a:ext cx="2810" cy="287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222268"/>
                  </a:solidFill>
                </a:endParaRPr>
              </a:p>
            </p:txBody>
          </p:sp>
          <p:grpSp>
            <p:nvGrpSpPr>
              <p:cNvPr id="50316" name="Group 1544"/>
              <p:cNvGrpSpPr>
                <a:grpSpLocks/>
              </p:cNvGrpSpPr>
              <p:nvPr/>
            </p:nvGrpSpPr>
            <p:grpSpPr bwMode="auto">
              <a:xfrm flipH="1">
                <a:off x="521" y="641"/>
                <a:ext cx="3357" cy="3283"/>
                <a:chOff x="1247" y="1661"/>
                <a:chExt cx="2313" cy="2263"/>
              </a:xfrm>
            </p:grpSpPr>
            <p:sp>
              <p:nvSpPr>
                <p:cNvPr id="50317" name="Freeform 1545"/>
                <p:cNvSpPr>
                  <a:spLocks/>
                </p:cNvSpPr>
                <p:nvPr/>
              </p:nvSpPr>
              <p:spPr bwMode="auto">
                <a:xfrm>
                  <a:off x="1518" y="1995"/>
                  <a:ext cx="1926" cy="1957"/>
                </a:xfrm>
                <a:custGeom>
                  <a:avLst/>
                  <a:gdLst>
                    <a:gd name="T0" fmla="*/ 52525876 w 882"/>
                    <a:gd name="T1" fmla="*/ 0 h 898"/>
                    <a:gd name="T2" fmla="*/ 107567613 w 882"/>
                    <a:gd name="T3" fmla="*/ 54493585 h 898"/>
                    <a:gd name="T4" fmla="*/ 52854707 w 882"/>
                    <a:gd name="T5" fmla="*/ 106163225 h 898"/>
                    <a:gd name="T6" fmla="*/ 108644 w 882"/>
                    <a:gd name="T7" fmla="*/ 54773906 h 898"/>
                    <a:gd name="T8" fmla="*/ 52525876 w 882"/>
                    <a:gd name="T9" fmla="*/ 0 h 898"/>
                    <a:gd name="T10" fmla="*/ 0 60000 65536"/>
                    <a:gd name="T11" fmla="*/ 0 60000 65536"/>
                    <a:gd name="T12" fmla="*/ 0 60000 65536"/>
                    <a:gd name="T13" fmla="*/ 0 60000 65536"/>
                    <a:gd name="T14" fmla="*/ 0 60000 65536"/>
                    <a:gd name="T15" fmla="*/ 0 w 882"/>
                    <a:gd name="T16" fmla="*/ 0 h 898"/>
                    <a:gd name="T17" fmla="*/ 882 w 882"/>
                    <a:gd name="T18" fmla="*/ 898 h 898"/>
                  </a:gdLst>
                  <a:ahLst/>
                  <a:cxnLst>
                    <a:cxn ang="T10">
                      <a:pos x="T0" y="T1"/>
                    </a:cxn>
                    <a:cxn ang="T11">
                      <a:pos x="T2" y="T3"/>
                    </a:cxn>
                    <a:cxn ang="T12">
                      <a:pos x="T4" y="T5"/>
                    </a:cxn>
                    <a:cxn ang="T13">
                      <a:pos x="T6" y="T7"/>
                    </a:cxn>
                    <a:cxn ang="T14">
                      <a:pos x="T8" y="T9"/>
                    </a:cxn>
                  </a:cxnLst>
                  <a:rect l="T15" t="T16" r="T17" b="T18"/>
                  <a:pathLst>
                    <a:path w="882" h="898">
                      <a:moveTo>
                        <a:pt x="429" y="0"/>
                      </a:moveTo>
                      <a:cubicBezTo>
                        <a:pt x="763" y="2"/>
                        <a:pt x="878" y="310"/>
                        <a:pt x="879" y="459"/>
                      </a:cubicBezTo>
                      <a:cubicBezTo>
                        <a:pt x="882" y="604"/>
                        <a:pt x="711" y="898"/>
                        <a:pt x="432" y="894"/>
                      </a:cubicBezTo>
                      <a:cubicBezTo>
                        <a:pt x="135" y="890"/>
                        <a:pt x="2" y="610"/>
                        <a:pt x="1" y="461"/>
                      </a:cubicBezTo>
                      <a:cubicBezTo>
                        <a:pt x="0" y="312"/>
                        <a:pt x="124" y="0"/>
                        <a:pt x="429" y="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18" name="Freeform 1546"/>
                <p:cNvSpPr>
                  <a:spLocks/>
                </p:cNvSpPr>
                <p:nvPr/>
              </p:nvSpPr>
              <p:spPr bwMode="auto">
                <a:xfrm>
                  <a:off x="2251" y="1700"/>
                  <a:ext cx="423" cy="317"/>
                </a:xfrm>
                <a:custGeom>
                  <a:avLst/>
                  <a:gdLst>
                    <a:gd name="T0" fmla="*/ 0 w 192"/>
                    <a:gd name="T1" fmla="*/ 17665592 h 145"/>
                    <a:gd name="T2" fmla="*/ 13022608 w 192"/>
                    <a:gd name="T3" fmla="*/ 109518 h 145"/>
                    <a:gd name="T4" fmla="*/ 26845058 w 192"/>
                    <a:gd name="T5" fmla="*/ 18059416 h 145"/>
                    <a:gd name="T6" fmla="*/ 0 60000 65536"/>
                    <a:gd name="T7" fmla="*/ 0 60000 65536"/>
                    <a:gd name="T8" fmla="*/ 0 60000 65536"/>
                    <a:gd name="T9" fmla="*/ 0 w 192"/>
                    <a:gd name="T10" fmla="*/ 0 h 145"/>
                    <a:gd name="T11" fmla="*/ 192 w 192"/>
                    <a:gd name="T12" fmla="*/ 145 h 145"/>
                  </a:gdLst>
                  <a:ahLst/>
                  <a:cxnLst>
                    <a:cxn ang="T6">
                      <a:pos x="T0" y="T1"/>
                    </a:cxn>
                    <a:cxn ang="T7">
                      <a:pos x="T2" y="T3"/>
                    </a:cxn>
                    <a:cxn ang="T8">
                      <a:pos x="T4" y="T5"/>
                    </a:cxn>
                  </a:cxnLst>
                  <a:rect l="T9" t="T10" r="T11" b="T12"/>
                  <a:pathLst>
                    <a:path w="192" h="145">
                      <a:moveTo>
                        <a:pt x="0" y="142"/>
                      </a:moveTo>
                      <a:cubicBezTo>
                        <a:pt x="15" y="118"/>
                        <a:pt x="40" y="0"/>
                        <a:pt x="93" y="1"/>
                      </a:cubicBezTo>
                      <a:cubicBezTo>
                        <a:pt x="154" y="2"/>
                        <a:pt x="172" y="115"/>
                        <a:pt x="192" y="14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19" name="Freeform 1547"/>
                <p:cNvSpPr>
                  <a:spLocks/>
                </p:cNvSpPr>
                <p:nvPr/>
              </p:nvSpPr>
              <p:spPr bwMode="auto">
                <a:xfrm>
                  <a:off x="1312" y="2807"/>
                  <a:ext cx="214" cy="317"/>
                </a:xfrm>
                <a:custGeom>
                  <a:avLst/>
                  <a:gdLst>
                    <a:gd name="T0" fmla="*/ 13843773 w 97"/>
                    <a:gd name="T1" fmla="*/ 18059416 h 145"/>
                    <a:gd name="T2" fmla="*/ 439338 w 97"/>
                    <a:gd name="T3" fmla="*/ 8309569 h 145"/>
                    <a:gd name="T4" fmla="*/ 13843773 w 97"/>
                    <a:gd name="T5" fmla="*/ 1255005 h 145"/>
                    <a:gd name="T6" fmla="*/ 0 60000 65536"/>
                    <a:gd name="T7" fmla="*/ 0 60000 65536"/>
                    <a:gd name="T8" fmla="*/ 0 60000 65536"/>
                    <a:gd name="T9" fmla="*/ 0 w 97"/>
                    <a:gd name="T10" fmla="*/ 0 h 145"/>
                    <a:gd name="T11" fmla="*/ 97 w 97"/>
                    <a:gd name="T12" fmla="*/ 145 h 145"/>
                  </a:gdLst>
                  <a:ahLst/>
                  <a:cxnLst>
                    <a:cxn ang="T6">
                      <a:pos x="T0" y="T1"/>
                    </a:cxn>
                    <a:cxn ang="T7">
                      <a:pos x="T2" y="T3"/>
                    </a:cxn>
                    <a:cxn ang="T8">
                      <a:pos x="T4" y="T5"/>
                    </a:cxn>
                  </a:cxnLst>
                  <a:rect l="T9" t="T10" r="T11" b="T12"/>
                  <a:pathLst>
                    <a:path w="97" h="145">
                      <a:moveTo>
                        <a:pt x="97" y="145"/>
                      </a:moveTo>
                      <a:cubicBezTo>
                        <a:pt x="81" y="132"/>
                        <a:pt x="0" y="136"/>
                        <a:pt x="3" y="67"/>
                      </a:cubicBezTo>
                      <a:cubicBezTo>
                        <a:pt x="6" y="0"/>
                        <a:pt x="78" y="22"/>
                        <a:pt x="97" y="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20" name="Freeform 1548"/>
                <p:cNvSpPr>
                  <a:spLocks/>
                </p:cNvSpPr>
                <p:nvPr/>
              </p:nvSpPr>
              <p:spPr bwMode="auto">
                <a:xfrm flipH="1">
                  <a:off x="3409" y="2813"/>
                  <a:ext cx="209" cy="317"/>
                </a:xfrm>
                <a:custGeom>
                  <a:avLst/>
                  <a:gdLst>
                    <a:gd name="T0" fmla="*/ 11007754 w 96"/>
                    <a:gd name="T1" fmla="*/ 18059416 h 145"/>
                    <a:gd name="T2" fmla="*/ 0 w 96"/>
                    <a:gd name="T3" fmla="*/ 8309569 h 145"/>
                    <a:gd name="T4" fmla="*/ 11233260 w 96"/>
                    <a:gd name="T5" fmla="*/ 109518 h 145"/>
                    <a:gd name="T6" fmla="*/ 0 60000 65536"/>
                    <a:gd name="T7" fmla="*/ 0 60000 65536"/>
                    <a:gd name="T8" fmla="*/ 0 60000 65536"/>
                    <a:gd name="T9" fmla="*/ 0 w 96"/>
                    <a:gd name="T10" fmla="*/ 0 h 145"/>
                    <a:gd name="T11" fmla="*/ 96 w 96"/>
                    <a:gd name="T12" fmla="*/ 145 h 145"/>
                  </a:gdLst>
                  <a:ahLst/>
                  <a:cxnLst>
                    <a:cxn ang="T6">
                      <a:pos x="T0" y="T1"/>
                    </a:cxn>
                    <a:cxn ang="T7">
                      <a:pos x="T2" y="T3"/>
                    </a:cxn>
                    <a:cxn ang="T8">
                      <a:pos x="T4" y="T5"/>
                    </a:cxn>
                  </a:cxnLst>
                  <a:rect l="T9" t="T10" r="T11" b="T12"/>
                  <a:pathLst>
                    <a:path w="96" h="145">
                      <a:moveTo>
                        <a:pt x="94" y="145"/>
                      </a:moveTo>
                      <a:cubicBezTo>
                        <a:pt x="78" y="132"/>
                        <a:pt x="0" y="136"/>
                        <a:pt x="0" y="67"/>
                      </a:cubicBezTo>
                      <a:cubicBezTo>
                        <a:pt x="0" y="0"/>
                        <a:pt x="76" y="15"/>
                        <a:pt x="96" y="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21" name="Freeform 1549"/>
                <p:cNvSpPr>
                  <a:spLocks/>
                </p:cNvSpPr>
                <p:nvPr/>
              </p:nvSpPr>
              <p:spPr bwMode="auto">
                <a:xfrm rot="692077">
                  <a:off x="2032" y="2171"/>
                  <a:ext cx="295" cy="98"/>
                </a:xfrm>
                <a:custGeom>
                  <a:avLst/>
                  <a:gdLst>
                    <a:gd name="T0" fmla="*/ 0 w 136"/>
                    <a:gd name="T1" fmla="*/ 5279164 h 45"/>
                    <a:gd name="T2" fmla="*/ 15060095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22" name="Freeform 1550"/>
                <p:cNvSpPr>
                  <a:spLocks/>
                </p:cNvSpPr>
                <p:nvPr/>
              </p:nvSpPr>
              <p:spPr bwMode="auto">
                <a:xfrm>
                  <a:off x="1588" y="2445"/>
                  <a:ext cx="1095" cy="1110"/>
                </a:xfrm>
                <a:custGeom>
                  <a:avLst/>
                  <a:gdLst>
                    <a:gd name="T0" fmla="*/ 0 w 1102"/>
                    <a:gd name="T1" fmla="*/ 257 h 1110"/>
                    <a:gd name="T2" fmla="*/ 678 w 1102"/>
                    <a:gd name="T3" fmla="*/ 5 h 1110"/>
                    <a:gd name="T4" fmla="*/ 926 w 1102"/>
                    <a:gd name="T5" fmla="*/ 227 h 1110"/>
                    <a:gd name="T6" fmla="*/ 1000 w 1102"/>
                    <a:gd name="T7" fmla="*/ 1110 h 1110"/>
                    <a:gd name="T8" fmla="*/ 0 60000 65536"/>
                    <a:gd name="T9" fmla="*/ 0 60000 65536"/>
                    <a:gd name="T10" fmla="*/ 0 60000 65536"/>
                    <a:gd name="T11" fmla="*/ 0 60000 65536"/>
                    <a:gd name="T12" fmla="*/ 0 w 1102"/>
                    <a:gd name="T13" fmla="*/ 0 h 1110"/>
                    <a:gd name="T14" fmla="*/ 1102 w 1102"/>
                    <a:gd name="T15" fmla="*/ 1110 h 1110"/>
                  </a:gdLst>
                  <a:ahLst/>
                  <a:cxnLst>
                    <a:cxn ang="T8">
                      <a:pos x="T0" y="T1"/>
                    </a:cxn>
                    <a:cxn ang="T9">
                      <a:pos x="T2" y="T3"/>
                    </a:cxn>
                    <a:cxn ang="T10">
                      <a:pos x="T4" y="T5"/>
                    </a:cxn>
                    <a:cxn ang="T11">
                      <a:pos x="T6" y="T7"/>
                    </a:cxn>
                  </a:cxnLst>
                  <a:rect l="T12" t="T13" r="T14" b="T15"/>
                  <a:pathLst>
                    <a:path w="1102" h="1110">
                      <a:moveTo>
                        <a:pt x="0" y="257"/>
                      </a:moveTo>
                      <a:cubicBezTo>
                        <a:pt x="124" y="215"/>
                        <a:pt x="577" y="10"/>
                        <a:pt x="746" y="5"/>
                      </a:cubicBezTo>
                      <a:cubicBezTo>
                        <a:pt x="915" y="0"/>
                        <a:pt x="957" y="43"/>
                        <a:pt x="1016" y="227"/>
                      </a:cubicBezTo>
                      <a:cubicBezTo>
                        <a:pt x="1075" y="411"/>
                        <a:pt x="1084" y="926"/>
                        <a:pt x="1102" y="111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23" name="Freeform 1551"/>
                <p:cNvSpPr>
                  <a:spLocks/>
                </p:cNvSpPr>
                <p:nvPr/>
              </p:nvSpPr>
              <p:spPr bwMode="auto">
                <a:xfrm>
                  <a:off x="2586" y="2508"/>
                  <a:ext cx="769" cy="142"/>
                </a:xfrm>
                <a:custGeom>
                  <a:avLst/>
                  <a:gdLst>
                    <a:gd name="T0" fmla="*/ 0 w 771"/>
                    <a:gd name="T1" fmla="*/ 86 h 139"/>
                    <a:gd name="T2" fmla="*/ 406 w 771"/>
                    <a:gd name="T3" fmla="*/ 13 h 139"/>
                    <a:gd name="T4" fmla="*/ 741 w 771"/>
                    <a:gd name="T5" fmla="*/ 191 h 139"/>
                    <a:gd name="T6" fmla="*/ 0 60000 65536"/>
                    <a:gd name="T7" fmla="*/ 0 60000 65536"/>
                    <a:gd name="T8" fmla="*/ 0 60000 65536"/>
                    <a:gd name="T9" fmla="*/ 0 w 771"/>
                    <a:gd name="T10" fmla="*/ 0 h 139"/>
                    <a:gd name="T11" fmla="*/ 771 w 771"/>
                    <a:gd name="T12" fmla="*/ 139 h 139"/>
                  </a:gdLst>
                  <a:ahLst/>
                  <a:cxnLst>
                    <a:cxn ang="T6">
                      <a:pos x="T0" y="T1"/>
                    </a:cxn>
                    <a:cxn ang="T7">
                      <a:pos x="T2" y="T3"/>
                    </a:cxn>
                    <a:cxn ang="T8">
                      <a:pos x="T4" y="T5"/>
                    </a:cxn>
                  </a:cxnLst>
                  <a:rect l="T9" t="T10" r="T11" b="T12"/>
                  <a:pathLst>
                    <a:path w="771" h="139">
                      <a:moveTo>
                        <a:pt x="0" y="63"/>
                      </a:moveTo>
                      <a:cubicBezTo>
                        <a:pt x="69" y="55"/>
                        <a:pt x="293" y="0"/>
                        <a:pt x="421" y="13"/>
                      </a:cubicBezTo>
                      <a:cubicBezTo>
                        <a:pt x="549" y="26"/>
                        <a:pt x="699" y="113"/>
                        <a:pt x="771" y="139"/>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24" name="Freeform 1552"/>
                <p:cNvSpPr>
                  <a:spLocks/>
                </p:cNvSpPr>
                <p:nvPr/>
              </p:nvSpPr>
              <p:spPr bwMode="auto">
                <a:xfrm rot="20907923" flipV="1">
                  <a:off x="2591" y="2146"/>
                  <a:ext cx="306" cy="98"/>
                </a:xfrm>
                <a:custGeom>
                  <a:avLst/>
                  <a:gdLst>
                    <a:gd name="T0" fmla="*/ 0 w 136"/>
                    <a:gd name="T1" fmla="*/ 5279164 h 45"/>
                    <a:gd name="T2" fmla="*/ 26097071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grpSp>
        <p:nvGrpSpPr>
          <p:cNvPr id="9" name="Group 1609"/>
          <p:cNvGrpSpPr>
            <a:grpSpLocks/>
          </p:cNvGrpSpPr>
          <p:nvPr/>
        </p:nvGrpSpPr>
        <p:grpSpPr bwMode="auto">
          <a:xfrm>
            <a:off x="785813" y="5002213"/>
            <a:ext cx="665162" cy="712787"/>
            <a:chOff x="521" y="641"/>
            <a:chExt cx="3357" cy="3288"/>
          </a:xfrm>
        </p:grpSpPr>
        <p:sp>
          <p:nvSpPr>
            <p:cNvPr id="50292" name="Oval 1610"/>
            <p:cNvSpPr>
              <a:spLocks noChangeArrowheads="1"/>
            </p:cNvSpPr>
            <p:nvPr/>
          </p:nvSpPr>
          <p:spPr bwMode="auto">
            <a:xfrm>
              <a:off x="793" y="1073"/>
              <a:ext cx="2812" cy="285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222268"/>
                </a:solidFill>
              </a:endParaRPr>
            </a:p>
          </p:txBody>
        </p:sp>
        <p:grpSp>
          <p:nvGrpSpPr>
            <p:cNvPr id="50293" name="Group 1611"/>
            <p:cNvGrpSpPr>
              <a:grpSpLocks/>
            </p:cNvGrpSpPr>
            <p:nvPr/>
          </p:nvGrpSpPr>
          <p:grpSpPr bwMode="auto">
            <a:xfrm flipH="1">
              <a:off x="521" y="641"/>
              <a:ext cx="3357" cy="3283"/>
              <a:chOff x="1247" y="1661"/>
              <a:chExt cx="2313" cy="2263"/>
            </a:xfrm>
          </p:grpSpPr>
          <p:sp>
            <p:nvSpPr>
              <p:cNvPr id="50294" name="Freeform 1612"/>
              <p:cNvSpPr>
                <a:spLocks/>
              </p:cNvSpPr>
              <p:nvPr/>
            </p:nvSpPr>
            <p:spPr bwMode="auto">
              <a:xfrm>
                <a:off x="1446" y="1959"/>
                <a:ext cx="1927" cy="1964"/>
              </a:xfrm>
              <a:custGeom>
                <a:avLst/>
                <a:gdLst>
                  <a:gd name="T0" fmla="*/ 52899340 w 882"/>
                  <a:gd name="T1" fmla="*/ 0 h 898"/>
                  <a:gd name="T2" fmla="*/ 108417055 w 882"/>
                  <a:gd name="T3" fmla="*/ 57531701 h 898"/>
                  <a:gd name="T4" fmla="*/ 53292808 w 882"/>
                  <a:gd name="T5" fmla="*/ 112020668 h 898"/>
                  <a:gd name="T6" fmla="*/ 109077 w 882"/>
                  <a:gd name="T7" fmla="*/ 57767250 h 898"/>
                  <a:gd name="T8" fmla="*/ 52899340 w 882"/>
                  <a:gd name="T9" fmla="*/ 0 h 898"/>
                  <a:gd name="T10" fmla="*/ 0 60000 65536"/>
                  <a:gd name="T11" fmla="*/ 0 60000 65536"/>
                  <a:gd name="T12" fmla="*/ 0 60000 65536"/>
                  <a:gd name="T13" fmla="*/ 0 60000 65536"/>
                  <a:gd name="T14" fmla="*/ 0 60000 65536"/>
                  <a:gd name="T15" fmla="*/ 0 w 882"/>
                  <a:gd name="T16" fmla="*/ 0 h 898"/>
                  <a:gd name="T17" fmla="*/ 882 w 882"/>
                  <a:gd name="T18" fmla="*/ 898 h 898"/>
                </a:gdLst>
                <a:ahLst/>
                <a:cxnLst>
                  <a:cxn ang="T10">
                    <a:pos x="T0" y="T1"/>
                  </a:cxn>
                  <a:cxn ang="T11">
                    <a:pos x="T2" y="T3"/>
                  </a:cxn>
                  <a:cxn ang="T12">
                    <a:pos x="T4" y="T5"/>
                  </a:cxn>
                  <a:cxn ang="T13">
                    <a:pos x="T6" y="T7"/>
                  </a:cxn>
                  <a:cxn ang="T14">
                    <a:pos x="T8" y="T9"/>
                  </a:cxn>
                </a:cxnLst>
                <a:rect l="T15" t="T16" r="T17" b="T18"/>
                <a:pathLst>
                  <a:path w="882" h="898">
                    <a:moveTo>
                      <a:pt x="429" y="0"/>
                    </a:moveTo>
                    <a:cubicBezTo>
                      <a:pt x="763" y="2"/>
                      <a:pt x="878" y="310"/>
                      <a:pt x="879" y="459"/>
                    </a:cubicBezTo>
                    <a:cubicBezTo>
                      <a:pt x="882" y="604"/>
                      <a:pt x="711" y="898"/>
                      <a:pt x="432" y="894"/>
                    </a:cubicBezTo>
                    <a:cubicBezTo>
                      <a:pt x="135" y="890"/>
                      <a:pt x="2" y="610"/>
                      <a:pt x="1" y="461"/>
                    </a:cubicBezTo>
                    <a:cubicBezTo>
                      <a:pt x="0" y="312"/>
                      <a:pt x="124" y="0"/>
                      <a:pt x="429" y="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95" name="Freeform 1613"/>
              <p:cNvSpPr>
                <a:spLocks/>
              </p:cNvSpPr>
              <p:nvPr/>
            </p:nvSpPr>
            <p:spPr bwMode="auto">
              <a:xfrm>
                <a:off x="2191" y="1661"/>
                <a:ext cx="420" cy="318"/>
              </a:xfrm>
              <a:custGeom>
                <a:avLst/>
                <a:gdLst>
                  <a:gd name="T0" fmla="*/ 0 w 192"/>
                  <a:gd name="T1" fmla="*/ 18522575 h 145"/>
                  <a:gd name="T2" fmla="*/ 11656492 w 192"/>
                  <a:gd name="T3" fmla="*/ 112940 h 145"/>
                  <a:gd name="T4" fmla="*/ 24130127 w 192"/>
                  <a:gd name="T5" fmla="*/ 18925906 h 145"/>
                  <a:gd name="T6" fmla="*/ 0 60000 65536"/>
                  <a:gd name="T7" fmla="*/ 0 60000 65536"/>
                  <a:gd name="T8" fmla="*/ 0 60000 65536"/>
                  <a:gd name="T9" fmla="*/ 0 w 192"/>
                  <a:gd name="T10" fmla="*/ 0 h 145"/>
                  <a:gd name="T11" fmla="*/ 192 w 192"/>
                  <a:gd name="T12" fmla="*/ 145 h 145"/>
                </a:gdLst>
                <a:ahLst/>
                <a:cxnLst>
                  <a:cxn ang="T6">
                    <a:pos x="T0" y="T1"/>
                  </a:cxn>
                  <a:cxn ang="T7">
                    <a:pos x="T2" y="T3"/>
                  </a:cxn>
                  <a:cxn ang="T8">
                    <a:pos x="T4" y="T5"/>
                  </a:cxn>
                </a:cxnLst>
                <a:rect l="T9" t="T10" r="T11" b="T12"/>
                <a:pathLst>
                  <a:path w="192" h="145">
                    <a:moveTo>
                      <a:pt x="0" y="142"/>
                    </a:moveTo>
                    <a:cubicBezTo>
                      <a:pt x="15" y="118"/>
                      <a:pt x="40" y="0"/>
                      <a:pt x="93" y="1"/>
                    </a:cubicBezTo>
                    <a:cubicBezTo>
                      <a:pt x="154" y="2"/>
                      <a:pt x="172" y="115"/>
                      <a:pt x="192" y="14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96" name="Freeform 1614"/>
              <p:cNvSpPr>
                <a:spLocks/>
              </p:cNvSpPr>
              <p:nvPr/>
            </p:nvSpPr>
            <p:spPr bwMode="auto">
              <a:xfrm>
                <a:off x="1247" y="2766"/>
                <a:ext cx="210" cy="318"/>
              </a:xfrm>
              <a:custGeom>
                <a:avLst/>
                <a:gdLst>
                  <a:gd name="T0" fmla="*/ 10440330 w 97"/>
                  <a:gd name="T1" fmla="*/ 18925906 h 145"/>
                  <a:gd name="T2" fmla="*/ 298722 w 97"/>
                  <a:gd name="T3" fmla="*/ 8738912 h 145"/>
                  <a:gd name="T4" fmla="*/ 10440330 w 97"/>
                  <a:gd name="T5" fmla="*/ 1296644 h 145"/>
                  <a:gd name="T6" fmla="*/ 0 60000 65536"/>
                  <a:gd name="T7" fmla="*/ 0 60000 65536"/>
                  <a:gd name="T8" fmla="*/ 0 60000 65536"/>
                  <a:gd name="T9" fmla="*/ 0 w 97"/>
                  <a:gd name="T10" fmla="*/ 0 h 145"/>
                  <a:gd name="T11" fmla="*/ 97 w 97"/>
                  <a:gd name="T12" fmla="*/ 145 h 145"/>
                </a:gdLst>
                <a:ahLst/>
                <a:cxnLst>
                  <a:cxn ang="T6">
                    <a:pos x="T0" y="T1"/>
                  </a:cxn>
                  <a:cxn ang="T7">
                    <a:pos x="T2" y="T3"/>
                  </a:cxn>
                  <a:cxn ang="T8">
                    <a:pos x="T4" y="T5"/>
                  </a:cxn>
                </a:cxnLst>
                <a:rect l="T9" t="T10" r="T11" b="T12"/>
                <a:pathLst>
                  <a:path w="97" h="145">
                    <a:moveTo>
                      <a:pt x="97" y="145"/>
                    </a:moveTo>
                    <a:cubicBezTo>
                      <a:pt x="81" y="132"/>
                      <a:pt x="0" y="136"/>
                      <a:pt x="3" y="67"/>
                    </a:cubicBezTo>
                    <a:cubicBezTo>
                      <a:pt x="6" y="0"/>
                      <a:pt x="78" y="22"/>
                      <a:pt x="97" y="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97" name="Freeform 1615"/>
              <p:cNvSpPr>
                <a:spLocks/>
              </p:cNvSpPr>
              <p:nvPr/>
            </p:nvSpPr>
            <p:spPr bwMode="auto">
              <a:xfrm flipH="1">
                <a:off x="3350" y="2777"/>
                <a:ext cx="210" cy="313"/>
              </a:xfrm>
              <a:custGeom>
                <a:avLst/>
                <a:gdLst>
                  <a:gd name="T0" fmla="*/ 11849893 w 96"/>
                  <a:gd name="T1" fmla="*/ 14930489 h 145"/>
                  <a:gd name="T2" fmla="*/ 0 w 96"/>
                  <a:gd name="T3" fmla="*/ 6916680 h 145"/>
                  <a:gd name="T4" fmla="*/ 12052723 w 96"/>
                  <a:gd name="T5" fmla="*/ 90453 h 145"/>
                  <a:gd name="T6" fmla="*/ 0 60000 65536"/>
                  <a:gd name="T7" fmla="*/ 0 60000 65536"/>
                  <a:gd name="T8" fmla="*/ 0 60000 65536"/>
                  <a:gd name="T9" fmla="*/ 0 w 96"/>
                  <a:gd name="T10" fmla="*/ 0 h 145"/>
                  <a:gd name="T11" fmla="*/ 96 w 96"/>
                  <a:gd name="T12" fmla="*/ 145 h 145"/>
                </a:gdLst>
                <a:ahLst/>
                <a:cxnLst>
                  <a:cxn ang="T6">
                    <a:pos x="T0" y="T1"/>
                  </a:cxn>
                  <a:cxn ang="T7">
                    <a:pos x="T2" y="T3"/>
                  </a:cxn>
                  <a:cxn ang="T8">
                    <a:pos x="T4" y="T5"/>
                  </a:cxn>
                </a:cxnLst>
                <a:rect l="T9" t="T10" r="T11" b="T12"/>
                <a:pathLst>
                  <a:path w="96" h="145">
                    <a:moveTo>
                      <a:pt x="94" y="145"/>
                    </a:moveTo>
                    <a:cubicBezTo>
                      <a:pt x="78" y="132"/>
                      <a:pt x="0" y="136"/>
                      <a:pt x="0" y="67"/>
                    </a:cubicBezTo>
                    <a:cubicBezTo>
                      <a:pt x="0" y="0"/>
                      <a:pt x="76" y="15"/>
                      <a:pt x="96" y="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98" name="Freeform 1616"/>
              <p:cNvSpPr>
                <a:spLocks/>
              </p:cNvSpPr>
              <p:nvPr/>
            </p:nvSpPr>
            <p:spPr bwMode="auto">
              <a:xfrm rot="692077">
                <a:off x="1970" y="2130"/>
                <a:ext cx="298" cy="96"/>
              </a:xfrm>
              <a:custGeom>
                <a:avLst/>
                <a:gdLst>
                  <a:gd name="T0" fmla="*/ 0 w 136"/>
                  <a:gd name="T1" fmla="*/ 3881188 h 45"/>
                  <a:gd name="T2" fmla="*/ 17533522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99" name="Freeform 1617"/>
              <p:cNvSpPr>
                <a:spLocks/>
              </p:cNvSpPr>
              <p:nvPr/>
            </p:nvSpPr>
            <p:spPr bwMode="auto">
              <a:xfrm>
                <a:off x="1512" y="2363"/>
                <a:ext cx="1099" cy="1111"/>
              </a:xfrm>
              <a:custGeom>
                <a:avLst/>
                <a:gdLst>
                  <a:gd name="T0" fmla="*/ 0 w 1102"/>
                  <a:gd name="T1" fmla="*/ 257 h 1110"/>
                  <a:gd name="T2" fmla="*/ 716 w 1102"/>
                  <a:gd name="T3" fmla="*/ 5 h 1110"/>
                  <a:gd name="T4" fmla="*/ 971 w 1102"/>
                  <a:gd name="T5" fmla="*/ 227 h 1110"/>
                  <a:gd name="T6" fmla="*/ 1057 w 1102"/>
                  <a:gd name="T7" fmla="*/ 1125 h 1110"/>
                  <a:gd name="T8" fmla="*/ 0 60000 65536"/>
                  <a:gd name="T9" fmla="*/ 0 60000 65536"/>
                  <a:gd name="T10" fmla="*/ 0 60000 65536"/>
                  <a:gd name="T11" fmla="*/ 0 60000 65536"/>
                  <a:gd name="T12" fmla="*/ 0 w 1102"/>
                  <a:gd name="T13" fmla="*/ 0 h 1110"/>
                  <a:gd name="T14" fmla="*/ 1102 w 1102"/>
                  <a:gd name="T15" fmla="*/ 1110 h 1110"/>
                </a:gdLst>
                <a:ahLst/>
                <a:cxnLst>
                  <a:cxn ang="T8">
                    <a:pos x="T0" y="T1"/>
                  </a:cxn>
                  <a:cxn ang="T9">
                    <a:pos x="T2" y="T3"/>
                  </a:cxn>
                  <a:cxn ang="T10">
                    <a:pos x="T4" y="T5"/>
                  </a:cxn>
                  <a:cxn ang="T11">
                    <a:pos x="T6" y="T7"/>
                  </a:cxn>
                </a:cxnLst>
                <a:rect l="T12" t="T13" r="T14" b="T15"/>
                <a:pathLst>
                  <a:path w="1102" h="1110">
                    <a:moveTo>
                      <a:pt x="0" y="257"/>
                    </a:moveTo>
                    <a:cubicBezTo>
                      <a:pt x="124" y="215"/>
                      <a:pt x="577" y="10"/>
                      <a:pt x="746" y="5"/>
                    </a:cubicBezTo>
                    <a:cubicBezTo>
                      <a:pt x="915" y="0"/>
                      <a:pt x="957" y="43"/>
                      <a:pt x="1016" y="227"/>
                    </a:cubicBezTo>
                    <a:cubicBezTo>
                      <a:pt x="1075" y="411"/>
                      <a:pt x="1084" y="926"/>
                      <a:pt x="1102" y="111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00" name="Freeform 1618"/>
              <p:cNvSpPr>
                <a:spLocks/>
              </p:cNvSpPr>
              <p:nvPr/>
            </p:nvSpPr>
            <p:spPr bwMode="auto">
              <a:xfrm>
                <a:off x="2528" y="2494"/>
                <a:ext cx="767" cy="136"/>
              </a:xfrm>
              <a:custGeom>
                <a:avLst/>
                <a:gdLst>
                  <a:gd name="T0" fmla="*/ 0 w 771"/>
                  <a:gd name="T1" fmla="*/ 48 h 139"/>
                  <a:gd name="T2" fmla="*/ 391 w 771"/>
                  <a:gd name="T3" fmla="*/ 13 h 139"/>
                  <a:gd name="T4" fmla="*/ 711 w 771"/>
                  <a:gd name="T5" fmla="*/ 101 h 139"/>
                  <a:gd name="T6" fmla="*/ 0 60000 65536"/>
                  <a:gd name="T7" fmla="*/ 0 60000 65536"/>
                  <a:gd name="T8" fmla="*/ 0 60000 65536"/>
                  <a:gd name="T9" fmla="*/ 0 w 771"/>
                  <a:gd name="T10" fmla="*/ 0 h 139"/>
                  <a:gd name="T11" fmla="*/ 771 w 771"/>
                  <a:gd name="T12" fmla="*/ 139 h 139"/>
                </a:gdLst>
                <a:ahLst/>
                <a:cxnLst>
                  <a:cxn ang="T6">
                    <a:pos x="T0" y="T1"/>
                  </a:cxn>
                  <a:cxn ang="T7">
                    <a:pos x="T2" y="T3"/>
                  </a:cxn>
                  <a:cxn ang="T8">
                    <a:pos x="T4" y="T5"/>
                  </a:cxn>
                </a:cxnLst>
                <a:rect l="T9" t="T10" r="T11" b="T12"/>
                <a:pathLst>
                  <a:path w="771" h="139">
                    <a:moveTo>
                      <a:pt x="0" y="63"/>
                    </a:moveTo>
                    <a:cubicBezTo>
                      <a:pt x="69" y="55"/>
                      <a:pt x="293" y="0"/>
                      <a:pt x="421" y="13"/>
                    </a:cubicBezTo>
                    <a:cubicBezTo>
                      <a:pt x="549" y="26"/>
                      <a:pt x="699" y="113"/>
                      <a:pt x="771" y="139"/>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01" name="Freeform 1619"/>
              <p:cNvSpPr>
                <a:spLocks/>
              </p:cNvSpPr>
              <p:nvPr/>
            </p:nvSpPr>
            <p:spPr bwMode="auto">
              <a:xfrm rot="20907923" flipV="1">
                <a:off x="2528" y="2115"/>
                <a:ext cx="298" cy="96"/>
              </a:xfrm>
              <a:custGeom>
                <a:avLst/>
                <a:gdLst>
                  <a:gd name="T0" fmla="*/ 0 w 136"/>
                  <a:gd name="T1" fmla="*/ 3881188 h 45"/>
                  <a:gd name="T2" fmla="*/ 17533522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11" name="Group 1664"/>
          <p:cNvGrpSpPr>
            <a:grpSpLocks/>
          </p:cNvGrpSpPr>
          <p:nvPr/>
        </p:nvGrpSpPr>
        <p:grpSpPr bwMode="auto">
          <a:xfrm>
            <a:off x="5454650" y="2509838"/>
            <a:ext cx="2851150" cy="3160712"/>
            <a:chOff x="1850" y="1979"/>
            <a:chExt cx="1946" cy="1991"/>
          </a:xfrm>
        </p:grpSpPr>
        <p:sp>
          <p:nvSpPr>
            <p:cNvPr id="1132161" name="Line 1665"/>
            <p:cNvSpPr>
              <a:spLocks noChangeShapeType="1"/>
            </p:cNvSpPr>
            <p:nvPr/>
          </p:nvSpPr>
          <p:spPr bwMode="auto">
            <a:xfrm flipV="1">
              <a:off x="2078" y="3386"/>
              <a:ext cx="0" cy="113"/>
            </a:xfrm>
            <a:prstGeom prst="line">
              <a:avLst/>
            </a:prstGeom>
            <a:noFill/>
            <a:ln w="38100">
              <a:solidFill>
                <a:srgbClr val="FF0000"/>
              </a:solidFill>
              <a:round/>
              <a:headEnd type="none" w="sm" len="sm"/>
              <a:tailEnd type="triangle" w="sm" len="sm"/>
            </a:ln>
            <a:effectLst/>
          </p:spPr>
          <p:txBody>
            <a:bodyPr/>
            <a:lstStyle/>
            <a:p>
              <a:pPr>
                <a:defRPr/>
              </a:pPr>
              <a:endParaRPr lang="en-US">
                <a:solidFill>
                  <a:schemeClr val="accent6">
                    <a:lumMod val="75000"/>
                  </a:schemeClr>
                </a:solidFill>
                <a:latin typeface="Arial" pitchFamily="4" charset="0"/>
                <a:ea typeface="ＭＳ Ｐゴシック" charset="-128"/>
                <a:cs typeface="ＭＳ Ｐゴシック" charset="-128"/>
              </a:endParaRPr>
            </a:p>
          </p:txBody>
        </p:sp>
        <p:sp>
          <p:nvSpPr>
            <p:cNvPr id="1132162" name="Line 1666"/>
            <p:cNvSpPr>
              <a:spLocks noChangeShapeType="1"/>
            </p:cNvSpPr>
            <p:nvPr/>
          </p:nvSpPr>
          <p:spPr bwMode="auto">
            <a:xfrm flipV="1">
              <a:off x="2081" y="3245"/>
              <a:ext cx="0" cy="113"/>
            </a:xfrm>
            <a:prstGeom prst="line">
              <a:avLst/>
            </a:prstGeom>
            <a:noFill/>
            <a:ln w="38100">
              <a:solidFill>
                <a:srgbClr val="FF0000"/>
              </a:solidFill>
              <a:round/>
              <a:headEnd type="none" w="sm" len="sm"/>
              <a:tailEnd type="triangle" w="sm" len="sm"/>
            </a:ln>
            <a:effectLst/>
          </p:spPr>
          <p:txBody>
            <a:bodyPr/>
            <a:lstStyle/>
            <a:p>
              <a:pPr>
                <a:defRPr/>
              </a:pPr>
              <a:endParaRPr lang="en-US">
                <a:solidFill>
                  <a:schemeClr val="accent6">
                    <a:lumMod val="75000"/>
                  </a:schemeClr>
                </a:solidFill>
                <a:latin typeface="Arial" pitchFamily="4" charset="0"/>
                <a:ea typeface="ＭＳ Ｐゴシック" charset="-128"/>
                <a:cs typeface="ＭＳ Ｐゴシック" charset="-128"/>
              </a:endParaRPr>
            </a:p>
          </p:txBody>
        </p:sp>
        <p:sp>
          <p:nvSpPr>
            <p:cNvPr id="1132163" name="Line 1667"/>
            <p:cNvSpPr>
              <a:spLocks noChangeShapeType="1"/>
            </p:cNvSpPr>
            <p:nvPr/>
          </p:nvSpPr>
          <p:spPr bwMode="auto">
            <a:xfrm flipV="1">
              <a:off x="2084" y="3107"/>
              <a:ext cx="0" cy="113"/>
            </a:xfrm>
            <a:prstGeom prst="line">
              <a:avLst/>
            </a:prstGeom>
            <a:noFill/>
            <a:ln w="38100">
              <a:solidFill>
                <a:srgbClr val="FF0000"/>
              </a:solidFill>
              <a:round/>
              <a:headEnd type="none" w="sm" len="sm"/>
              <a:tailEnd type="triangle" w="sm" len="sm"/>
            </a:ln>
            <a:effectLst/>
          </p:spPr>
          <p:txBody>
            <a:bodyPr/>
            <a:lstStyle/>
            <a:p>
              <a:pPr>
                <a:defRPr/>
              </a:pPr>
              <a:endParaRPr lang="en-US">
                <a:solidFill>
                  <a:schemeClr val="accent6">
                    <a:lumMod val="75000"/>
                  </a:schemeClr>
                </a:solidFill>
                <a:latin typeface="Arial" pitchFamily="4" charset="0"/>
                <a:ea typeface="ＭＳ Ｐゴシック" charset="-128"/>
                <a:cs typeface="ＭＳ Ｐゴシック" charset="-128"/>
              </a:endParaRPr>
            </a:p>
          </p:txBody>
        </p:sp>
        <p:sp>
          <p:nvSpPr>
            <p:cNvPr id="1132164" name="Line 1668"/>
            <p:cNvSpPr>
              <a:spLocks noChangeShapeType="1"/>
            </p:cNvSpPr>
            <p:nvPr/>
          </p:nvSpPr>
          <p:spPr bwMode="auto">
            <a:xfrm flipV="1">
              <a:off x="2088" y="2973"/>
              <a:ext cx="0" cy="113"/>
            </a:xfrm>
            <a:prstGeom prst="line">
              <a:avLst/>
            </a:prstGeom>
            <a:noFill/>
            <a:ln w="38100">
              <a:solidFill>
                <a:srgbClr val="FF0000"/>
              </a:solidFill>
              <a:round/>
              <a:headEnd type="none" w="sm" len="sm"/>
              <a:tailEnd type="triangle" w="sm" len="sm"/>
            </a:ln>
            <a:effectLst/>
          </p:spPr>
          <p:txBody>
            <a:bodyPr/>
            <a:lstStyle/>
            <a:p>
              <a:pPr>
                <a:defRPr/>
              </a:pPr>
              <a:endParaRPr lang="en-US">
                <a:solidFill>
                  <a:schemeClr val="accent6">
                    <a:lumMod val="75000"/>
                  </a:schemeClr>
                </a:solidFill>
                <a:latin typeface="Arial" pitchFamily="4" charset="0"/>
                <a:ea typeface="ＭＳ Ｐゴシック" charset="-128"/>
                <a:cs typeface="ＭＳ Ｐゴシック" charset="-128"/>
              </a:endParaRPr>
            </a:p>
          </p:txBody>
        </p:sp>
        <p:sp>
          <p:nvSpPr>
            <p:cNvPr id="1132165" name="Line 1669"/>
            <p:cNvSpPr>
              <a:spLocks noChangeShapeType="1"/>
            </p:cNvSpPr>
            <p:nvPr/>
          </p:nvSpPr>
          <p:spPr bwMode="auto">
            <a:xfrm flipV="1">
              <a:off x="2386" y="2574"/>
              <a:ext cx="113" cy="57"/>
            </a:xfrm>
            <a:prstGeom prst="line">
              <a:avLst/>
            </a:prstGeom>
            <a:noFill/>
            <a:ln w="38100">
              <a:solidFill>
                <a:srgbClr val="FF0000"/>
              </a:solidFill>
              <a:round/>
              <a:headEnd type="none" w="sm" len="sm"/>
              <a:tailEnd type="triangle" w="sm" len="sm"/>
            </a:ln>
            <a:effectLst/>
          </p:spPr>
          <p:txBody>
            <a:bodyPr/>
            <a:lstStyle/>
            <a:p>
              <a:pPr>
                <a:defRPr/>
              </a:pPr>
              <a:endParaRPr lang="en-US">
                <a:solidFill>
                  <a:schemeClr val="accent6">
                    <a:lumMod val="75000"/>
                  </a:schemeClr>
                </a:solidFill>
                <a:latin typeface="Arial" pitchFamily="4" charset="0"/>
                <a:ea typeface="ＭＳ Ｐゴシック" charset="-128"/>
                <a:cs typeface="ＭＳ Ｐゴシック" charset="-128"/>
              </a:endParaRPr>
            </a:p>
          </p:txBody>
        </p:sp>
        <p:sp>
          <p:nvSpPr>
            <p:cNvPr id="1132166" name="Line 1670"/>
            <p:cNvSpPr>
              <a:spLocks noChangeShapeType="1"/>
            </p:cNvSpPr>
            <p:nvPr/>
          </p:nvSpPr>
          <p:spPr bwMode="auto">
            <a:xfrm flipV="1">
              <a:off x="2555" y="2518"/>
              <a:ext cx="113" cy="56"/>
            </a:xfrm>
            <a:prstGeom prst="line">
              <a:avLst/>
            </a:prstGeom>
            <a:noFill/>
            <a:ln w="38100">
              <a:solidFill>
                <a:srgbClr val="FF0000"/>
              </a:solidFill>
              <a:round/>
              <a:headEnd type="none" w="sm" len="sm"/>
              <a:tailEnd type="triangle" w="sm" len="sm"/>
            </a:ln>
            <a:effectLst/>
          </p:spPr>
          <p:txBody>
            <a:bodyPr/>
            <a:lstStyle/>
            <a:p>
              <a:pPr>
                <a:defRPr/>
              </a:pPr>
              <a:endParaRPr lang="en-US">
                <a:solidFill>
                  <a:schemeClr val="accent6">
                    <a:lumMod val="75000"/>
                  </a:schemeClr>
                </a:solidFill>
                <a:latin typeface="Arial" pitchFamily="4" charset="0"/>
                <a:ea typeface="ＭＳ Ｐゴシック" charset="-128"/>
                <a:cs typeface="ＭＳ Ｐゴシック" charset="-128"/>
              </a:endParaRPr>
            </a:p>
          </p:txBody>
        </p:sp>
        <p:sp>
          <p:nvSpPr>
            <p:cNvPr id="1132167" name="Line 1671"/>
            <p:cNvSpPr>
              <a:spLocks noChangeShapeType="1"/>
            </p:cNvSpPr>
            <p:nvPr/>
          </p:nvSpPr>
          <p:spPr bwMode="auto">
            <a:xfrm flipV="1">
              <a:off x="2725" y="2461"/>
              <a:ext cx="113" cy="57"/>
            </a:xfrm>
            <a:prstGeom prst="line">
              <a:avLst/>
            </a:prstGeom>
            <a:noFill/>
            <a:ln w="38100">
              <a:solidFill>
                <a:srgbClr val="FF0000"/>
              </a:solidFill>
              <a:round/>
              <a:headEnd type="none" w="sm" len="sm"/>
              <a:tailEnd type="triangle" w="sm" len="sm"/>
            </a:ln>
            <a:effectLst/>
          </p:spPr>
          <p:txBody>
            <a:bodyPr/>
            <a:lstStyle/>
            <a:p>
              <a:pPr>
                <a:defRPr/>
              </a:pPr>
              <a:endParaRPr lang="en-US">
                <a:solidFill>
                  <a:schemeClr val="accent6">
                    <a:lumMod val="75000"/>
                  </a:schemeClr>
                </a:solidFill>
                <a:latin typeface="Arial" pitchFamily="4" charset="0"/>
                <a:ea typeface="ＭＳ Ｐゴシック" charset="-128"/>
                <a:cs typeface="ＭＳ Ｐゴシック" charset="-128"/>
              </a:endParaRPr>
            </a:p>
          </p:txBody>
        </p:sp>
        <p:sp>
          <p:nvSpPr>
            <p:cNvPr id="1132168" name="Line 1672"/>
            <p:cNvSpPr>
              <a:spLocks noChangeShapeType="1"/>
            </p:cNvSpPr>
            <p:nvPr/>
          </p:nvSpPr>
          <p:spPr bwMode="auto">
            <a:xfrm flipV="1">
              <a:off x="2895" y="2405"/>
              <a:ext cx="117" cy="56"/>
            </a:xfrm>
            <a:prstGeom prst="line">
              <a:avLst/>
            </a:prstGeom>
            <a:noFill/>
            <a:ln w="38100">
              <a:solidFill>
                <a:srgbClr val="FF0000"/>
              </a:solidFill>
              <a:round/>
              <a:headEnd type="none" w="sm" len="sm"/>
              <a:tailEnd type="triangle" w="sm" len="sm"/>
            </a:ln>
            <a:effectLst/>
          </p:spPr>
          <p:txBody>
            <a:bodyPr/>
            <a:lstStyle/>
            <a:p>
              <a:pPr>
                <a:defRPr/>
              </a:pPr>
              <a:endParaRPr lang="en-US">
                <a:solidFill>
                  <a:schemeClr val="accent6">
                    <a:lumMod val="75000"/>
                  </a:schemeClr>
                </a:solidFill>
                <a:latin typeface="Arial" pitchFamily="4" charset="0"/>
                <a:ea typeface="ＭＳ Ｐゴシック" charset="-128"/>
                <a:cs typeface="ＭＳ Ｐゴシック" charset="-128"/>
              </a:endParaRPr>
            </a:p>
          </p:txBody>
        </p:sp>
        <p:sp>
          <p:nvSpPr>
            <p:cNvPr id="1132169" name="Line 1673"/>
            <p:cNvSpPr>
              <a:spLocks noChangeShapeType="1"/>
            </p:cNvSpPr>
            <p:nvPr/>
          </p:nvSpPr>
          <p:spPr bwMode="auto">
            <a:xfrm flipV="1">
              <a:off x="3064" y="2348"/>
              <a:ext cx="116" cy="57"/>
            </a:xfrm>
            <a:prstGeom prst="line">
              <a:avLst/>
            </a:prstGeom>
            <a:noFill/>
            <a:ln w="38100">
              <a:solidFill>
                <a:srgbClr val="FF0000"/>
              </a:solidFill>
              <a:round/>
              <a:headEnd type="none" w="sm" len="sm"/>
              <a:tailEnd type="triangle" w="sm" len="sm"/>
            </a:ln>
            <a:effectLst/>
          </p:spPr>
          <p:txBody>
            <a:bodyPr/>
            <a:lstStyle/>
            <a:p>
              <a:pPr>
                <a:defRPr/>
              </a:pPr>
              <a:endParaRPr lang="en-US">
                <a:solidFill>
                  <a:schemeClr val="accent6">
                    <a:lumMod val="75000"/>
                  </a:schemeClr>
                </a:solidFill>
                <a:latin typeface="Arial" pitchFamily="4" charset="0"/>
                <a:ea typeface="ＭＳ Ｐゴシック" charset="-128"/>
                <a:cs typeface="ＭＳ Ｐゴシック" charset="-128"/>
              </a:endParaRPr>
            </a:p>
          </p:txBody>
        </p:sp>
        <p:sp>
          <p:nvSpPr>
            <p:cNvPr id="1132170" name="Line 1674"/>
            <p:cNvSpPr>
              <a:spLocks noChangeShapeType="1"/>
            </p:cNvSpPr>
            <p:nvPr/>
          </p:nvSpPr>
          <p:spPr bwMode="auto">
            <a:xfrm flipV="1">
              <a:off x="3234" y="2292"/>
              <a:ext cx="115" cy="56"/>
            </a:xfrm>
            <a:prstGeom prst="line">
              <a:avLst/>
            </a:prstGeom>
            <a:noFill/>
            <a:ln w="38100">
              <a:solidFill>
                <a:srgbClr val="FF0000"/>
              </a:solidFill>
              <a:round/>
              <a:headEnd type="none" w="sm" len="sm"/>
              <a:tailEnd type="triangle" w="sm" len="sm"/>
            </a:ln>
            <a:effectLst/>
          </p:spPr>
          <p:txBody>
            <a:bodyPr/>
            <a:lstStyle/>
            <a:p>
              <a:pPr>
                <a:defRPr/>
              </a:pPr>
              <a:endParaRPr lang="en-US">
                <a:solidFill>
                  <a:schemeClr val="accent6">
                    <a:lumMod val="75000"/>
                  </a:schemeClr>
                </a:solidFill>
                <a:latin typeface="Arial" pitchFamily="4" charset="0"/>
                <a:ea typeface="ＭＳ Ｐゴシック" charset="-128"/>
                <a:cs typeface="ＭＳ Ｐゴシック" charset="-128"/>
              </a:endParaRPr>
            </a:p>
          </p:txBody>
        </p:sp>
        <p:grpSp>
          <p:nvGrpSpPr>
            <p:cNvPr id="50259" name="Group 1675"/>
            <p:cNvGrpSpPr>
              <a:grpSpLocks/>
            </p:cNvGrpSpPr>
            <p:nvPr/>
          </p:nvGrpSpPr>
          <p:grpSpPr bwMode="auto">
            <a:xfrm>
              <a:off x="1850" y="3521"/>
              <a:ext cx="454" cy="449"/>
              <a:chOff x="521" y="641"/>
              <a:chExt cx="3357" cy="3288"/>
            </a:xfrm>
          </p:grpSpPr>
          <p:sp>
            <p:nvSpPr>
              <p:cNvPr id="50282" name="Oval 1676"/>
              <p:cNvSpPr>
                <a:spLocks noChangeArrowheads="1"/>
              </p:cNvSpPr>
              <p:nvPr/>
            </p:nvSpPr>
            <p:spPr bwMode="auto">
              <a:xfrm>
                <a:off x="793" y="1073"/>
                <a:ext cx="2812" cy="285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222268"/>
                  </a:solidFill>
                </a:endParaRPr>
              </a:p>
            </p:txBody>
          </p:sp>
          <p:grpSp>
            <p:nvGrpSpPr>
              <p:cNvPr id="50283" name="Group 1677"/>
              <p:cNvGrpSpPr>
                <a:grpSpLocks/>
              </p:cNvGrpSpPr>
              <p:nvPr/>
            </p:nvGrpSpPr>
            <p:grpSpPr bwMode="auto">
              <a:xfrm flipH="1">
                <a:off x="521" y="641"/>
                <a:ext cx="3357" cy="3283"/>
                <a:chOff x="1247" y="1661"/>
                <a:chExt cx="2313" cy="2263"/>
              </a:xfrm>
            </p:grpSpPr>
            <p:sp>
              <p:nvSpPr>
                <p:cNvPr id="50284" name="Freeform 1678"/>
                <p:cNvSpPr>
                  <a:spLocks/>
                </p:cNvSpPr>
                <p:nvPr/>
              </p:nvSpPr>
              <p:spPr bwMode="auto">
                <a:xfrm>
                  <a:off x="1446" y="1959"/>
                  <a:ext cx="1927" cy="1964"/>
                </a:xfrm>
                <a:custGeom>
                  <a:avLst/>
                  <a:gdLst>
                    <a:gd name="T0" fmla="*/ 52899340 w 882"/>
                    <a:gd name="T1" fmla="*/ 0 h 898"/>
                    <a:gd name="T2" fmla="*/ 108417055 w 882"/>
                    <a:gd name="T3" fmla="*/ 57531701 h 898"/>
                    <a:gd name="T4" fmla="*/ 53292808 w 882"/>
                    <a:gd name="T5" fmla="*/ 112020668 h 898"/>
                    <a:gd name="T6" fmla="*/ 109077 w 882"/>
                    <a:gd name="T7" fmla="*/ 57767250 h 898"/>
                    <a:gd name="T8" fmla="*/ 52899340 w 882"/>
                    <a:gd name="T9" fmla="*/ 0 h 898"/>
                    <a:gd name="T10" fmla="*/ 0 60000 65536"/>
                    <a:gd name="T11" fmla="*/ 0 60000 65536"/>
                    <a:gd name="T12" fmla="*/ 0 60000 65536"/>
                    <a:gd name="T13" fmla="*/ 0 60000 65536"/>
                    <a:gd name="T14" fmla="*/ 0 60000 65536"/>
                    <a:gd name="T15" fmla="*/ 0 w 882"/>
                    <a:gd name="T16" fmla="*/ 0 h 898"/>
                    <a:gd name="T17" fmla="*/ 882 w 882"/>
                    <a:gd name="T18" fmla="*/ 898 h 898"/>
                  </a:gdLst>
                  <a:ahLst/>
                  <a:cxnLst>
                    <a:cxn ang="T10">
                      <a:pos x="T0" y="T1"/>
                    </a:cxn>
                    <a:cxn ang="T11">
                      <a:pos x="T2" y="T3"/>
                    </a:cxn>
                    <a:cxn ang="T12">
                      <a:pos x="T4" y="T5"/>
                    </a:cxn>
                    <a:cxn ang="T13">
                      <a:pos x="T6" y="T7"/>
                    </a:cxn>
                    <a:cxn ang="T14">
                      <a:pos x="T8" y="T9"/>
                    </a:cxn>
                  </a:cxnLst>
                  <a:rect l="T15" t="T16" r="T17" b="T18"/>
                  <a:pathLst>
                    <a:path w="882" h="898">
                      <a:moveTo>
                        <a:pt x="429" y="0"/>
                      </a:moveTo>
                      <a:cubicBezTo>
                        <a:pt x="763" y="2"/>
                        <a:pt x="878" y="310"/>
                        <a:pt x="879" y="459"/>
                      </a:cubicBezTo>
                      <a:cubicBezTo>
                        <a:pt x="882" y="604"/>
                        <a:pt x="711" y="898"/>
                        <a:pt x="432" y="894"/>
                      </a:cubicBezTo>
                      <a:cubicBezTo>
                        <a:pt x="135" y="890"/>
                        <a:pt x="2" y="610"/>
                        <a:pt x="1" y="461"/>
                      </a:cubicBezTo>
                      <a:cubicBezTo>
                        <a:pt x="0" y="312"/>
                        <a:pt x="124" y="0"/>
                        <a:pt x="429" y="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85" name="Freeform 1679"/>
                <p:cNvSpPr>
                  <a:spLocks/>
                </p:cNvSpPr>
                <p:nvPr/>
              </p:nvSpPr>
              <p:spPr bwMode="auto">
                <a:xfrm>
                  <a:off x="2191" y="1661"/>
                  <a:ext cx="420" cy="318"/>
                </a:xfrm>
                <a:custGeom>
                  <a:avLst/>
                  <a:gdLst>
                    <a:gd name="T0" fmla="*/ 0 w 192"/>
                    <a:gd name="T1" fmla="*/ 18522575 h 145"/>
                    <a:gd name="T2" fmla="*/ 11656492 w 192"/>
                    <a:gd name="T3" fmla="*/ 112940 h 145"/>
                    <a:gd name="T4" fmla="*/ 24130127 w 192"/>
                    <a:gd name="T5" fmla="*/ 18925906 h 145"/>
                    <a:gd name="T6" fmla="*/ 0 60000 65536"/>
                    <a:gd name="T7" fmla="*/ 0 60000 65536"/>
                    <a:gd name="T8" fmla="*/ 0 60000 65536"/>
                    <a:gd name="T9" fmla="*/ 0 w 192"/>
                    <a:gd name="T10" fmla="*/ 0 h 145"/>
                    <a:gd name="T11" fmla="*/ 192 w 192"/>
                    <a:gd name="T12" fmla="*/ 145 h 145"/>
                  </a:gdLst>
                  <a:ahLst/>
                  <a:cxnLst>
                    <a:cxn ang="T6">
                      <a:pos x="T0" y="T1"/>
                    </a:cxn>
                    <a:cxn ang="T7">
                      <a:pos x="T2" y="T3"/>
                    </a:cxn>
                    <a:cxn ang="T8">
                      <a:pos x="T4" y="T5"/>
                    </a:cxn>
                  </a:cxnLst>
                  <a:rect l="T9" t="T10" r="T11" b="T12"/>
                  <a:pathLst>
                    <a:path w="192" h="145">
                      <a:moveTo>
                        <a:pt x="0" y="142"/>
                      </a:moveTo>
                      <a:cubicBezTo>
                        <a:pt x="15" y="118"/>
                        <a:pt x="40" y="0"/>
                        <a:pt x="93" y="1"/>
                      </a:cubicBezTo>
                      <a:cubicBezTo>
                        <a:pt x="154" y="2"/>
                        <a:pt x="172" y="115"/>
                        <a:pt x="192" y="14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86" name="Freeform 1680"/>
                <p:cNvSpPr>
                  <a:spLocks/>
                </p:cNvSpPr>
                <p:nvPr/>
              </p:nvSpPr>
              <p:spPr bwMode="auto">
                <a:xfrm>
                  <a:off x="1247" y="2766"/>
                  <a:ext cx="210" cy="318"/>
                </a:xfrm>
                <a:custGeom>
                  <a:avLst/>
                  <a:gdLst>
                    <a:gd name="T0" fmla="*/ 10440330 w 97"/>
                    <a:gd name="T1" fmla="*/ 18925906 h 145"/>
                    <a:gd name="T2" fmla="*/ 298722 w 97"/>
                    <a:gd name="T3" fmla="*/ 8738912 h 145"/>
                    <a:gd name="T4" fmla="*/ 10440330 w 97"/>
                    <a:gd name="T5" fmla="*/ 1296644 h 145"/>
                    <a:gd name="T6" fmla="*/ 0 60000 65536"/>
                    <a:gd name="T7" fmla="*/ 0 60000 65536"/>
                    <a:gd name="T8" fmla="*/ 0 60000 65536"/>
                    <a:gd name="T9" fmla="*/ 0 w 97"/>
                    <a:gd name="T10" fmla="*/ 0 h 145"/>
                    <a:gd name="T11" fmla="*/ 97 w 97"/>
                    <a:gd name="T12" fmla="*/ 145 h 145"/>
                  </a:gdLst>
                  <a:ahLst/>
                  <a:cxnLst>
                    <a:cxn ang="T6">
                      <a:pos x="T0" y="T1"/>
                    </a:cxn>
                    <a:cxn ang="T7">
                      <a:pos x="T2" y="T3"/>
                    </a:cxn>
                    <a:cxn ang="T8">
                      <a:pos x="T4" y="T5"/>
                    </a:cxn>
                  </a:cxnLst>
                  <a:rect l="T9" t="T10" r="T11" b="T12"/>
                  <a:pathLst>
                    <a:path w="97" h="145">
                      <a:moveTo>
                        <a:pt x="97" y="145"/>
                      </a:moveTo>
                      <a:cubicBezTo>
                        <a:pt x="81" y="132"/>
                        <a:pt x="0" y="136"/>
                        <a:pt x="3" y="67"/>
                      </a:cubicBezTo>
                      <a:cubicBezTo>
                        <a:pt x="6" y="0"/>
                        <a:pt x="78" y="22"/>
                        <a:pt x="97" y="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87" name="Freeform 1681"/>
                <p:cNvSpPr>
                  <a:spLocks/>
                </p:cNvSpPr>
                <p:nvPr/>
              </p:nvSpPr>
              <p:spPr bwMode="auto">
                <a:xfrm flipH="1">
                  <a:off x="3350" y="2777"/>
                  <a:ext cx="210" cy="313"/>
                </a:xfrm>
                <a:custGeom>
                  <a:avLst/>
                  <a:gdLst>
                    <a:gd name="T0" fmla="*/ 11849893 w 96"/>
                    <a:gd name="T1" fmla="*/ 14930489 h 145"/>
                    <a:gd name="T2" fmla="*/ 0 w 96"/>
                    <a:gd name="T3" fmla="*/ 6916680 h 145"/>
                    <a:gd name="T4" fmla="*/ 12052723 w 96"/>
                    <a:gd name="T5" fmla="*/ 90453 h 145"/>
                    <a:gd name="T6" fmla="*/ 0 60000 65536"/>
                    <a:gd name="T7" fmla="*/ 0 60000 65536"/>
                    <a:gd name="T8" fmla="*/ 0 60000 65536"/>
                    <a:gd name="T9" fmla="*/ 0 w 96"/>
                    <a:gd name="T10" fmla="*/ 0 h 145"/>
                    <a:gd name="T11" fmla="*/ 96 w 96"/>
                    <a:gd name="T12" fmla="*/ 145 h 145"/>
                  </a:gdLst>
                  <a:ahLst/>
                  <a:cxnLst>
                    <a:cxn ang="T6">
                      <a:pos x="T0" y="T1"/>
                    </a:cxn>
                    <a:cxn ang="T7">
                      <a:pos x="T2" y="T3"/>
                    </a:cxn>
                    <a:cxn ang="T8">
                      <a:pos x="T4" y="T5"/>
                    </a:cxn>
                  </a:cxnLst>
                  <a:rect l="T9" t="T10" r="T11" b="T12"/>
                  <a:pathLst>
                    <a:path w="96" h="145">
                      <a:moveTo>
                        <a:pt x="94" y="145"/>
                      </a:moveTo>
                      <a:cubicBezTo>
                        <a:pt x="78" y="132"/>
                        <a:pt x="0" y="136"/>
                        <a:pt x="0" y="67"/>
                      </a:cubicBezTo>
                      <a:cubicBezTo>
                        <a:pt x="0" y="0"/>
                        <a:pt x="76" y="15"/>
                        <a:pt x="96" y="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88" name="Freeform 1682"/>
                <p:cNvSpPr>
                  <a:spLocks/>
                </p:cNvSpPr>
                <p:nvPr/>
              </p:nvSpPr>
              <p:spPr bwMode="auto">
                <a:xfrm rot="692077">
                  <a:off x="1970" y="2130"/>
                  <a:ext cx="298" cy="96"/>
                </a:xfrm>
                <a:custGeom>
                  <a:avLst/>
                  <a:gdLst>
                    <a:gd name="T0" fmla="*/ 0 w 136"/>
                    <a:gd name="T1" fmla="*/ 3881188 h 45"/>
                    <a:gd name="T2" fmla="*/ 17533522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89" name="Freeform 1683"/>
                <p:cNvSpPr>
                  <a:spLocks/>
                </p:cNvSpPr>
                <p:nvPr/>
              </p:nvSpPr>
              <p:spPr bwMode="auto">
                <a:xfrm>
                  <a:off x="1512" y="2363"/>
                  <a:ext cx="1099" cy="1111"/>
                </a:xfrm>
                <a:custGeom>
                  <a:avLst/>
                  <a:gdLst>
                    <a:gd name="T0" fmla="*/ 0 w 1102"/>
                    <a:gd name="T1" fmla="*/ 257 h 1110"/>
                    <a:gd name="T2" fmla="*/ 716 w 1102"/>
                    <a:gd name="T3" fmla="*/ 5 h 1110"/>
                    <a:gd name="T4" fmla="*/ 971 w 1102"/>
                    <a:gd name="T5" fmla="*/ 227 h 1110"/>
                    <a:gd name="T6" fmla="*/ 1057 w 1102"/>
                    <a:gd name="T7" fmla="*/ 1125 h 1110"/>
                    <a:gd name="T8" fmla="*/ 0 60000 65536"/>
                    <a:gd name="T9" fmla="*/ 0 60000 65536"/>
                    <a:gd name="T10" fmla="*/ 0 60000 65536"/>
                    <a:gd name="T11" fmla="*/ 0 60000 65536"/>
                    <a:gd name="T12" fmla="*/ 0 w 1102"/>
                    <a:gd name="T13" fmla="*/ 0 h 1110"/>
                    <a:gd name="T14" fmla="*/ 1102 w 1102"/>
                    <a:gd name="T15" fmla="*/ 1110 h 1110"/>
                  </a:gdLst>
                  <a:ahLst/>
                  <a:cxnLst>
                    <a:cxn ang="T8">
                      <a:pos x="T0" y="T1"/>
                    </a:cxn>
                    <a:cxn ang="T9">
                      <a:pos x="T2" y="T3"/>
                    </a:cxn>
                    <a:cxn ang="T10">
                      <a:pos x="T4" y="T5"/>
                    </a:cxn>
                    <a:cxn ang="T11">
                      <a:pos x="T6" y="T7"/>
                    </a:cxn>
                  </a:cxnLst>
                  <a:rect l="T12" t="T13" r="T14" b="T15"/>
                  <a:pathLst>
                    <a:path w="1102" h="1110">
                      <a:moveTo>
                        <a:pt x="0" y="257"/>
                      </a:moveTo>
                      <a:cubicBezTo>
                        <a:pt x="124" y="215"/>
                        <a:pt x="577" y="10"/>
                        <a:pt x="746" y="5"/>
                      </a:cubicBezTo>
                      <a:cubicBezTo>
                        <a:pt x="915" y="0"/>
                        <a:pt x="957" y="43"/>
                        <a:pt x="1016" y="227"/>
                      </a:cubicBezTo>
                      <a:cubicBezTo>
                        <a:pt x="1075" y="411"/>
                        <a:pt x="1084" y="926"/>
                        <a:pt x="1102" y="111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90" name="Freeform 1684"/>
                <p:cNvSpPr>
                  <a:spLocks/>
                </p:cNvSpPr>
                <p:nvPr/>
              </p:nvSpPr>
              <p:spPr bwMode="auto">
                <a:xfrm>
                  <a:off x="2528" y="2494"/>
                  <a:ext cx="767" cy="136"/>
                </a:xfrm>
                <a:custGeom>
                  <a:avLst/>
                  <a:gdLst>
                    <a:gd name="T0" fmla="*/ 0 w 771"/>
                    <a:gd name="T1" fmla="*/ 48 h 139"/>
                    <a:gd name="T2" fmla="*/ 391 w 771"/>
                    <a:gd name="T3" fmla="*/ 13 h 139"/>
                    <a:gd name="T4" fmla="*/ 711 w 771"/>
                    <a:gd name="T5" fmla="*/ 101 h 139"/>
                    <a:gd name="T6" fmla="*/ 0 60000 65536"/>
                    <a:gd name="T7" fmla="*/ 0 60000 65536"/>
                    <a:gd name="T8" fmla="*/ 0 60000 65536"/>
                    <a:gd name="T9" fmla="*/ 0 w 771"/>
                    <a:gd name="T10" fmla="*/ 0 h 139"/>
                    <a:gd name="T11" fmla="*/ 771 w 771"/>
                    <a:gd name="T12" fmla="*/ 139 h 139"/>
                  </a:gdLst>
                  <a:ahLst/>
                  <a:cxnLst>
                    <a:cxn ang="T6">
                      <a:pos x="T0" y="T1"/>
                    </a:cxn>
                    <a:cxn ang="T7">
                      <a:pos x="T2" y="T3"/>
                    </a:cxn>
                    <a:cxn ang="T8">
                      <a:pos x="T4" y="T5"/>
                    </a:cxn>
                  </a:cxnLst>
                  <a:rect l="T9" t="T10" r="T11" b="T12"/>
                  <a:pathLst>
                    <a:path w="771" h="139">
                      <a:moveTo>
                        <a:pt x="0" y="63"/>
                      </a:moveTo>
                      <a:cubicBezTo>
                        <a:pt x="69" y="55"/>
                        <a:pt x="293" y="0"/>
                        <a:pt x="421" y="13"/>
                      </a:cubicBezTo>
                      <a:cubicBezTo>
                        <a:pt x="549" y="26"/>
                        <a:pt x="699" y="113"/>
                        <a:pt x="771" y="139"/>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91" name="Freeform 1685"/>
                <p:cNvSpPr>
                  <a:spLocks/>
                </p:cNvSpPr>
                <p:nvPr/>
              </p:nvSpPr>
              <p:spPr bwMode="auto">
                <a:xfrm rot="20907923" flipV="1">
                  <a:off x="2528" y="2115"/>
                  <a:ext cx="298" cy="96"/>
                </a:xfrm>
                <a:custGeom>
                  <a:avLst/>
                  <a:gdLst>
                    <a:gd name="T0" fmla="*/ 0 w 136"/>
                    <a:gd name="T1" fmla="*/ 3881188 h 45"/>
                    <a:gd name="T2" fmla="*/ 17533522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50260" name="Group 1686"/>
            <p:cNvGrpSpPr>
              <a:grpSpLocks/>
            </p:cNvGrpSpPr>
            <p:nvPr/>
          </p:nvGrpSpPr>
          <p:grpSpPr bwMode="auto">
            <a:xfrm rot="3221479">
              <a:off x="1989" y="2524"/>
              <a:ext cx="454" cy="449"/>
              <a:chOff x="521" y="641"/>
              <a:chExt cx="3357" cy="3288"/>
            </a:xfrm>
          </p:grpSpPr>
          <p:sp>
            <p:nvSpPr>
              <p:cNvPr id="50272" name="Oval 1687"/>
              <p:cNvSpPr>
                <a:spLocks noChangeArrowheads="1"/>
              </p:cNvSpPr>
              <p:nvPr/>
            </p:nvSpPr>
            <p:spPr bwMode="auto">
              <a:xfrm>
                <a:off x="772" y="1054"/>
                <a:ext cx="2817" cy="292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222268"/>
                  </a:solidFill>
                </a:endParaRPr>
              </a:p>
            </p:txBody>
          </p:sp>
          <p:grpSp>
            <p:nvGrpSpPr>
              <p:cNvPr id="50273" name="Group 1688"/>
              <p:cNvGrpSpPr>
                <a:grpSpLocks/>
              </p:cNvGrpSpPr>
              <p:nvPr/>
            </p:nvGrpSpPr>
            <p:grpSpPr bwMode="auto">
              <a:xfrm flipH="1">
                <a:off x="521" y="641"/>
                <a:ext cx="3357" cy="3283"/>
                <a:chOff x="1247" y="1661"/>
                <a:chExt cx="2313" cy="2263"/>
              </a:xfrm>
            </p:grpSpPr>
            <p:sp>
              <p:nvSpPr>
                <p:cNvPr id="50274" name="Freeform 1689"/>
                <p:cNvSpPr>
                  <a:spLocks/>
                </p:cNvSpPr>
                <p:nvPr/>
              </p:nvSpPr>
              <p:spPr bwMode="auto">
                <a:xfrm>
                  <a:off x="1556" y="2022"/>
                  <a:ext cx="1926" cy="1963"/>
                </a:xfrm>
                <a:custGeom>
                  <a:avLst/>
                  <a:gdLst>
                    <a:gd name="T0" fmla="*/ 52525876 w 882"/>
                    <a:gd name="T1" fmla="*/ 0 h 898"/>
                    <a:gd name="T2" fmla="*/ 107567613 w 882"/>
                    <a:gd name="T3" fmla="*/ 57074662 h 898"/>
                    <a:gd name="T4" fmla="*/ 52854707 w 882"/>
                    <a:gd name="T5" fmla="*/ 111142400 h 898"/>
                    <a:gd name="T6" fmla="*/ 108644 w 882"/>
                    <a:gd name="T7" fmla="*/ 57336775 h 898"/>
                    <a:gd name="T8" fmla="*/ 52525876 w 882"/>
                    <a:gd name="T9" fmla="*/ 0 h 898"/>
                    <a:gd name="T10" fmla="*/ 0 60000 65536"/>
                    <a:gd name="T11" fmla="*/ 0 60000 65536"/>
                    <a:gd name="T12" fmla="*/ 0 60000 65536"/>
                    <a:gd name="T13" fmla="*/ 0 60000 65536"/>
                    <a:gd name="T14" fmla="*/ 0 60000 65536"/>
                    <a:gd name="T15" fmla="*/ 0 w 882"/>
                    <a:gd name="T16" fmla="*/ 0 h 898"/>
                    <a:gd name="T17" fmla="*/ 882 w 882"/>
                    <a:gd name="T18" fmla="*/ 898 h 898"/>
                  </a:gdLst>
                  <a:ahLst/>
                  <a:cxnLst>
                    <a:cxn ang="T10">
                      <a:pos x="T0" y="T1"/>
                    </a:cxn>
                    <a:cxn ang="T11">
                      <a:pos x="T2" y="T3"/>
                    </a:cxn>
                    <a:cxn ang="T12">
                      <a:pos x="T4" y="T5"/>
                    </a:cxn>
                    <a:cxn ang="T13">
                      <a:pos x="T6" y="T7"/>
                    </a:cxn>
                    <a:cxn ang="T14">
                      <a:pos x="T8" y="T9"/>
                    </a:cxn>
                  </a:cxnLst>
                  <a:rect l="T15" t="T16" r="T17" b="T18"/>
                  <a:pathLst>
                    <a:path w="882" h="898">
                      <a:moveTo>
                        <a:pt x="429" y="0"/>
                      </a:moveTo>
                      <a:cubicBezTo>
                        <a:pt x="763" y="2"/>
                        <a:pt x="878" y="310"/>
                        <a:pt x="879" y="459"/>
                      </a:cubicBezTo>
                      <a:cubicBezTo>
                        <a:pt x="882" y="604"/>
                        <a:pt x="711" y="898"/>
                        <a:pt x="432" y="894"/>
                      </a:cubicBezTo>
                      <a:cubicBezTo>
                        <a:pt x="135" y="890"/>
                        <a:pt x="2" y="610"/>
                        <a:pt x="1" y="461"/>
                      </a:cubicBezTo>
                      <a:cubicBezTo>
                        <a:pt x="0" y="312"/>
                        <a:pt x="124" y="0"/>
                        <a:pt x="429" y="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75" name="Freeform 1690"/>
                <p:cNvSpPr>
                  <a:spLocks/>
                </p:cNvSpPr>
                <p:nvPr/>
              </p:nvSpPr>
              <p:spPr bwMode="auto">
                <a:xfrm>
                  <a:off x="2192" y="1655"/>
                  <a:ext cx="428" cy="317"/>
                </a:xfrm>
                <a:custGeom>
                  <a:avLst/>
                  <a:gdLst>
                    <a:gd name="T0" fmla="*/ 0 w 192"/>
                    <a:gd name="T1" fmla="*/ 17665592 h 145"/>
                    <a:gd name="T2" fmla="*/ 15479837 w 192"/>
                    <a:gd name="T3" fmla="*/ 109518 h 145"/>
                    <a:gd name="T4" fmla="*/ 32020234 w 192"/>
                    <a:gd name="T5" fmla="*/ 18059416 h 145"/>
                    <a:gd name="T6" fmla="*/ 0 60000 65536"/>
                    <a:gd name="T7" fmla="*/ 0 60000 65536"/>
                    <a:gd name="T8" fmla="*/ 0 60000 65536"/>
                    <a:gd name="T9" fmla="*/ 0 w 192"/>
                    <a:gd name="T10" fmla="*/ 0 h 145"/>
                    <a:gd name="T11" fmla="*/ 192 w 192"/>
                    <a:gd name="T12" fmla="*/ 145 h 145"/>
                  </a:gdLst>
                  <a:ahLst/>
                  <a:cxnLst>
                    <a:cxn ang="T6">
                      <a:pos x="T0" y="T1"/>
                    </a:cxn>
                    <a:cxn ang="T7">
                      <a:pos x="T2" y="T3"/>
                    </a:cxn>
                    <a:cxn ang="T8">
                      <a:pos x="T4" y="T5"/>
                    </a:cxn>
                  </a:cxnLst>
                  <a:rect l="T9" t="T10" r="T11" b="T12"/>
                  <a:pathLst>
                    <a:path w="192" h="145">
                      <a:moveTo>
                        <a:pt x="0" y="142"/>
                      </a:moveTo>
                      <a:cubicBezTo>
                        <a:pt x="15" y="118"/>
                        <a:pt x="40" y="0"/>
                        <a:pt x="93" y="1"/>
                      </a:cubicBezTo>
                      <a:cubicBezTo>
                        <a:pt x="154" y="2"/>
                        <a:pt x="172" y="115"/>
                        <a:pt x="192" y="14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76" name="Freeform 1691"/>
                <p:cNvSpPr>
                  <a:spLocks/>
                </p:cNvSpPr>
                <p:nvPr/>
              </p:nvSpPr>
              <p:spPr bwMode="auto">
                <a:xfrm>
                  <a:off x="1254" y="2771"/>
                  <a:ext cx="214" cy="317"/>
                </a:xfrm>
                <a:custGeom>
                  <a:avLst/>
                  <a:gdLst>
                    <a:gd name="T0" fmla="*/ 13843773 w 97"/>
                    <a:gd name="T1" fmla="*/ 18059416 h 145"/>
                    <a:gd name="T2" fmla="*/ 439338 w 97"/>
                    <a:gd name="T3" fmla="*/ 8309569 h 145"/>
                    <a:gd name="T4" fmla="*/ 13843773 w 97"/>
                    <a:gd name="T5" fmla="*/ 1255005 h 145"/>
                    <a:gd name="T6" fmla="*/ 0 60000 65536"/>
                    <a:gd name="T7" fmla="*/ 0 60000 65536"/>
                    <a:gd name="T8" fmla="*/ 0 60000 65536"/>
                    <a:gd name="T9" fmla="*/ 0 w 97"/>
                    <a:gd name="T10" fmla="*/ 0 h 145"/>
                    <a:gd name="T11" fmla="*/ 97 w 97"/>
                    <a:gd name="T12" fmla="*/ 145 h 145"/>
                  </a:gdLst>
                  <a:ahLst/>
                  <a:cxnLst>
                    <a:cxn ang="T6">
                      <a:pos x="T0" y="T1"/>
                    </a:cxn>
                    <a:cxn ang="T7">
                      <a:pos x="T2" y="T3"/>
                    </a:cxn>
                    <a:cxn ang="T8">
                      <a:pos x="T4" y="T5"/>
                    </a:cxn>
                  </a:cxnLst>
                  <a:rect l="T9" t="T10" r="T11" b="T12"/>
                  <a:pathLst>
                    <a:path w="97" h="145">
                      <a:moveTo>
                        <a:pt x="97" y="145"/>
                      </a:moveTo>
                      <a:cubicBezTo>
                        <a:pt x="81" y="132"/>
                        <a:pt x="0" y="136"/>
                        <a:pt x="3" y="67"/>
                      </a:cubicBezTo>
                      <a:cubicBezTo>
                        <a:pt x="6" y="0"/>
                        <a:pt x="78" y="22"/>
                        <a:pt x="97" y="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77" name="Freeform 1692"/>
                <p:cNvSpPr>
                  <a:spLocks/>
                </p:cNvSpPr>
                <p:nvPr/>
              </p:nvSpPr>
              <p:spPr bwMode="auto">
                <a:xfrm flipH="1">
                  <a:off x="3408" y="2750"/>
                  <a:ext cx="209" cy="317"/>
                </a:xfrm>
                <a:custGeom>
                  <a:avLst/>
                  <a:gdLst>
                    <a:gd name="T0" fmla="*/ 11007754 w 96"/>
                    <a:gd name="T1" fmla="*/ 18059416 h 145"/>
                    <a:gd name="T2" fmla="*/ 0 w 96"/>
                    <a:gd name="T3" fmla="*/ 8309569 h 145"/>
                    <a:gd name="T4" fmla="*/ 11233260 w 96"/>
                    <a:gd name="T5" fmla="*/ 109518 h 145"/>
                    <a:gd name="T6" fmla="*/ 0 60000 65536"/>
                    <a:gd name="T7" fmla="*/ 0 60000 65536"/>
                    <a:gd name="T8" fmla="*/ 0 60000 65536"/>
                    <a:gd name="T9" fmla="*/ 0 w 96"/>
                    <a:gd name="T10" fmla="*/ 0 h 145"/>
                    <a:gd name="T11" fmla="*/ 96 w 96"/>
                    <a:gd name="T12" fmla="*/ 145 h 145"/>
                  </a:gdLst>
                  <a:ahLst/>
                  <a:cxnLst>
                    <a:cxn ang="T6">
                      <a:pos x="T0" y="T1"/>
                    </a:cxn>
                    <a:cxn ang="T7">
                      <a:pos x="T2" y="T3"/>
                    </a:cxn>
                    <a:cxn ang="T8">
                      <a:pos x="T4" y="T5"/>
                    </a:cxn>
                  </a:cxnLst>
                  <a:rect l="T9" t="T10" r="T11" b="T12"/>
                  <a:pathLst>
                    <a:path w="96" h="145">
                      <a:moveTo>
                        <a:pt x="94" y="145"/>
                      </a:moveTo>
                      <a:cubicBezTo>
                        <a:pt x="78" y="132"/>
                        <a:pt x="0" y="136"/>
                        <a:pt x="0" y="67"/>
                      </a:cubicBezTo>
                      <a:cubicBezTo>
                        <a:pt x="0" y="0"/>
                        <a:pt x="76" y="15"/>
                        <a:pt x="96" y="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78" name="Freeform 1693"/>
                <p:cNvSpPr>
                  <a:spLocks/>
                </p:cNvSpPr>
                <p:nvPr/>
              </p:nvSpPr>
              <p:spPr bwMode="auto">
                <a:xfrm rot="692077">
                  <a:off x="2041" y="2134"/>
                  <a:ext cx="290" cy="93"/>
                </a:xfrm>
                <a:custGeom>
                  <a:avLst/>
                  <a:gdLst>
                    <a:gd name="T0" fmla="*/ 0 w 136"/>
                    <a:gd name="T1" fmla="*/ 2409471 h 45"/>
                    <a:gd name="T2" fmla="*/ 11645532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79" name="Freeform 1694"/>
                <p:cNvSpPr>
                  <a:spLocks/>
                </p:cNvSpPr>
                <p:nvPr/>
              </p:nvSpPr>
              <p:spPr bwMode="auto">
                <a:xfrm>
                  <a:off x="1605" y="2417"/>
                  <a:ext cx="1100" cy="1110"/>
                </a:xfrm>
                <a:custGeom>
                  <a:avLst/>
                  <a:gdLst>
                    <a:gd name="T0" fmla="*/ 0 w 1102"/>
                    <a:gd name="T1" fmla="*/ 257 h 1110"/>
                    <a:gd name="T2" fmla="*/ 731 w 1102"/>
                    <a:gd name="T3" fmla="*/ 5 h 1110"/>
                    <a:gd name="T4" fmla="*/ 986 w 1102"/>
                    <a:gd name="T5" fmla="*/ 227 h 1110"/>
                    <a:gd name="T6" fmla="*/ 1072 w 1102"/>
                    <a:gd name="T7" fmla="*/ 1110 h 1110"/>
                    <a:gd name="T8" fmla="*/ 0 60000 65536"/>
                    <a:gd name="T9" fmla="*/ 0 60000 65536"/>
                    <a:gd name="T10" fmla="*/ 0 60000 65536"/>
                    <a:gd name="T11" fmla="*/ 0 60000 65536"/>
                    <a:gd name="T12" fmla="*/ 0 w 1102"/>
                    <a:gd name="T13" fmla="*/ 0 h 1110"/>
                    <a:gd name="T14" fmla="*/ 1102 w 1102"/>
                    <a:gd name="T15" fmla="*/ 1110 h 1110"/>
                  </a:gdLst>
                  <a:ahLst/>
                  <a:cxnLst>
                    <a:cxn ang="T8">
                      <a:pos x="T0" y="T1"/>
                    </a:cxn>
                    <a:cxn ang="T9">
                      <a:pos x="T2" y="T3"/>
                    </a:cxn>
                    <a:cxn ang="T10">
                      <a:pos x="T4" y="T5"/>
                    </a:cxn>
                    <a:cxn ang="T11">
                      <a:pos x="T6" y="T7"/>
                    </a:cxn>
                  </a:cxnLst>
                  <a:rect l="T12" t="T13" r="T14" b="T15"/>
                  <a:pathLst>
                    <a:path w="1102" h="1110">
                      <a:moveTo>
                        <a:pt x="0" y="257"/>
                      </a:moveTo>
                      <a:cubicBezTo>
                        <a:pt x="124" y="215"/>
                        <a:pt x="577" y="10"/>
                        <a:pt x="746" y="5"/>
                      </a:cubicBezTo>
                      <a:cubicBezTo>
                        <a:pt x="915" y="0"/>
                        <a:pt x="957" y="43"/>
                        <a:pt x="1016" y="227"/>
                      </a:cubicBezTo>
                      <a:cubicBezTo>
                        <a:pt x="1075" y="411"/>
                        <a:pt x="1084" y="926"/>
                        <a:pt x="1102" y="111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80" name="Freeform 1695"/>
                <p:cNvSpPr>
                  <a:spLocks/>
                </p:cNvSpPr>
                <p:nvPr/>
              </p:nvSpPr>
              <p:spPr bwMode="auto">
                <a:xfrm>
                  <a:off x="2581" y="2464"/>
                  <a:ext cx="764" cy="142"/>
                </a:xfrm>
                <a:custGeom>
                  <a:avLst/>
                  <a:gdLst>
                    <a:gd name="T0" fmla="*/ 0 w 771"/>
                    <a:gd name="T1" fmla="*/ 86 h 139"/>
                    <a:gd name="T2" fmla="*/ 367 w 771"/>
                    <a:gd name="T3" fmla="*/ 13 h 139"/>
                    <a:gd name="T4" fmla="*/ 673 w 771"/>
                    <a:gd name="T5" fmla="*/ 191 h 139"/>
                    <a:gd name="T6" fmla="*/ 0 60000 65536"/>
                    <a:gd name="T7" fmla="*/ 0 60000 65536"/>
                    <a:gd name="T8" fmla="*/ 0 60000 65536"/>
                    <a:gd name="T9" fmla="*/ 0 w 771"/>
                    <a:gd name="T10" fmla="*/ 0 h 139"/>
                    <a:gd name="T11" fmla="*/ 771 w 771"/>
                    <a:gd name="T12" fmla="*/ 139 h 139"/>
                  </a:gdLst>
                  <a:ahLst/>
                  <a:cxnLst>
                    <a:cxn ang="T6">
                      <a:pos x="T0" y="T1"/>
                    </a:cxn>
                    <a:cxn ang="T7">
                      <a:pos x="T2" y="T3"/>
                    </a:cxn>
                    <a:cxn ang="T8">
                      <a:pos x="T4" y="T5"/>
                    </a:cxn>
                  </a:cxnLst>
                  <a:rect l="T9" t="T10" r="T11" b="T12"/>
                  <a:pathLst>
                    <a:path w="771" h="139">
                      <a:moveTo>
                        <a:pt x="0" y="63"/>
                      </a:moveTo>
                      <a:cubicBezTo>
                        <a:pt x="69" y="55"/>
                        <a:pt x="293" y="0"/>
                        <a:pt x="421" y="13"/>
                      </a:cubicBezTo>
                      <a:cubicBezTo>
                        <a:pt x="549" y="26"/>
                        <a:pt x="699" y="113"/>
                        <a:pt x="771" y="139"/>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81" name="Freeform 1696"/>
                <p:cNvSpPr>
                  <a:spLocks/>
                </p:cNvSpPr>
                <p:nvPr/>
              </p:nvSpPr>
              <p:spPr bwMode="auto">
                <a:xfrm rot="20907923" flipV="1">
                  <a:off x="2617" y="2169"/>
                  <a:ext cx="306" cy="93"/>
                </a:xfrm>
                <a:custGeom>
                  <a:avLst/>
                  <a:gdLst>
                    <a:gd name="T0" fmla="*/ 0 w 136"/>
                    <a:gd name="T1" fmla="*/ 2409471 h 45"/>
                    <a:gd name="T2" fmla="*/ 26097071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50261" name="Group 1697"/>
            <p:cNvGrpSpPr>
              <a:grpSpLocks/>
            </p:cNvGrpSpPr>
            <p:nvPr/>
          </p:nvGrpSpPr>
          <p:grpSpPr bwMode="auto">
            <a:xfrm rot="4053744">
              <a:off x="3345" y="1981"/>
              <a:ext cx="454" cy="449"/>
              <a:chOff x="521" y="641"/>
              <a:chExt cx="3357" cy="3288"/>
            </a:xfrm>
          </p:grpSpPr>
          <p:sp>
            <p:nvSpPr>
              <p:cNvPr id="50262" name="Oval 1698"/>
              <p:cNvSpPr>
                <a:spLocks noChangeArrowheads="1"/>
              </p:cNvSpPr>
              <p:nvPr/>
            </p:nvSpPr>
            <p:spPr bwMode="auto">
              <a:xfrm>
                <a:off x="788" y="1129"/>
                <a:ext cx="2810" cy="282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222268"/>
                  </a:solidFill>
                </a:endParaRPr>
              </a:p>
            </p:txBody>
          </p:sp>
          <p:grpSp>
            <p:nvGrpSpPr>
              <p:cNvPr id="50263" name="Group 1699"/>
              <p:cNvGrpSpPr>
                <a:grpSpLocks/>
              </p:cNvGrpSpPr>
              <p:nvPr/>
            </p:nvGrpSpPr>
            <p:grpSpPr bwMode="auto">
              <a:xfrm flipH="1">
                <a:off x="521" y="641"/>
                <a:ext cx="3357" cy="3283"/>
                <a:chOff x="1247" y="1661"/>
                <a:chExt cx="2313" cy="2263"/>
              </a:xfrm>
            </p:grpSpPr>
            <p:sp>
              <p:nvSpPr>
                <p:cNvPr id="50264" name="Freeform 1700"/>
                <p:cNvSpPr>
                  <a:spLocks/>
                </p:cNvSpPr>
                <p:nvPr/>
              </p:nvSpPr>
              <p:spPr bwMode="auto">
                <a:xfrm>
                  <a:off x="1462" y="2037"/>
                  <a:ext cx="1926" cy="1925"/>
                </a:xfrm>
                <a:custGeom>
                  <a:avLst/>
                  <a:gdLst>
                    <a:gd name="T0" fmla="*/ 52525876 w 882"/>
                    <a:gd name="T1" fmla="*/ 0 h 898"/>
                    <a:gd name="T2" fmla="*/ 107567613 w 882"/>
                    <a:gd name="T3" fmla="*/ 42565735 h 898"/>
                    <a:gd name="T4" fmla="*/ 52854707 w 882"/>
                    <a:gd name="T5" fmla="*/ 82896736 h 898"/>
                    <a:gd name="T6" fmla="*/ 108644 w 882"/>
                    <a:gd name="T7" fmla="*/ 42746338 h 898"/>
                    <a:gd name="T8" fmla="*/ 52525876 w 882"/>
                    <a:gd name="T9" fmla="*/ 0 h 898"/>
                    <a:gd name="T10" fmla="*/ 0 60000 65536"/>
                    <a:gd name="T11" fmla="*/ 0 60000 65536"/>
                    <a:gd name="T12" fmla="*/ 0 60000 65536"/>
                    <a:gd name="T13" fmla="*/ 0 60000 65536"/>
                    <a:gd name="T14" fmla="*/ 0 60000 65536"/>
                    <a:gd name="T15" fmla="*/ 0 w 882"/>
                    <a:gd name="T16" fmla="*/ 0 h 898"/>
                    <a:gd name="T17" fmla="*/ 882 w 882"/>
                    <a:gd name="T18" fmla="*/ 898 h 898"/>
                  </a:gdLst>
                  <a:ahLst/>
                  <a:cxnLst>
                    <a:cxn ang="T10">
                      <a:pos x="T0" y="T1"/>
                    </a:cxn>
                    <a:cxn ang="T11">
                      <a:pos x="T2" y="T3"/>
                    </a:cxn>
                    <a:cxn ang="T12">
                      <a:pos x="T4" y="T5"/>
                    </a:cxn>
                    <a:cxn ang="T13">
                      <a:pos x="T6" y="T7"/>
                    </a:cxn>
                    <a:cxn ang="T14">
                      <a:pos x="T8" y="T9"/>
                    </a:cxn>
                  </a:cxnLst>
                  <a:rect l="T15" t="T16" r="T17" b="T18"/>
                  <a:pathLst>
                    <a:path w="882" h="898">
                      <a:moveTo>
                        <a:pt x="429" y="0"/>
                      </a:moveTo>
                      <a:cubicBezTo>
                        <a:pt x="763" y="2"/>
                        <a:pt x="878" y="310"/>
                        <a:pt x="879" y="459"/>
                      </a:cubicBezTo>
                      <a:cubicBezTo>
                        <a:pt x="882" y="604"/>
                        <a:pt x="711" y="898"/>
                        <a:pt x="432" y="894"/>
                      </a:cubicBezTo>
                      <a:cubicBezTo>
                        <a:pt x="135" y="890"/>
                        <a:pt x="2" y="610"/>
                        <a:pt x="1" y="461"/>
                      </a:cubicBezTo>
                      <a:cubicBezTo>
                        <a:pt x="0" y="312"/>
                        <a:pt x="124" y="0"/>
                        <a:pt x="429" y="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65" name="Freeform 1701"/>
                <p:cNvSpPr>
                  <a:spLocks/>
                </p:cNvSpPr>
                <p:nvPr/>
              </p:nvSpPr>
              <p:spPr bwMode="auto">
                <a:xfrm>
                  <a:off x="2217" y="1744"/>
                  <a:ext cx="423" cy="312"/>
                </a:xfrm>
                <a:custGeom>
                  <a:avLst/>
                  <a:gdLst>
                    <a:gd name="T0" fmla="*/ 0 w 192"/>
                    <a:gd name="T1" fmla="*/ 13947865 h 145"/>
                    <a:gd name="T2" fmla="*/ 13022608 w 192"/>
                    <a:gd name="T3" fmla="*/ 86940 h 145"/>
                    <a:gd name="T4" fmla="*/ 26845058 w 192"/>
                    <a:gd name="T5" fmla="*/ 14221756 h 145"/>
                    <a:gd name="T6" fmla="*/ 0 60000 65536"/>
                    <a:gd name="T7" fmla="*/ 0 60000 65536"/>
                    <a:gd name="T8" fmla="*/ 0 60000 65536"/>
                    <a:gd name="T9" fmla="*/ 0 w 192"/>
                    <a:gd name="T10" fmla="*/ 0 h 145"/>
                    <a:gd name="T11" fmla="*/ 192 w 192"/>
                    <a:gd name="T12" fmla="*/ 145 h 145"/>
                  </a:gdLst>
                  <a:ahLst/>
                  <a:cxnLst>
                    <a:cxn ang="T6">
                      <a:pos x="T0" y="T1"/>
                    </a:cxn>
                    <a:cxn ang="T7">
                      <a:pos x="T2" y="T3"/>
                    </a:cxn>
                    <a:cxn ang="T8">
                      <a:pos x="T4" y="T5"/>
                    </a:cxn>
                  </a:cxnLst>
                  <a:rect l="T9" t="T10" r="T11" b="T12"/>
                  <a:pathLst>
                    <a:path w="192" h="145">
                      <a:moveTo>
                        <a:pt x="0" y="142"/>
                      </a:moveTo>
                      <a:cubicBezTo>
                        <a:pt x="15" y="118"/>
                        <a:pt x="40" y="0"/>
                        <a:pt x="93" y="1"/>
                      </a:cubicBezTo>
                      <a:cubicBezTo>
                        <a:pt x="154" y="2"/>
                        <a:pt x="172" y="115"/>
                        <a:pt x="192" y="14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66" name="Freeform 1702"/>
                <p:cNvSpPr>
                  <a:spLocks/>
                </p:cNvSpPr>
                <p:nvPr/>
              </p:nvSpPr>
              <p:spPr bwMode="auto">
                <a:xfrm>
                  <a:off x="1249" y="2770"/>
                  <a:ext cx="214" cy="317"/>
                </a:xfrm>
                <a:custGeom>
                  <a:avLst/>
                  <a:gdLst>
                    <a:gd name="T0" fmla="*/ 13843773 w 97"/>
                    <a:gd name="T1" fmla="*/ 18059416 h 145"/>
                    <a:gd name="T2" fmla="*/ 439338 w 97"/>
                    <a:gd name="T3" fmla="*/ 8309569 h 145"/>
                    <a:gd name="T4" fmla="*/ 13843773 w 97"/>
                    <a:gd name="T5" fmla="*/ 1255005 h 145"/>
                    <a:gd name="T6" fmla="*/ 0 60000 65536"/>
                    <a:gd name="T7" fmla="*/ 0 60000 65536"/>
                    <a:gd name="T8" fmla="*/ 0 60000 65536"/>
                    <a:gd name="T9" fmla="*/ 0 w 97"/>
                    <a:gd name="T10" fmla="*/ 0 h 145"/>
                    <a:gd name="T11" fmla="*/ 97 w 97"/>
                    <a:gd name="T12" fmla="*/ 145 h 145"/>
                  </a:gdLst>
                  <a:ahLst/>
                  <a:cxnLst>
                    <a:cxn ang="T6">
                      <a:pos x="T0" y="T1"/>
                    </a:cxn>
                    <a:cxn ang="T7">
                      <a:pos x="T2" y="T3"/>
                    </a:cxn>
                    <a:cxn ang="T8">
                      <a:pos x="T4" y="T5"/>
                    </a:cxn>
                  </a:cxnLst>
                  <a:rect l="T9" t="T10" r="T11" b="T12"/>
                  <a:pathLst>
                    <a:path w="97" h="145">
                      <a:moveTo>
                        <a:pt x="97" y="145"/>
                      </a:moveTo>
                      <a:cubicBezTo>
                        <a:pt x="81" y="132"/>
                        <a:pt x="0" y="136"/>
                        <a:pt x="3" y="67"/>
                      </a:cubicBezTo>
                      <a:cubicBezTo>
                        <a:pt x="6" y="0"/>
                        <a:pt x="78" y="22"/>
                        <a:pt x="97" y="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67" name="Freeform 1703"/>
                <p:cNvSpPr>
                  <a:spLocks/>
                </p:cNvSpPr>
                <p:nvPr/>
              </p:nvSpPr>
              <p:spPr bwMode="auto">
                <a:xfrm flipH="1">
                  <a:off x="3350" y="2775"/>
                  <a:ext cx="209" cy="317"/>
                </a:xfrm>
                <a:custGeom>
                  <a:avLst/>
                  <a:gdLst>
                    <a:gd name="T0" fmla="*/ 11007754 w 96"/>
                    <a:gd name="T1" fmla="*/ 18059416 h 145"/>
                    <a:gd name="T2" fmla="*/ 0 w 96"/>
                    <a:gd name="T3" fmla="*/ 8309569 h 145"/>
                    <a:gd name="T4" fmla="*/ 11233260 w 96"/>
                    <a:gd name="T5" fmla="*/ 109518 h 145"/>
                    <a:gd name="T6" fmla="*/ 0 60000 65536"/>
                    <a:gd name="T7" fmla="*/ 0 60000 65536"/>
                    <a:gd name="T8" fmla="*/ 0 60000 65536"/>
                    <a:gd name="T9" fmla="*/ 0 w 96"/>
                    <a:gd name="T10" fmla="*/ 0 h 145"/>
                    <a:gd name="T11" fmla="*/ 96 w 96"/>
                    <a:gd name="T12" fmla="*/ 145 h 145"/>
                  </a:gdLst>
                  <a:ahLst/>
                  <a:cxnLst>
                    <a:cxn ang="T6">
                      <a:pos x="T0" y="T1"/>
                    </a:cxn>
                    <a:cxn ang="T7">
                      <a:pos x="T2" y="T3"/>
                    </a:cxn>
                    <a:cxn ang="T8">
                      <a:pos x="T4" y="T5"/>
                    </a:cxn>
                  </a:cxnLst>
                  <a:rect l="T9" t="T10" r="T11" b="T12"/>
                  <a:pathLst>
                    <a:path w="96" h="145">
                      <a:moveTo>
                        <a:pt x="94" y="145"/>
                      </a:moveTo>
                      <a:cubicBezTo>
                        <a:pt x="78" y="132"/>
                        <a:pt x="0" y="136"/>
                        <a:pt x="0" y="67"/>
                      </a:cubicBezTo>
                      <a:cubicBezTo>
                        <a:pt x="0" y="0"/>
                        <a:pt x="76" y="15"/>
                        <a:pt x="96" y="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68" name="Freeform 1704"/>
                <p:cNvSpPr>
                  <a:spLocks/>
                </p:cNvSpPr>
                <p:nvPr/>
              </p:nvSpPr>
              <p:spPr bwMode="auto">
                <a:xfrm rot="692077">
                  <a:off x="1972" y="2144"/>
                  <a:ext cx="295" cy="98"/>
                </a:xfrm>
                <a:custGeom>
                  <a:avLst/>
                  <a:gdLst>
                    <a:gd name="T0" fmla="*/ 0 w 136"/>
                    <a:gd name="T1" fmla="*/ 5279164 h 45"/>
                    <a:gd name="T2" fmla="*/ 15060095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69" name="Freeform 1705"/>
                <p:cNvSpPr>
                  <a:spLocks/>
                </p:cNvSpPr>
                <p:nvPr/>
              </p:nvSpPr>
              <p:spPr bwMode="auto">
                <a:xfrm>
                  <a:off x="1541" y="2430"/>
                  <a:ext cx="1095" cy="1099"/>
                </a:xfrm>
                <a:custGeom>
                  <a:avLst/>
                  <a:gdLst>
                    <a:gd name="T0" fmla="*/ 0 w 1102"/>
                    <a:gd name="T1" fmla="*/ 225 h 1110"/>
                    <a:gd name="T2" fmla="*/ 678 w 1102"/>
                    <a:gd name="T3" fmla="*/ 5 h 1110"/>
                    <a:gd name="T4" fmla="*/ 926 w 1102"/>
                    <a:gd name="T5" fmla="*/ 197 h 1110"/>
                    <a:gd name="T6" fmla="*/ 1000 w 1102"/>
                    <a:gd name="T7" fmla="*/ 955 h 1110"/>
                    <a:gd name="T8" fmla="*/ 0 60000 65536"/>
                    <a:gd name="T9" fmla="*/ 0 60000 65536"/>
                    <a:gd name="T10" fmla="*/ 0 60000 65536"/>
                    <a:gd name="T11" fmla="*/ 0 60000 65536"/>
                    <a:gd name="T12" fmla="*/ 0 w 1102"/>
                    <a:gd name="T13" fmla="*/ 0 h 1110"/>
                    <a:gd name="T14" fmla="*/ 1102 w 1102"/>
                    <a:gd name="T15" fmla="*/ 1110 h 1110"/>
                  </a:gdLst>
                  <a:ahLst/>
                  <a:cxnLst>
                    <a:cxn ang="T8">
                      <a:pos x="T0" y="T1"/>
                    </a:cxn>
                    <a:cxn ang="T9">
                      <a:pos x="T2" y="T3"/>
                    </a:cxn>
                    <a:cxn ang="T10">
                      <a:pos x="T4" y="T5"/>
                    </a:cxn>
                    <a:cxn ang="T11">
                      <a:pos x="T6" y="T7"/>
                    </a:cxn>
                  </a:cxnLst>
                  <a:rect l="T12" t="T13" r="T14" b="T15"/>
                  <a:pathLst>
                    <a:path w="1102" h="1110">
                      <a:moveTo>
                        <a:pt x="0" y="257"/>
                      </a:moveTo>
                      <a:cubicBezTo>
                        <a:pt x="124" y="215"/>
                        <a:pt x="577" y="10"/>
                        <a:pt x="746" y="5"/>
                      </a:cubicBezTo>
                      <a:cubicBezTo>
                        <a:pt x="915" y="0"/>
                        <a:pt x="957" y="43"/>
                        <a:pt x="1016" y="227"/>
                      </a:cubicBezTo>
                      <a:cubicBezTo>
                        <a:pt x="1075" y="411"/>
                        <a:pt x="1084" y="926"/>
                        <a:pt x="1102" y="111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70" name="Freeform 1706"/>
                <p:cNvSpPr>
                  <a:spLocks/>
                </p:cNvSpPr>
                <p:nvPr/>
              </p:nvSpPr>
              <p:spPr bwMode="auto">
                <a:xfrm>
                  <a:off x="2544" y="2586"/>
                  <a:ext cx="769" cy="137"/>
                </a:xfrm>
                <a:custGeom>
                  <a:avLst/>
                  <a:gdLst>
                    <a:gd name="T0" fmla="*/ 0 w 771"/>
                    <a:gd name="T1" fmla="*/ 48 h 139"/>
                    <a:gd name="T2" fmla="*/ 406 w 771"/>
                    <a:gd name="T3" fmla="*/ 13 h 139"/>
                    <a:gd name="T4" fmla="*/ 741 w 771"/>
                    <a:gd name="T5" fmla="*/ 109 h 139"/>
                    <a:gd name="T6" fmla="*/ 0 60000 65536"/>
                    <a:gd name="T7" fmla="*/ 0 60000 65536"/>
                    <a:gd name="T8" fmla="*/ 0 60000 65536"/>
                    <a:gd name="T9" fmla="*/ 0 w 771"/>
                    <a:gd name="T10" fmla="*/ 0 h 139"/>
                    <a:gd name="T11" fmla="*/ 771 w 771"/>
                    <a:gd name="T12" fmla="*/ 139 h 139"/>
                  </a:gdLst>
                  <a:ahLst/>
                  <a:cxnLst>
                    <a:cxn ang="T6">
                      <a:pos x="T0" y="T1"/>
                    </a:cxn>
                    <a:cxn ang="T7">
                      <a:pos x="T2" y="T3"/>
                    </a:cxn>
                    <a:cxn ang="T8">
                      <a:pos x="T4" y="T5"/>
                    </a:cxn>
                  </a:cxnLst>
                  <a:rect l="T9" t="T10" r="T11" b="T12"/>
                  <a:pathLst>
                    <a:path w="771" h="139">
                      <a:moveTo>
                        <a:pt x="0" y="63"/>
                      </a:moveTo>
                      <a:cubicBezTo>
                        <a:pt x="69" y="55"/>
                        <a:pt x="293" y="0"/>
                        <a:pt x="421" y="13"/>
                      </a:cubicBezTo>
                      <a:cubicBezTo>
                        <a:pt x="549" y="26"/>
                        <a:pt x="699" y="113"/>
                        <a:pt x="771" y="139"/>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71" name="Freeform 1707"/>
                <p:cNvSpPr>
                  <a:spLocks/>
                </p:cNvSpPr>
                <p:nvPr/>
              </p:nvSpPr>
              <p:spPr bwMode="auto">
                <a:xfrm rot="20907923" flipV="1">
                  <a:off x="2524" y="2117"/>
                  <a:ext cx="301" cy="98"/>
                </a:xfrm>
                <a:custGeom>
                  <a:avLst/>
                  <a:gdLst>
                    <a:gd name="T0" fmla="*/ 0 w 136"/>
                    <a:gd name="T1" fmla="*/ 5279164 h 45"/>
                    <a:gd name="T2" fmla="*/ 20362648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grpSp>
        <p:nvGrpSpPr>
          <p:cNvPr id="18" name="Group 1708"/>
          <p:cNvGrpSpPr>
            <a:grpSpLocks/>
          </p:cNvGrpSpPr>
          <p:nvPr/>
        </p:nvGrpSpPr>
        <p:grpSpPr bwMode="auto">
          <a:xfrm>
            <a:off x="5448300" y="4957763"/>
            <a:ext cx="665163" cy="712787"/>
            <a:chOff x="521" y="641"/>
            <a:chExt cx="3357" cy="3288"/>
          </a:xfrm>
        </p:grpSpPr>
        <p:sp>
          <p:nvSpPr>
            <p:cNvPr id="50239" name="Oval 1709"/>
            <p:cNvSpPr>
              <a:spLocks noChangeArrowheads="1"/>
            </p:cNvSpPr>
            <p:nvPr/>
          </p:nvSpPr>
          <p:spPr bwMode="auto">
            <a:xfrm>
              <a:off x="793" y="1073"/>
              <a:ext cx="2812" cy="285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222268"/>
                </a:solidFill>
              </a:endParaRPr>
            </a:p>
          </p:txBody>
        </p:sp>
        <p:grpSp>
          <p:nvGrpSpPr>
            <p:cNvPr id="50240" name="Group 1710"/>
            <p:cNvGrpSpPr>
              <a:grpSpLocks/>
            </p:cNvGrpSpPr>
            <p:nvPr/>
          </p:nvGrpSpPr>
          <p:grpSpPr bwMode="auto">
            <a:xfrm flipH="1">
              <a:off x="521" y="641"/>
              <a:ext cx="3357" cy="3283"/>
              <a:chOff x="1247" y="1661"/>
              <a:chExt cx="2313" cy="2263"/>
            </a:xfrm>
          </p:grpSpPr>
          <p:sp>
            <p:nvSpPr>
              <p:cNvPr id="50241" name="Freeform 1711"/>
              <p:cNvSpPr>
                <a:spLocks/>
              </p:cNvSpPr>
              <p:nvPr/>
            </p:nvSpPr>
            <p:spPr bwMode="auto">
              <a:xfrm>
                <a:off x="1446" y="1959"/>
                <a:ext cx="1927" cy="1964"/>
              </a:xfrm>
              <a:custGeom>
                <a:avLst/>
                <a:gdLst>
                  <a:gd name="T0" fmla="*/ 52899340 w 882"/>
                  <a:gd name="T1" fmla="*/ 0 h 898"/>
                  <a:gd name="T2" fmla="*/ 108417055 w 882"/>
                  <a:gd name="T3" fmla="*/ 57531701 h 898"/>
                  <a:gd name="T4" fmla="*/ 53292808 w 882"/>
                  <a:gd name="T5" fmla="*/ 112020668 h 898"/>
                  <a:gd name="T6" fmla="*/ 109077 w 882"/>
                  <a:gd name="T7" fmla="*/ 57767250 h 898"/>
                  <a:gd name="T8" fmla="*/ 52899340 w 882"/>
                  <a:gd name="T9" fmla="*/ 0 h 898"/>
                  <a:gd name="T10" fmla="*/ 0 60000 65536"/>
                  <a:gd name="T11" fmla="*/ 0 60000 65536"/>
                  <a:gd name="T12" fmla="*/ 0 60000 65536"/>
                  <a:gd name="T13" fmla="*/ 0 60000 65536"/>
                  <a:gd name="T14" fmla="*/ 0 60000 65536"/>
                  <a:gd name="T15" fmla="*/ 0 w 882"/>
                  <a:gd name="T16" fmla="*/ 0 h 898"/>
                  <a:gd name="T17" fmla="*/ 882 w 882"/>
                  <a:gd name="T18" fmla="*/ 898 h 898"/>
                </a:gdLst>
                <a:ahLst/>
                <a:cxnLst>
                  <a:cxn ang="T10">
                    <a:pos x="T0" y="T1"/>
                  </a:cxn>
                  <a:cxn ang="T11">
                    <a:pos x="T2" y="T3"/>
                  </a:cxn>
                  <a:cxn ang="T12">
                    <a:pos x="T4" y="T5"/>
                  </a:cxn>
                  <a:cxn ang="T13">
                    <a:pos x="T6" y="T7"/>
                  </a:cxn>
                  <a:cxn ang="T14">
                    <a:pos x="T8" y="T9"/>
                  </a:cxn>
                </a:cxnLst>
                <a:rect l="T15" t="T16" r="T17" b="T18"/>
                <a:pathLst>
                  <a:path w="882" h="898">
                    <a:moveTo>
                      <a:pt x="429" y="0"/>
                    </a:moveTo>
                    <a:cubicBezTo>
                      <a:pt x="763" y="2"/>
                      <a:pt x="878" y="310"/>
                      <a:pt x="879" y="459"/>
                    </a:cubicBezTo>
                    <a:cubicBezTo>
                      <a:pt x="882" y="604"/>
                      <a:pt x="711" y="898"/>
                      <a:pt x="432" y="894"/>
                    </a:cubicBezTo>
                    <a:cubicBezTo>
                      <a:pt x="135" y="890"/>
                      <a:pt x="2" y="610"/>
                      <a:pt x="1" y="461"/>
                    </a:cubicBezTo>
                    <a:cubicBezTo>
                      <a:pt x="0" y="312"/>
                      <a:pt x="124" y="0"/>
                      <a:pt x="429" y="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42" name="Freeform 1712"/>
              <p:cNvSpPr>
                <a:spLocks/>
              </p:cNvSpPr>
              <p:nvPr/>
            </p:nvSpPr>
            <p:spPr bwMode="auto">
              <a:xfrm>
                <a:off x="2191" y="1661"/>
                <a:ext cx="420" cy="318"/>
              </a:xfrm>
              <a:custGeom>
                <a:avLst/>
                <a:gdLst>
                  <a:gd name="T0" fmla="*/ 0 w 192"/>
                  <a:gd name="T1" fmla="*/ 18522575 h 145"/>
                  <a:gd name="T2" fmla="*/ 11656492 w 192"/>
                  <a:gd name="T3" fmla="*/ 112940 h 145"/>
                  <a:gd name="T4" fmla="*/ 24130127 w 192"/>
                  <a:gd name="T5" fmla="*/ 18925906 h 145"/>
                  <a:gd name="T6" fmla="*/ 0 60000 65536"/>
                  <a:gd name="T7" fmla="*/ 0 60000 65536"/>
                  <a:gd name="T8" fmla="*/ 0 60000 65536"/>
                  <a:gd name="T9" fmla="*/ 0 w 192"/>
                  <a:gd name="T10" fmla="*/ 0 h 145"/>
                  <a:gd name="T11" fmla="*/ 192 w 192"/>
                  <a:gd name="T12" fmla="*/ 145 h 145"/>
                </a:gdLst>
                <a:ahLst/>
                <a:cxnLst>
                  <a:cxn ang="T6">
                    <a:pos x="T0" y="T1"/>
                  </a:cxn>
                  <a:cxn ang="T7">
                    <a:pos x="T2" y="T3"/>
                  </a:cxn>
                  <a:cxn ang="T8">
                    <a:pos x="T4" y="T5"/>
                  </a:cxn>
                </a:cxnLst>
                <a:rect l="T9" t="T10" r="T11" b="T12"/>
                <a:pathLst>
                  <a:path w="192" h="145">
                    <a:moveTo>
                      <a:pt x="0" y="142"/>
                    </a:moveTo>
                    <a:cubicBezTo>
                      <a:pt x="15" y="118"/>
                      <a:pt x="40" y="0"/>
                      <a:pt x="93" y="1"/>
                    </a:cubicBezTo>
                    <a:cubicBezTo>
                      <a:pt x="154" y="2"/>
                      <a:pt x="172" y="115"/>
                      <a:pt x="192" y="14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43" name="Freeform 1713"/>
              <p:cNvSpPr>
                <a:spLocks/>
              </p:cNvSpPr>
              <p:nvPr/>
            </p:nvSpPr>
            <p:spPr bwMode="auto">
              <a:xfrm>
                <a:off x="1247" y="2766"/>
                <a:ext cx="210" cy="318"/>
              </a:xfrm>
              <a:custGeom>
                <a:avLst/>
                <a:gdLst>
                  <a:gd name="T0" fmla="*/ 10440330 w 97"/>
                  <a:gd name="T1" fmla="*/ 18925906 h 145"/>
                  <a:gd name="T2" fmla="*/ 298722 w 97"/>
                  <a:gd name="T3" fmla="*/ 8738912 h 145"/>
                  <a:gd name="T4" fmla="*/ 10440330 w 97"/>
                  <a:gd name="T5" fmla="*/ 1296644 h 145"/>
                  <a:gd name="T6" fmla="*/ 0 60000 65536"/>
                  <a:gd name="T7" fmla="*/ 0 60000 65536"/>
                  <a:gd name="T8" fmla="*/ 0 60000 65536"/>
                  <a:gd name="T9" fmla="*/ 0 w 97"/>
                  <a:gd name="T10" fmla="*/ 0 h 145"/>
                  <a:gd name="T11" fmla="*/ 97 w 97"/>
                  <a:gd name="T12" fmla="*/ 145 h 145"/>
                </a:gdLst>
                <a:ahLst/>
                <a:cxnLst>
                  <a:cxn ang="T6">
                    <a:pos x="T0" y="T1"/>
                  </a:cxn>
                  <a:cxn ang="T7">
                    <a:pos x="T2" y="T3"/>
                  </a:cxn>
                  <a:cxn ang="T8">
                    <a:pos x="T4" y="T5"/>
                  </a:cxn>
                </a:cxnLst>
                <a:rect l="T9" t="T10" r="T11" b="T12"/>
                <a:pathLst>
                  <a:path w="97" h="145">
                    <a:moveTo>
                      <a:pt x="97" y="145"/>
                    </a:moveTo>
                    <a:cubicBezTo>
                      <a:pt x="81" y="132"/>
                      <a:pt x="0" y="136"/>
                      <a:pt x="3" y="67"/>
                    </a:cubicBezTo>
                    <a:cubicBezTo>
                      <a:pt x="6" y="0"/>
                      <a:pt x="78" y="22"/>
                      <a:pt x="97" y="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44" name="Freeform 1714"/>
              <p:cNvSpPr>
                <a:spLocks/>
              </p:cNvSpPr>
              <p:nvPr/>
            </p:nvSpPr>
            <p:spPr bwMode="auto">
              <a:xfrm flipH="1">
                <a:off x="3350" y="2777"/>
                <a:ext cx="210" cy="313"/>
              </a:xfrm>
              <a:custGeom>
                <a:avLst/>
                <a:gdLst>
                  <a:gd name="T0" fmla="*/ 11849893 w 96"/>
                  <a:gd name="T1" fmla="*/ 14930489 h 145"/>
                  <a:gd name="T2" fmla="*/ 0 w 96"/>
                  <a:gd name="T3" fmla="*/ 6916680 h 145"/>
                  <a:gd name="T4" fmla="*/ 12052723 w 96"/>
                  <a:gd name="T5" fmla="*/ 90453 h 145"/>
                  <a:gd name="T6" fmla="*/ 0 60000 65536"/>
                  <a:gd name="T7" fmla="*/ 0 60000 65536"/>
                  <a:gd name="T8" fmla="*/ 0 60000 65536"/>
                  <a:gd name="T9" fmla="*/ 0 w 96"/>
                  <a:gd name="T10" fmla="*/ 0 h 145"/>
                  <a:gd name="T11" fmla="*/ 96 w 96"/>
                  <a:gd name="T12" fmla="*/ 145 h 145"/>
                </a:gdLst>
                <a:ahLst/>
                <a:cxnLst>
                  <a:cxn ang="T6">
                    <a:pos x="T0" y="T1"/>
                  </a:cxn>
                  <a:cxn ang="T7">
                    <a:pos x="T2" y="T3"/>
                  </a:cxn>
                  <a:cxn ang="T8">
                    <a:pos x="T4" y="T5"/>
                  </a:cxn>
                </a:cxnLst>
                <a:rect l="T9" t="T10" r="T11" b="T12"/>
                <a:pathLst>
                  <a:path w="96" h="145">
                    <a:moveTo>
                      <a:pt x="94" y="145"/>
                    </a:moveTo>
                    <a:cubicBezTo>
                      <a:pt x="78" y="132"/>
                      <a:pt x="0" y="136"/>
                      <a:pt x="0" y="67"/>
                    </a:cubicBezTo>
                    <a:cubicBezTo>
                      <a:pt x="0" y="0"/>
                      <a:pt x="76" y="15"/>
                      <a:pt x="96" y="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45" name="Freeform 1715"/>
              <p:cNvSpPr>
                <a:spLocks/>
              </p:cNvSpPr>
              <p:nvPr/>
            </p:nvSpPr>
            <p:spPr bwMode="auto">
              <a:xfrm rot="692077">
                <a:off x="1970" y="2130"/>
                <a:ext cx="298" cy="96"/>
              </a:xfrm>
              <a:custGeom>
                <a:avLst/>
                <a:gdLst>
                  <a:gd name="T0" fmla="*/ 0 w 136"/>
                  <a:gd name="T1" fmla="*/ 3881188 h 45"/>
                  <a:gd name="T2" fmla="*/ 17533522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46" name="Freeform 1716"/>
              <p:cNvSpPr>
                <a:spLocks/>
              </p:cNvSpPr>
              <p:nvPr/>
            </p:nvSpPr>
            <p:spPr bwMode="auto">
              <a:xfrm>
                <a:off x="1512" y="2363"/>
                <a:ext cx="1099" cy="1111"/>
              </a:xfrm>
              <a:custGeom>
                <a:avLst/>
                <a:gdLst>
                  <a:gd name="T0" fmla="*/ 0 w 1102"/>
                  <a:gd name="T1" fmla="*/ 257 h 1110"/>
                  <a:gd name="T2" fmla="*/ 716 w 1102"/>
                  <a:gd name="T3" fmla="*/ 5 h 1110"/>
                  <a:gd name="T4" fmla="*/ 971 w 1102"/>
                  <a:gd name="T5" fmla="*/ 227 h 1110"/>
                  <a:gd name="T6" fmla="*/ 1057 w 1102"/>
                  <a:gd name="T7" fmla="*/ 1125 h 1110"/>
                  <a:gd name="T8" fmla="*/ 0 60000 65536"/>
                  <a:gd name="T9" fmla="*/ 0 60000 65536"/>
                  <a:gd name="T10" fmla="*/ 0 60000 65536"/>
                  <a:gd name="T11" fmla="*/ 0 60000 65536"/>
                  <a:gd name="T12" fmla="*/ 0 w 1102"/>
                  <a:gd name="T13" fmla="*/ 0 h 1110"/>
                  <a:gd name="T14" fmla="*/ 1102 w 1102"/>
                  <a:gd name="T15" fmla="*/ 1110 h 1110"/>
                </a:gdLst>
                <a:ahLst/>
                <a:cxnLst>
                  <a:cxn ang="T8">
                    <a:pos x="T0" y="T1"/>
                  </a:cxn>
                  <a:cxn ang="T9">
                    <a:pos x="T2" y="T3"/>
                  </a:cxn>
                  <a:cxn ang="T10">
                    <a:pos x="T4" y="T5"/>
                  </a:cxn>
                  <a:cxn ang="T11">
                    <a:pos x="T6" y="T7"/>
                  </a:cxn>
                </a:cxnLst>
                <a:rect l="T12" t="T13" r="T14" b="T15"/>
                <a:pathLst>
                  <a:path w="1102" h="1110">
                    <a:moveTo>
                      <a:pt x="0" y="257"/>
                    </a:moveTo>
                    <a:cubicBezTo>
                      <a:pt x="124" y="215"/>
                      <a:pt x="577" y="10"/>
                      <a:pt x="746" y="5"/>
                    </a:cubicBezTo>
                    <a:cubicBezTo>
                      <a:pt x="915" y="0"/>
                      <a:pt x="957" y="43"/>
                      <a:pt x="1016" y="227"/>
                    </a:cubicBezTo>
                    <a:cubicBezTo>
                      <a:pt x="1075" y="411"/>
                      <a:pt x="1084" y="926"/>
                      <a:pt x="1102" y="111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47" name="Freeform 1717"/>
              <p:cNvSpPr>
                <a:spLocks/>
              </p:cNvSpPr>
              <p:nvPr/>
            </p:nvSpPr>
            <p:spPr bwMode="auto">
              <a:xfrm>
                <a:off x="2528" y="2494"/>
                <a:ext cx="767" cy="136"/>
              </a:xfrm>
              <a:custGeom>
                <a:avLst/>
                <a:gdLst>
                  <a:gd name="T0" fmla="*/ 0 w 771"/>
                  <a:gd name="T1" fmla="*/ 48 h 139"/>
                  <a:gd name="T2" fmla="*/ 391 w 771"/>
                  <a:gd name="T3" fmla="*/ 13 h 139"/>
                  <a:gd name="T4" fmla="*/ 711 w 771"/>
                  <a:gd name="T5" fmla="*/ 101 h 139"/>
                  <a:gd name="T6" fmla="*/ 0 60000 65536"/>
                  <a:gd name="T7" fmla="*/ 0 60000 65536"/>
                  <a:gd name="T8" fmla="*/ 0 60000 65536"/>
                  <a:gd name="T9" fmla="*/ 0 w 771"/>
                  <a:gd name="T10" fmla="*/ 0 h 139"/>
                  <a:gd name="T11" fmla="*/ 771 w 771"/>
                  <a:gd name="T12" fmla="*/ 139 h 139"/>
                </a:gdLst>
                <a:ahLst/>
                <a:cxnLst>
                  <a:cxn ang="T6">
                    <a:pos x="T0" y="T1"/>
                  </a:cxn>
                  <a:cxn ang="T7">
                    <a:pos x="T2" y="T3"/>
                  </a:cxn>
                  <a:cxn ang="T8">
                    <a:pos x="T4" y="T5"/>
                  </a:cxn>
                </a:cxnLst>
                <a:rect l="T9" t="T10" r="T11" b="T12"/>
                <a:pathLst>
                  <a:path w="771" h="139">
                    <a:moveTo>
                      <a:pt x="0" y="63"/>
                    </a:moveTo>
                    <a:cubicBezTo>
                      <a:pt x="69" y="55"/>
                      <a:pt x="293" y="0"/>
                      <a:pt x="421" y="13"/>
                    </a:cubicBezTo>
                    <a:cubicBezTo>
                      <a:pt x="549" y="26"/>
                      <a:pt x="699" y="113"/>
                      <a:pt x="771" y="139"/>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48" name="Freeform 1718"/>
              <p:cNvSpPr>
                <a:spLocks/>
              </p:cNvSpPr>
              <p:nvPr/>
            </p:nvSpPr>
            <p:spPr bwMode="auto">
              <a:xfrm rot="20907923" flipV="1">
                <a:off x="2528" y="2115"/>
                <a:ext cx="298" cy="96"/>
              </a:xfrm>
              <a:custGeom>
                <a:avLst/>
                <a:gdLst>
                  <a:gd name="T0" fmla="*/ 0 w 136"/>
                  <a:gd name="T1" fmla="*/ 3881188 h 45"/>
                  <a:gd name="T2" fmla="*/ 17533522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20" name="Group 1488"/>
          <p:cNvGrpSpPr>
            <a:grpSpLocks/>
          </p:cNvGrpSpPr>
          <p:nvPr/>
        </p:nvGrpSpPr>
        <p:grpSpPr bwMode="auto">
          <a:xfrm>
            <a:off x="5448300" y="4995863"/>
            <a:ext cx="400050" cy="431800"/>
            <a:chOff x="2517" y="2137"/>
            <a:chExt cx="227" cy="222"/>
          </a:xfrm>
        </p:grpSpPr>
        <p:sp>
          <p:nvSpPr>
            <p:cNvPr id="50229" name="Oval 1489"/>
            <p:cNvSpPr>
              <a:spLocks noChangeArrowheads="1"/>
            </p:cNvSpPr>
            <p:nvPr/>
          </p:nvSpPr>
          <p:spPr bwMode="auto">
            <a:xfrm>
              <a:off x="2535" y="2166"/>
              <a:ext cx="191" cy="19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222268"/>
                </a:solidFill>
              </a:endParaRPr>
            </a:p>
          </p:txBody>
        </p:sp>
        <p:grpSp>
          <p:nvGrpSpPr>
            <p:cNvPr id="50230" name="Group 1490"/>
            <p:cNvGrpSpPr>
              <a:grpSpLocks/>
            </p:cNvGrpSpPr>
            <p:nvPr/>
          </p:nvGrpSpPr>
          <p:grpSpPr bwMode="auto">
            <a:xfrm flipH="1">
              <a:off x="2517" y="2137"/>
              <a:ext cx="227" cy="222"/>
              <a:chOff x="1247" y="1661"/>
              <a:chExt cx="2313" cy="2263"/>
            </a:xfrm>
          </p:grpSpPr>
          <p:sp>
            <p:nvSpPr>
              <p:cNvPr id="50231" name="Freeform 1491"/>
              <p:cNvSpPr>
                <a:spLocks/>
              </p:cNvSpPr>
              <p:nvPr/>
            </p:nvSpPr>
            <p:spPr bwMode="auto">
              <a:xfrm>
                <a:off x="1440" y="1961"/>
                <a:ext cx="1937" cy="1963"/>
              </a:xfrm>
              <a:custGeom>
                <a:avLst/>
                <a:gdLst>
                  <a:gd name="T0" fmla="*/ 57194574 w 882"/>
                  <a:gd name="T1" fmla="*/ 0 h 898"/>
                  <a:gd name="T2" fmla="*/ 117175817 w 882"/>
                  <a:gd name="T3" fmla="*/ 57074662 h 898"/>
                  <a:gd name="T4" fmla="*/ 57614403 w 882"/>
                  <a:gd name="T5" fmla="*/ 111142400 h 898"/>
                  <a:gd name="T6" fmla="*/ 115357 w 882"/>
                  <a:gd name="T7" fmla="*/ 57336775 h 898"/>
                  <a:gd name="T8" fmla="*/ 57194574 w 882"/>
                  <a:gd name="T9" fmla="*/ 0 h 898"/>
                  <a:gd name="T10" fmla="*/ 0 60000 65536"/>
                  <a:gd name="T11" fmla="*/ 0 60000 65536"/>
                  <a:gd name="T12" fmla="*/ 0 60000 65536"/>
                  <a:gd name="T13" fmla="*/ 0 60000 65536"/>
                  <a:gd name="T14" fmla="*/ 0 60000 65536"/>
                  <a:gd name="T15" fmla="*/ 0 w 882"/>
                  <a:gd name="T16" fmla="*/ 0 h 898"/>
                  <a:gd name="T17" fmla="*/ 882 w 882"/>
                  <a:gd name="T18" fmla="*/ 898 h 898"/>
                </a:gdLst>
                <a:ahLst/>
                <a:cxnLst>
                  <a:cxn ang="T10">
                    <a:pos x="T0" y="T1"/>
                  </a:cxn>
                  <a:cxn ang="T11">
                    <a:pos x="T2" y="T3"/>
                  </a:cxn>
                  <a:cxn ang="T12">
                    <a:pos x="T4" y="T5"/>
                  </a:cxn>
                  <a:cxn ang="T13">
                    <a:pos x="T6" y="T7"/>
                  </a:cxn>
                  <a:cxn ang="T14">
                    <a:pos x="T8" y="T9"/>
                  </a:cxn>
                </a:cxnLst>
                <a:rect l="T15" t="T16" r="T17" b="T18"/>
                <a:pathLst>
                  <a:path w="882" h="898">
                    <a:moveTo>
                      <a:pt x="429" y="0"/>
                    </a:moveTo>
                    <a:cubicBezTo>
                      <a:pt x="763" y="2"/>
                      <a:pt x="878" y="310"/>
                      <a:pt x="879" y="459"/>
                    </a:cubicBezTo>
                    <a:cubicBezTo>
                      <a:pt x="882" y="604"/>
                      <a:pt x="711" y="898"/>
                      <a:pt x="432" y="894"/>
                    </a:cubicBezTo>
                    <a:cubicBezTo>
                      <a:pt x="135" y="890"/>
                      <a:pt x="2" y="610"/>
                      <a:pt x="1" y="461"/>
                    </a:cubicBezTo>
                    <a:cubicBezTo>
                      <a:pt x="0" y="312"/>
                      <a:pt x="124" y="0"/>
                      <a:pt x="429" y="0"/>
                    </a:cubicBezTo>
                    <a:close/>
                  </a:path>
                </a:pathLst>
              </a:cu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32" name="Freeform 1492"/>
              <p:cNvSpPr>
                <a:spLocks/>
              </p:cNvSpPr>
              <p:nvPr/>
            </p:nvSpPr>
            <p:spPr bwMode="auto">
              <a:xfrm>
                <a:off x="2192" y="1661"/>
                <a:ext cx="422" cy="316"/>
              </a:xfrm>
              <a:custGeom>
                <a:avLst/>
                <a:gdLst>
                  <a:gd name="T0" fmla="*/ 0 w 192"/>
                  <a:gd name="T1" fmla="*/ 16835384 h 145"/>
                  <a:gd name="T2" fmla="*/ 12518459 w 192"/>
                  <a:gd name="T3" fmla="*/ 106287 h 145"/>
                  <a:gd name="T4" fmla="*/ 25927425 w 192"/>
                  <a:gd name="T5" fmla="*/ 17236713 h 145"/>
                  <a:gd name="T6" fmla="*/ 0 60000 65536"/>
                  <a:gd name="T7" fmla="*/ 0 60000 65536"/>
                  <a:gd name="T8" fmla="*/ 0 60000 65536"/>
                  <a:gd name="T9" fmla="*/ 0 w 192"/>
                  <a:gd name="T10" fmla="*/ 0 h 145"/>
                  <a:gd name="T11" fmla="*/ 192 w 192"/>
                  <a:gd name="T12" fmla="*/ 145 h 145"/>
                </a:gdLst>
                <a:ahLst/>
                <a:cxnLst>
                  <a:cxn ang="T6">
                    <a:pos x="T0" y="T1"/>
                  </a:cxn>
                  <a:cxn ang="T7">
                    <a:pos x="T2" y="T3"/>
                  </a:cxn>
                  <a:cxn ang="T8">
                    <a:pos x="T4" y="T5"/>
                  </a:cxn>
                </a:cxnLst>
                <a:rect l="T9" t="T10" r="T11" b="T12"/>
                <a:pathLst>
                  <a:path w="192" h="145">
                    <a:moveTo>
                      <a:pt x="0" y="142"/>
                    </a:moveTo>
                    <a:cubicBezTo>
                      <a:pt x="15" y="118"/>
                      <a:pt x="40" y="0"/>
                      <a:pt x="93" y="1"/>
                    </a:cubicBezTo>
                    <a:cubicBezTo>
                      <a:pt x="154" y="2"/>
                      <a:pt x="172" y="115"/>
                      <a:pt x="192" y="145"/>
                    </a:cubicBezTo>
                  </a:path>
                </a:pathLst>
              </a:cu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33" name="Freeform 1493"/>
              <p:cNvSpPr>
                <a:spLocks/>
              </p:cNvSpPr>
              <p:nvPr/>
            </p:nvSpPr>
            <p:spPr bwMode="auto">
              <a:xfrm>
                <a:off x="1247" y="2768"/>
                <a:ext cx="211" cy="316"/>
              </a:xfrm>
              <a:custGeom>
                <a:avLst/>
                <a:gdLst>
                  <a:gd name="T0" fmla="*/ 11200715 w 97"/>
                  <a:gd name="T1" fmla="*/ 17236713 h 145"/>
                  <a:gd name="T2" fmla="*/ 372917 w 97"/>
                  <a:gd name="T3" fmla="*/ 7952765 h 145"/>
                  <a:gd name="T4" fmla="*/ 11200715 w 97"/>
                  <a:gd name="T5" fmla="*/ 1205457 h 145"/>
                  <a:gd name="T6" fmla="*/ 0 60000 65536"/>
                  <a:gd name="T7" fmla="*/ 0 60000 65536"/>
                  <a:gd name="T8" fmla="*/ 0 60000 65536"/>
                  <a:gd name="T9" fmla="*/ 0 w 97"/>
                  <a:gd name="T10" fmla="*/ 0 h 145"/>
                  <a:gd name="T11" fmla="*/ 97 w 97"/>
                  <a:gd name="T12" fmla="*/ 145 h 145"/>
                </a:gdLst>
                <a:ahLst/>
                <a:cxnLst>
                  <a:cxn ang="T6">
                    <a:pos x="T0" y="T1"/>
                  </a:cxn>
                  <a:cxn ang="T7">
                    <a:pos x="T2" y="T3"/>
                  </a:cxn>
                  <a:cxn ang="T8">
                    <a:pos x="T4" y="T5"/>
                  </a:cxn>
                </a:cxnLst>
                <a:rect l="T9" t="T10" r="T11" b="T12"/>
                <a:pathLst>
                  <a:path w="97" h="145">
                    <a:moveTo>
                      <a:pt x="97" y="145"/>
                    </a:moveTo>
                    <a:cubicBezTo>
                      <a:pt x="81" y="132"/>
                      <a:pt x="0" y="136"/>
                      <a:pt x="3" y="67"/>
                    </a:cubicBezTo>
                    <a:cubicBezTo>
                      <a:pt x="6" y="0"/>
                      <a:pt x="78" y="22"/>
                      <a:pt x="97" y="10"/>
                    </a:cubicBezTo>
                  </a:path>
                </a:pathLst>
              </a:cu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34" name="Freeform 1494"/>
              <p:cNvSpPr>
                <a:spLocks/>
              </p:cNvSpPr>
              <p:nvPr/>
            </p:nvSpPr>
            <p:spPr bwMode="auto">
              <a:xfrm flipH="1">
                <a:off x="3349" y="2776"/>
                <a:ext cx="211" cy="316"/>
              </a:xfrm>
              <a:custGeom>
                <a:avLst/>
                <a:gdLst>
                  <a:gd name="T0" fmla="*/ 12709789 w 96"/>
                  <a:gd name="T1" fmla="*/ 17236713 h 145"/>
                  <a:gd name="T2" fmla="*/ 0 w 96"/>
                  <a:gd name="T3" fmla="*/ 7952765 h 145"/>
                  <a:gd name="T4" fmla="*/ 12965220 w 96"/>
                  <a:gd name="T5" fmla="*/ 106287 h 145"/>
                  <a:gd name="T6" fmla="*/ 0 60000 65536"/>
                  <a:gd name="T7" fmla="*/ 0 60000 65536"/>
                  <a:gd name="T8" fmla="*/ 0 60000 65536"/>
                  <a:gd name="T9" fmla="*/ 0 w 96"/>
                  <a:gd name="T10" fmla="*/ 0 h 145"/>
                  <a:gd name="T11" fmla="*/ 96 w 96"/>
                  <a:gd name="T12" fmla="*/ 145 h 145"/>
                </a:gdLst>
                <a:ahLst/>
                <a:cxnLst>
                  <a:cxn ang="T6">
                    <a:pos x="T0" y="T1"/>
                  </a:cxn>
                  <a:cxn ang="T7">
                    <a:pos x="T2" y="T3"/>
                  </a:cxn>
                  <a:cxn ang="T8">
                    <a:pos x="T4" y="T5"/>
                  </a:cxn>
                </a:cxnLst>
                <a:rect l="T9" t="T10" r="T11" b="T12"/>
                <a:pathLst>
                  <a:path w="96" h="145">
                    <a:moveTo>
                      <a:pt x="94" y="145"/>
                    </a:moveTo>
                    <a:cubicBezTo>
                      <a:pt x="78" y="132"/>
                      <a:pt x="0" y="136"/>
                      <a:pt x="0" y="67"/>
                    </a:cubicBezTo>
                    <a:cubicBezTo>
                      <a:pt x="0" y="0"/>
                      <a:pt x="76" y="15"/>
                      <a:pt x="96" y="1"/>
                    </a:cubicBezTo>
                  </a:path>
                </a:pathLst>
              </a:cu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35" name="Freeform 1495"/>
              <p:cNvSpPr>
                <a:spLocks/>
              </p:cNvSpPr>
              <p:nvPr/>
            </p:nvSpPr>
            <p:spPr bwMode="auto">
              <a:xfrm rot="692077">
                <a:off x="1972" y="2127"/>
                <a:ext cx="294" cy="100"/>
              </a:xfrm>
              <a:custGeom>
                <a:avLst/>
                <a:gdLst>
                  <a:gd name="T0" fmla="*/ 0 w 136"/>
                  <a:gd name="T1" fmla="*/ 7153591 h 45"/>
                  <a:gd name="T2" fmla="*/ 14320275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36" name="Freeform 1496"/>
              <p:cNvSpPr>
                <a:spLocks/>
              </p:cNvSpPr>
              <p:nvPr/>
            </p:nvSpPr>
            <p:spPr bwMode="auto">
              <a:xfrm>
                <a:off x="1513" y="2368"/>
                <a:ext cx="1101" cy="1107"/>
              </a:xfrm>
              <a:custGeom>
                <a:avLst/>
                <a:gdLst>
                  <a:gd name="T0" fmla="*/ 0 w 1102"/>
                  <a:gd name="T1" fmla="*/ 242 h 1110"/>
                  <a:gd name="T2" fmla="*/ 731 w 1102"/>
                  <a:gd name="T3" fmla="*/ 5 h 1110"/>
                  <a:gd name="T4" fmla="*/ 1001 w 1102"/>
                  <a:gd name="T5" fmla="*/ 212 h 1110"/>
                  <a:gd name="T6" fmla="*/ 1087 w 1102"/>
                  <a:gd name="T7" fmla="*/ 1065 h 1110"/>
                  <a:gd name="T8" fmla="*/ 0 60000 65536"/>
                  <a:gd name="T9" fmla="*/ 0 60000 65536"/>
                  <a:gd name="T10" fmla="*/ 0 60000 65536"/>
                  <a:gd name="T11" fmla="*/ 0 60000 65536"/>
                  <a:gd name="T12" fmla="*/ 0 w 1102"/>
                  <a:gd name="T13" fmla="*/ 0 h 1110"/>
                  <a:gd name="T14" fmla="*/ 1102 w 1102"/>
                  <a:gd name="T15" fmla="*/ 1110 h 1110"/>
                </a:gdLst>
                <a:ahLst/>
                <a:cxnLst>
                  <a:cxn ang="T8">
                    <a:pos x="T0" y="T1"/>
                  </a:cxn>
                  <a:cxn ang="T9">
                    <a:pos x="T2" y="T3"/>
                  </a:cxn>
                  <a:cxn ang="T10">
                    <a:pos x="T4" y="T5"/>
                  </a:cxn>
                  <a:cxn ang="T11">
                    <a:pos x="T6" y="T7"/>
                  </a:cxn>
                </a:cxnLst>
                <a:rect l="T12" t="T13" r="T14" b="T15"/>
                <a:pathLst>
                  <a:path w="1102" h="1110">
                    <a:moveTo>
                      <a:pt x="0" y="257"/>
                    </a:moveTo>
                    <a:cubicBezTo>
                      <a:pt x="124" y="215"/>
                      <a:pt x="577" y="10"/>
                      <a:pt x="746" y="5"/>
                    </a:cubicBezTo>
                    <a:cubicBezTo>
                      <a:pt x="915" y="0"/>
                      <a:pt x="957" y="43"/>
                      <a:pt x="1016" y="227"/>
                    </a:cubicBezTo>
                    <a:cubicBezTo>
                      <a:pt x="1075" y="411"/>
                      <a:pt x="1084" y="926"/>
                      <a:pt x="1102" y="1110"/>
                    </a:cubicBezTo>
                  </a:path>
                </a:pathLst>
              </a:custGeom>
              <a:noFill/>
              <a:ln w="635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37" name="Freeform 1497"/>
              <p:cNvSpPr>
                <a:spLocks/>
              </p:cNvSpPr>
              <p:nvPr/>
            </p:nvSpPr>
            <p:spPr bwMode="auto">
              <a:xfrm>
                <a:off x="2523" y="2493"/>
                <a:ext cx="771" cy="141"/>
              </a:xfrm>
              <a:custGeom>
                <a:avLst/>
                <a:gdLst>
                  <a:gd name="T0" fmla="*/ 0 w 771"/>
                  <a:gd name="T1" fmla="*/ 78 h 139"/>
                  <a:gd name="T2" fmla="*/ 421 w 771"/>
                  <a:gd name="T3" fmla="*/ 13 h 139"/>
                  <a:gd name="T4" fmla="*/ 771 w 771"/>
                  <a:gd name="T5" fmla="*/ 169 h 139"/>
                  <a:gd name="T6" fmla="*/ 0 60000 65536"/>
                  <a:gd name="T7" fmla="*/ 0 60000 65536"/>
                  <a:gd name="T8" fmla="*/ 0 60000 65536"/>
                  <a:gd name="T9" fmla="*/ 0 w 771"/>
                  <a:gd name="T10" fmla="*/ 0 h 139"/>
                  <a:gd name="T11" fmla="*/ 771 w 771"/>
                  <a:gd name="T12" fmla="*/ 139 h 139"/>
                </a:gdLst>
                <a:ahLst/>
                <a:cxnLst>
                  <a:cxn ang="T6">
                    <a:pos x="T0" y="T1"/>
                  </a:cxn>
                  <a:cxn ang="T7">
                    <a:pos x="T2" y="T3"/>
                  </a:cxn>
                  <a:cxn ang="T8">
                    <a:pos x="T4" y="T5"/>
                  </a:cxn>
                </a:cxnLst>
                <a:rect l="T9" t="T10" r="T11" b="T12"/>
                <a:pathLst>
                  <a:path w="771" h="139">
                    <a:moveTo>
                      <a:pt x="0" y="63"/>
                    </a:moveTo>
                    <a:cubicBezTo>
                      <a:pt x="69" y="55"/>
                      <a:pt x="293" y="0"/>
                      <a:pt x="421" y="13"/>
                    </a:cubicBezTo>
                    <a:cubicBezTo>
                      <a:pt x="549" y="26"/>
                      <a:pt x="699" y="113"/>
                      <a:pt x="771" y="139"/>
                    </a:cubicBezTo>
                  </a:path>
                </a:pathLst>
              </a:custGeom>
              <a:noFill/>
              <a:ln w="635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38" name="Freeform 1498"/>
              <p:cNvSpPr>
                <a:spLocks/>
              </p:cNvSpPr>
              <p:nvPr/>
            </p:nvSpPr>
            <p:spPr bwMode="auto">
              <a:xfrm rot="20907923" flipV="1">
                <a:off x="2523" y="2119"/>
                <a:ext cx="303" cy="92"/>
              </a:xfrm>
              <a:custGeom>
                <a:avLst/>
                <a:gdLst>
                  <a:gd name="T0" fmla="*/ 0 w 136"/>
                  <a:gd name="T1" fmla="*/ 2047388 h 45"/>
                  <a:gd name="T2" fmla="*/ 22497721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22" name="Group 1741"/>
          <p:cNvGrpSpPr>
            <a:grpSpLocks/>
          </p:cNvGrpSpPr>
          <p:nvPr/>
        </p:nvGrpSpPr>
        <p:grpSpPr bwMode="auto">
          <a:xfrm>
            <a:off x="5648325" y="2547938"/>
            <a:ext cx="2193925" cy="1223962"/>
            <a:chOff x="4118" y="1797"/>
            <a:chExt cx="1498" cy="771"/>
          </a:xfrm>
        </p:grpSpPr>
        <p:grpSp>
          <p:nvGrpSpPr>
            <p:cNvPr id="50207" name="Group 1719"/>
            <p:cNvGrpSpPr>
              <a:grpSpLocks/>
            </p:cNvGrpSpPr>
            <p:nvPr/>
          </p:nvGrpSpPr>
          <p:grpSpPr bwMode="auto">
            <a:xfrm>
              <a:off x="4118" y="2296"/>
              <a:ext cx="273" cy="272"/>
              <a:chOff x="2517" y="2137"/>
              <a:chExt cx="227" cy="222"/>
            </a:xfrm>
          </p:grpSpPr>
          <p:sp>
            <p:nvSpPr>
              <p:cNvPr id="50219" name="Oval 1720"/>
              <p:cNvSpPr>
                <a:spLocks noChangeArrowheads="1"/>
              </p:cNvSpPr>
              <p:nvPr/>
            </p:nvSpPr>
            <p:spPr bwMode="auto">
              <a:xfrm>
                <a:off x="2535" y="2166"/>
                <a:ext cx="191" cy="19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222268"/>
                  </a:solidFill>
                </a:endParaRPr>
              </a:p>
            </p:txBody>
          </p:sp>
          <p:grpSp>
            <p:nvGrpSpPr>
              <p:cNvPr id="50220" name="Group 1721"/>
              <p:cNvGrpSpPr>
                <a:grpSpLocks/>
              </p:cNvGrpSpPr>
              <p:nvPr/>
            </p:nvGrpSpPr>
            <p:grpSpPr bwMode="auto">
              <a:xfrm flipH="1">
                <a:off x="2517" y="2137"/>
                <a:ext cx="227" cy="222"/>
                <a:chOff x="1247" y="1661"/>
                <a:chExt cx="2313" cy="2263"/>
              </a:xfrm>
            </p:grpSpPr>
            <p:sp>
              <p:nvSpPr>
                <p:cNvPr id="50221" name="Freeform 1722"/>
                <p:cNvSpPr>
                  <a:spLocks/>
                </p:cNvSpPr>
                <p:nvPr/>
              </p:nvSpPr>
              <p:spPr bwMode="auto">
                <a:xfrm>
                  <a:off x="1439" y="1961"/>
                  <a:ext cx="1938" cy="1963"/>
                </a:xfrm>
                <a:custGeom>
                  <a:avLst/>
                  <a:gdLst>
                    <a:gd name="T0" fmla="*/ 57666383 w 882"/>
                    <a:gd name="T1" fmla="*/ 0 h 898"/>
                    <a:gd name="T2" fmla="*/ 118078677 w 882"/>
                    <a:gd name="T3" fmla="*/ 57074662 h 898"/>
                    <a:gd name="T4" fmla="*/ 58022446 w 882"/>
                    <a:gd name="T5" fmla="*/ 111142400 h 898"/>
                    <a:gd name="T6" fmla="*/ 115709 w 882"/>
                    <a:gd name="T7" fmla="*/ 57336775 h 898"/>
                    <a:gd name="T8" fmla="*/ 57666383 w 882"/>
                    <a:gd name="T9" fmla="*/ 0 h 898"/>
                    <a:gd name="T10" fmla="*/ 0 60000 65536"/>
                    <a:gd name="T11" fmla="*/ 0 60000 65536"/>
                    <a:gd name="T12" fmla="*/ 0 60000 65536"/>
                    <a:gd name="T13" fmla="*/ 0 60000 65536"/>
                    <a:gd name="T14" fmla="*/ 0 60000 65536"/>
                    <a:gd name="T15" fmla="*/ 0 w 882"/>
                    <a:gd name="T16" fmla="*/ 0 h 898"/>
                    <a:gd name="T17" fmla="*/ 882 w 882"/>
                    <a:gd name="T18" fmla="*/ 898 h 898"/>
                  </a:gdLst>
                  <a:ahLst/>
                  <a:cxnLst>
                    <a:cxn ang="T10">
                      <a:pos x="T0" y="T1"/>
                    </a:cxn>
                    <a:cxn ang="T11">
                      <a:pos x="T2" y="T3"/>
                    </a:cxn>
                    <a:cxn ang="T12">
                      <a:pos x="T4" y="T5"/>
                    </a:cxn>
                    <a:cxn ang="T13">
                      <a:pos x="T6" y="T7"/>
                    </a:cxn>
                    <a:cxn ang="T14">
                      <a:pos x="T8" y="T9"/>
                    </a:cxn>
                  </a:cxnLst>
                  <a:rect l="T15" t="T16" r="T17" b="T18"/>
                  <a:pathLst>
                    <a:path w="882" h="898">
                      <a:moveTo>
                        <a:pt x="429" y="0"/>
                      </a:moveTo>
                      <a:cubicBezTo>
                        <a:pt x="763" y="2"/>
                        <a:pt x="878" y="310"/>
                        <a:pt x="879" y="459"/>
                      </a:cubicBezTo>
                      <a:cubicBezTo>
                        <a:pt x="882" y="604"/>
                        <a:pt x="711" y="898"/>
                        <a:pt x="432" y="894"/>
                      </a:cubicBezTo>
                      <a:cubicBezTo>
                        <a:pt x="135" y="890"/>
                        <a:pt x="2" y="610"/>
                        <a:pt x="1" y="461"/>
                      </a:cubicBezTo>
                      <a:cubicBezTo>
                        <a:pt x="0" y="312"/>
                        <a:pt x="124" y="0"/>
                        <a:pt x="429" y="0"/>
                      </a:cubicBezTo>
                      <a:close/>
                    </a:path>
                  </a:pathLst>
                </a:cu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22" name="Freeform 1723"/>
                <p:cNvSpPr>
                  <a:spLocks/>
                </p:cNvSpPr>
                <p:nvPr/>
              </p:nvSpPr>
              <p:spPr bwMode="auto">
                <a:xfrm>
                  <a:off x="2192" y="1661"/>
                  <a:ext cx="422" cy="316"/>
                </a:xfrm>
                <a:custGeom>
                  <a:avLst/>
                  <a:gdLst>
                    <a:gd name="T0" fmla="*/ 0 w 192"/>
                    <a:gd name="T1" fmla="*/ 16835384 h 145"/>
                    <a:gd name="T2" fmla="*/ 12518459 w 192"/>
                    <a:gd name="T3" fmla="*/ 106287 h 145"/>
                    <a:gd name="T4" fmla="*/ 25927425 w 192"/>
                    <a:gd name="T5" fmla="*/ 17236713 h 145"/>
                    <a:gd name="T6" fmla="*/ 0 60000 65536"/>
                    <a:gd name="T7" fmla="*/ 0 60000 65536"/>
                    <a:gd name="T8" fmla="*/ 0 60000 65536"/>
                    <a:gd name="T9" fmla="*/ 0 w 192"/>
                    <a:gd name="T10" fmla="*/ 0 h 145"/>
                    <a:gd name="T11" fmla="*/ 192 w 192"/>
                    <a:gd name="T12" fmla="*/ 145 h 145"/>
                  </a:gdLst>
                  <a:ahLst/>
                  <a:cxnLst>
                    <a:cxn ang="T6">
                      <a:pos x="T0" y="T1"/>
                    </a:cxn>
                    <a:cxn ang="T7">
                      <a:pos x="T2" y="T3"/>
                    </a:cxn>
                    <a:cxn ang="T8">
                      <a:pos x="T4" y="T5"/>
                    </a:cxn>
                  </a:cxnLst>
                  <a:rect l="T9" t="T10" r="T11" b="T12"/>
                  <a:pathLst>
                    <a:path w="192" h="145">
                      <a:moveTo>
                        <a:pt x="0" y="142"/>
                      </a:moveTo>
                      <a:cubicBezTo>
                        <a:pt x="15" y="118"/>
                        <a:pt x="40" y="0"/>
                        <a:pt x="93" y="1"/>
                      </a:cubicBezTo>
                      <a:cubicBezTo>
                        <a:pt x="154" y="2"/>
                        <a:pt x="172" y="115"/>
                        <a:pt x="192" y="145"/>
                      </a:cubicBezTo>
                    </a:path>
                  </a:pathLst>
                </a:cu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23" name="Freeform 1724"/>
                <p:cNvSpPr>
                  <a:spLocks/>
                </p:cNvSpPr>
                <p:nvPr/>
              </p:nvSpPr>
              <p:spPr bwMode="auto">
                <a:xfrm>
                  <a:off x="1246" y="2768"/>
                  <a:ext cx="211" cy="316"/>
                </a:xfrm>
                <a:custGeom>
                  <a:avLst/>
                  <a:gdLst>
                    <a:gd name="T0" fmla="*/ 11200715 w 97"/>
                    <a:gd name="T1" fmla="*/ 17236713 h 145"/>
                    <a:gd name="T2" fmla="*/ 372917 w 97"/>
                    <a:gd name="T3" fmla="*/ 7952765 h 145"/>
                    <a:gd name="T4" fmla="*/ 11200715 w 97"/>
                    <a:gd name="T5" fmla="*/ 1205457 h 145"/>
                    <a:gd name="T6" fmla="*/ 0 60000 65536"/>
                    <a:gd name="T7" fmla="*/ 0 60000 65536"/>
                    <a:gd name="T8" fmla="*/ 0 60000 65536"/>
                    <a:gd name="T9" fmla="*/ 0 w 97"/>
                    <a:gd name="T10" fmla="*/ 0 h 145"/>
                    <a:gd name="T11" fmla="*/ 97 w 97"/>
                    <a:gd name="T12" fmla="*/ 145 h 145"/>
                  </a:gdLst>
                  <a:ahLst/>
                  <a:cxnLst>
                    <a:cxn ang="T6">
                      <a:pos x="T0" y="T1"/>
                    </a:cxn>
                    <a:cxn ang="T7">
                      <a:pos x="T2" y="T3"/>
                    </a:cxn>
                    <a:cxn ang="T8">
                      <a:pos x="T4" y="T5"/>
                    </a:cxn>
                  </a:cxnLst>
                  <a:rect l="T9" t="T10" r="T11" b="T12"/>
                  <a:pathLst>
                    <a:path w="97" h="145">
                      <a:moveTo>
                        <a:pt x="97" y="145"/>
                      </a:moveTo>
                      <a:cubicBezTo>
                        <a:pt x="81" y="132"/>
                        <a:pt x="0" y="136"/>
                        <a:pt x="3" y="67"/>
                      </a:cubicBezTo>
                      <a:cubicBezTo>
                        <a:pt x="6" y="0"/>
                        <a:pt x="78" y="22"/>
                        <a:pt x="97" y="10"/>
                      </a:cubicBezTo>
                    </a:path>
                  </a:pathLst>
                </a:cu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24" name="Freeform 1725"/>
                <p:cNvSpPr>
                  <a:spLocks/>
                </p:cNvSpPr>
                <p:nvPr/>
              </p:nvSpPr>
              <p:spPr bwMode="auto">
                <a:xfrm flipH="1">
                  <a:off x="3349" y="2776"/>
                  <a:ext cx="211" cy="316"/>
                </a:xfrm>
                <a:custGeom>
                  <a:avLst/>
                  <a:gdLst>
                    <a:gd name="T0" fmla="*/ 12709789 w 96"/>
                    <a:gd name="T1" fmla="*/ 17236713 h 145"/>
                    <a:gd name="T2" fmla="*/ 0 w 96"/>
                    <a:gd name="T3" fmla="*/ 7952765 h 145"/>
                    <a:gd name="T4" fmla="*/ 12965220 w 96"/>
                    <a:gd name="T5" fmla="*/ 106287 h 145"/>
                    <a:gd name="T6" fmla="*/ 0 60000 65536"/>
                    <a:gd name="T7" fmla="*/ 0 60000 65536"/>
                    <a:gd name="T8" fmla="*/ 0 60000 65536"/>
                    <a:gd name="T9" fmla="*/ 0 w 96"/>
                    <a:gd name="T10" fmla="*/ 0 h 145"/>
                    <a:gd name="T11" fmla="*/ 96 w 96"/>
                    <a:gd name="T12" fmla="*/ 145 h 145"/>
                  </a:gdLst>
                  <a:ahLst/>
                  <a:cxnLst>
                    <a:cxn ang="T6">
                      <a:pos x="T0" y="T1"/>
                    </a:cxn>
                    <a:cxn ang="T7">
                      <a:pos x="T2" y="T3"/>
                    </a:cxn>
                    <a:cxn ang="T8">
                      <a:pos x="T4" y="T5"/>
                    </a:cxn>
                  </a:cxnLst>
                  <a:rect l="T9" t="T10" r="T11" b="T12"/>
                  <a:pathLst>
                    <a:path w="96" h="145">
                      <a:moveTo>
                        <a:pt x="94" y="145"/>
                      </a:moveTo>
                      <a:cubicBezTo>
                        <a:pt x="78" y="132"/>
                        <a:pt x="0" y="136"/>
                        <a:pt x="0" y="67"/>
                      </a:cubicBezTo>
                      <a:cubicBezTo>
                        <a:pt x="0" y="0"/>
                        <a:pt x="76" y="15"/>
                        <a:pt x="96" y="1"/>
                      </a:cubicBezTo>
                    </a:path>
                  </a:pathLst>
                </a:cu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25" name="Freeform 1726"/>
                <p:cNvSpPr>
                  <a:spLocks/>
                </p:cNvSpPr>
                <p:nvPr/>
              </p:nvSpPr>
              <p:spPr bwMode="auto">
                <a:xfrm rot="692077">
                  <a:off x="1971" y="2127"/>
                  <a:ext cx="294" cy="100"/>
                </a:xfrm>
                <a:custGeom>
                  <a:avLst/>
                  <a:gdLst>
                    <a:gd name="T0" fmla="*/ 0 w 136"/>
                    <a:gd name="T1" fmla="*/ 7153591 h 45"/>
                    <a:gd name="T2" fmla="*/ 14320275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26" name="Freeform 1727"/>
                <p:cNvSpPr>
                  <a:spLocks/>
                </p:cNvSpPr>
                <p:nvPr/>
              </p:nvSpPr>
              <p:spPr bwMode="auto">
                <a:xfrm>
                  <a:off x="1512" y="2368"/>
                  <a:ext cx="1102" cy="1107"/>
                </a:xfrm>
                <a:custGeom>
                  <a:avLst/>
                  <a:gdLst>
                    <a:gd name="T0" fmla="*/ 0 w 1102"/>
                    <a:gd name="T1" fmla="*/ 242 h 1110"/>
                    <a:gd name="T2" fmla="*/ 746 w 1102"/>
                    <a:gd name="T3" fmla="*/ 5 h 1110"/>
                    <a:gd name="T4" fmla="*/ 1016 w 1102"/>
                    <a:gd name="T5" fmla="*/ 212 h 1110"/>
                    <a:gd name="T6" fmla="*/ 1102 w 1102"/>
                    <a:gd name="T7" fmla="*/ 1065 h 1110"/>
                    <a:gd name="T8" fmla="*/ 0 60000 65536"/>
                    <a:gd name="T9" fmla="*/ 0 60000 65536"/>
                    <a:gd name="T10" fmla="*/ 0 60000 65536"/>
                    <a:gd name="T11" fmla="*/ 0 60000 65536"/>
                    <a:gd name="T12" fmla="*/ 0 w 1102"/>
                    <a:gd name="T13" fmla="*/ 0 h 1110"/>
                    <a:gd name="T14" fmla="*/ 1102 w 1102"/>
                    <a:gd name="T15" fmla="*/ 1110 h 1110"/>
                  </a:gdLst>
                  <a:ahLst/>
                  <a:cxnLst>
                    <a:cxn ang="T8">
                      <a:pos x="T0" y="T1"/>
                    </a:cxn>
                    <a:cxn ang="T9">
                      <a:pos x="T2" y="T3"/>
                    </a:cxn>
                    <a:cxn ang="T10">
                      <a:pos x="T4" y="T5"/>
                    </a:cxn>
                    <a:cxn ang="T11">
                      <a:pos x="T6" y="T7"/>
                    </a:cxn>
                  </a:cxnLst>
                  <a:rect l="T12" t="T13" r="T14" b="T15"/>
                  <a:pathLst>
                    <a:path w="1102" h="1110">
                      <a:moveTo>
                        <a:pt x="0" y="257"/>
                      </a:moveTo>
                      <a:cubicBezTo>
                        <a:pt x="124" y="215"/>
                        <a:pt x="577" y="10"/>
                        <a:pt x="746" y="5"/>
                      </a:cubicBezTo>
                      <a:cubicBezTo>
                        <a:pt x="915" y="0"/>
                        <a:pt x="957" y="43"/>
                        <a:pt x="1016" y="227"/>
                      </a:cubicBezTo>
                      <a:cubicBezTo>
                        <a:pt x="1075" y="411"/>
                        <a:pt x="1084" y="926"/>
                        <a:pt x="1102" y="1110"/>
                      </a:cubicBezTo>
                    </a:path>
                  </a:pathLst>
                </a:custGeom>
                <a:noFill/>
                <a:ln w="635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27" name="Freeform 1728"/>
                <p:cNvSpPr>
                  <a:spLocks/>
                </p:cNvSpPr>
                <p:nvPr/>
              </p:nvSpPr>
              <p:spPr bwMode="auto">
                <a:xfrm>
                  <a:off x="2522" y="2493"/>
                  <a:ext cx="771" cy="141"/>
                </a:xfrm>
                <a:custGeom>
                  <a:avLst/>
                  <a:gdLst>
                    <a:gd name="T0" fmla="*/ 0 w 771"/>
                    <a:gd name="T1" fmla="*/ 78 h 139"/>
                    <a:gd name="T2" fmla="*/ 421 w 771"/>
                    <a:gd name="T3" fmla="*/ 13 h 139"/>
                    <a:gd name="T4" fmla="*/ 771 w 771"/>
                    <a:gd name="T5" fmla="*/ 169 h 139"/>
                    <a:gd name="T6" fmla="*/ 0 60000 65536"/>
                    <a:gd name="T7" fmla="*/ 0 60000 65536"/>
                    <a:gd name="T8" fmla="*/ 0 60000 65536"/>
                    <a:gd name="T9" fmla="*/ 0 w 771"/>
                    <a:gd name="T10" fmla="*/ 0 h 139"/>
                    <a:gd name="T11" fmla="*/ 771 w 771"/>
                    <a:gd name="T12" fmla="*/ 139 h 139"/>
                  </a:gdLst>
                  <a:ahLst/>
                  <a:cxnLst>
                    <a:cxn ang="T6">
                      <a:pos x="T0" y="T1"/>
                    </a:cxn>
                    <a:cxn ang="T7">
                      <a:pos x="T2" y="T3"/>
                    </a:cxn>
                    <a:cxn ang="T8">
                      <a:pos x="T4" y="T5"/>
                    </a:cxn>
                  </a:cxnLst>
                  <a:rect l="T9" t="T10" r="T11" b="T12"/>
                  <a:pathLst>
                    <a:path w="771" h="139">
                      <a:moveTo>
                        <a:pt x="0" y="63"/>
                      </a:moveTo>
                      <a:cubicBezTo>
                        <a:pt x="69" y="55"/>
                        <a:pt x="293" y="0"/>
                        <a:pt x="421" y="13"/>
                      </a:cubicBezTo>
                      <a:cubicBezTo>
                        <a:pt x="549" y="26"/>
                        <a:pt x="699" y="113"/>
                        <a:pt x="771" y="139"/>
                      </a:cubicBezTo>
                    </a:path>
                  </a:pathLst>
                </a:custGeom>
                <a:noFill/>
                <a:ln w="635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28" name="Freeform 1729"/>
                <p:cNvSpPr>
                  <a:spLocks/>
                </p:cNvSpPr>
                <p:nvPr/>
              </p:nvSpPr>
              <p:spPr bwMode="auto">
                <a:xfrm rot="20907923" flipV="1">
                  <a:off x="2522" y="2119"/>
                  <a:ext cx="303" cy="92"/>
                </a:xfrm>
                <a:custGeom>
                  <a:avLst/>
                  <a:gdLst>
                    <a:gd name="T0" fmla="*/ 0 w 136"/>
                    <a:gd name="T1" fmla="*/ 2047388 h 45"/>
                    <a:gd name="T2" fmla="*/ 22497721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50208" name="Group 1730"/>
            <p:cNvGrpSpPr>
              <a:grpSpLocks/>
            </p:cNvGrpSpPr>
            <p:nvPr/>
          </p:nvGrpSpPr>
          <p:grpSpPr bwMode="auto">
            <a:xfrm>
              <a:off x="5343" y="1797"/>
              <a:ext cx="273" cy="272"/>
              <a:chOff x="2517" y="2137"/>
              <a:chExt cx="227" cy="222"/>
            </a:xfrm>
          </p:grpSpPr>
          <p:sp>
            <p:nvSpPr>
              <p:cNvPr id="50209" name="Oval 1731"/>
              <p:cNvSpPr>
                <a:spLocks noChangeArrowheads="1"/>
              </p:cNvSpPr>
              <p:nvPr/>
            </p:nvSpPr>
            <p:spPr bwMode="auto">
              <a:xfrm>
                <a:off x="2535" y="2166"/>
                <a:ext cx="191" cy="19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222268"/>
                  </a:solidFill>
                </a:endParaRPr>
              </a:p>
            </p:txBody>
          </p:sp>
          <p:grpSp>
            <p:nvGrpSpPr>
              <p:cNvPr id="50210" name="Group 1732"/>
              <p:cNvGrpSpPr>
                <a:grpSpLocks/>
              </p:cNvGrpSpPr>
              <p:nvPr/>
            </p:nvGrpSpPr>
            <p:grpSpPr bwMode="auto">
              <a:xfrm flipH="1">
                <a:off x="2517" y="2137"/>
                <a:ext cx="227" cy="222"/>
                <a:chOff x="1247" y="1661"/>
                <a:chExt cx="2313" cy="2263"/>
              </a:xfrm>
            </p:grpSpPr>
            <p:sp>
              <p:nvSpPr>
                <p:cNvPr id="50211" name="Freeform 1733"/>
                <p:cNvSpPr>
                  <a:spLocks/>
                </p:cNvSpPr>
                <p:nvPr/>
              </p:nvSpPr>
              <p:spPr bwMode="auto">
                <a:xfrm>
                  <a:off x="1440" y="1961"/>
                  <a:ext cx="1938" cy="1963"/>
                </a:xfrm>
                <a:custGeom>
                  <a:avLst/>
                  <a:gdLst>
                    <a:gd name="T0" fmla="*/ 57666383 w 882"/>
                    <a:gd name="T1" fmla="*/ 0 h 898"/>
                    <a:gd name="T2" fmla="*/ 118078677 w 882"/>
                    <a:gd name="T3" fmla="*/ 57074662 h 898"/>
                    <a:gd name="T4" fmla="*/ 58022446 w 882"/>
                    <a:gd name="T5" fmla="*/ 111142400 h 898"/>
                    <a:gd name="T6" fmla="*/ 115709 w 882"/>
                    <a:gd name="T7" fmla="*/ 57336775 h 898"/>
                    <a:gd name="T8" fmla="*/ 57666383 w 882"/>
                    <a:gd name="T9" fmla="*/ 0 h 898"/>
                    <a:gd name="T10" fmla="*/ 0 60000 65536"/>
                    <a:gd name="T11" fmla="*/ 0 60000 65536"/>
                    <a:gd name="T12" fmla="*/ 0 60000 65536"/>
                    <a:gd name="T13" fmla="*/ 0 60000 65536"/>
                    <a:gd name="T14" fmla="*/ 0 60000 65536"/>
                    <a:gd name="T15" fmla="*/ 0 w 882"/>
                    <a:gd name="T16" fmla="*/ 0 h 898"/>
                    <a:gd name="T17" fmla="*/ 882 w 882"/>
                    <a:gd name="T18" fmla="*/ 898 h 898"/>
                  </a:gdLst>
                  <a:ahLst/>
                  <a:cxnLst>
                    <a:cxn ang="T10">
                      <a:pos x="T0" y="T1"/>
                    </a:cxn>
                    <a:cxn ang="T11">
                      <a:pos x="T2" y="T3"/>
                    </a:cxn>
                    <a:cxn ang="T12">
                      <a:pos x="T4" y="T5"/>
                    </a:cxn>
                    <a:cxn ang="T13">
                      <a:pos x="T6" y="T7"/>
                    </a:cxn>
                    <a:cxn ang="T14">
                      <a:pos x="T8" y="T9"/>
                    </a:cxn>
                  </a:cxnLst>
                  <a:rect l="T15" t="T16" r="T17" b="T18"/>
                  <a:pathLst>
                    <a:path w="882" h="898">
                      <a:moveTo>
                        <a:pt x="429" y="0"/>
                      </a:moveTo>
                      <a:cubicBezTo>
                        <a:pt x="763" y="2"/>
                        <a:pt x="878" y="310"/>
                        <a:pt x="879" y="459"/>
                      </a:cubicBezTo>
                      <a:cubicBezTo>
                        <a:pt x="882" y="604"/>
                        <a:pt x="711" y="898"/>
                        <a:pt x="432" y="894"/>
                      </a:cubicBezTo>
                      <a:cubicBezTo>
                        <a:pt x="135" y="890"/>
                        <a:pt x="2" y="610"/>
                        <a:pt x="1" y="461"/>
                      </a:cubicBezTo>
                      <a:cubicBezTo>
                        <a:pt x="0" y="312"/>
                        <a:pt x="124" y="0"/>
                        <a:pt x="429" y="0"/>
                      </a:cubicBezTo>
                      <a:close/>
                    </a:path>
                  </a:pathLst>
                </a:cu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12" name="Freeform 1734"/>
                <p:cNvSpPr>
                  <a:spLocks/>
                </p:cNvSpPr>
                <p:nvPr/>
              </p:nvSpPr>
              <p:spPr bwMode="auto">
                <a:xfrm>
                  <a:off x="2193" y="1661"/>
                  <a:ext cx="422" cy="316"/>
                </a:xfrm>
                <a:custGeom>
                  <a:avLst/>
                  <a:gdLst>
                    <a:gd name="T0" fmla="*/ 0 w 192"/>
                    <a:gd name="T1" fmla="*/ 16835384 h 145"/>
                    <a:gd name="T2" fmla="*/ 12518459 w 192"/>
                    <a:gd name="T3" fmla="*/ 106287 h 145"/>
                    <a:gd name="T4" fmla="*/ 25927425 w 192"/>
                    <a:gd name="T5" fmla="*/ 17236713 h 145"/>
                    <a:gd name="T6" fmla="*/ 0 60000 65536"/>
                    <a:gd name="T7" fmla="*/ 0 60000 65536"/>
                    <a:gd name="T8" fmla="*/ 0 60000 65536"/>
                    <a:gd name="T9" fmla="*/ 0 w 192"/>
                    <a:gd name="T10" fmla="*/ 0 h 145"/>
                    <a:gd name="T11" fmla="*/ 192 w 192"/>
                    <a:gd name="T12" fmla="*/ 145 h 145"/>
                  </a:gdLst>
                  <a:ahLst/>
                  <a:cxnLst>
                    <a:cxn ang="T6">
                      <a:pos x="T0" y="T1"/>
                    </a:cxn>
                    <a:cxn ang="T7">
                      <a:pos x="T2" y="T3"/>
                    </a:cxn>
                    <a:cxn ang="T8">
                      <a:pos x="T4" y="T5"/>
                    </a:cxn>
                  </a:cxnLst>
                  <a:rect l="T9" t="T10" r="T11" b="T12"/>
                  <a:pathLst>
                    <a:path w="192" h="145">
                      <a:moveTo>
                        <a:pt x="0" y="142"/>
                      </a:moveTo>
                      <a:cubicBezTo>
                        <a:pt x="15" y="118"/>
                        <a:pt x="40" y="0"/>
                        <a:pt x="93" y="1"/>
                      </a:cubicBezTo>
                      <a:cubicBezTo>
                        <a:pt x="154" y="2"/>
                        <a:pt x="172" y="115"/>
                        <a:pt x="192" y="145"/>
                      </a:cubicBezTo>
                    </a:path>
                  </a:pathLst>
                </a:cu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13" name="Freeform 1735"/>
                <p:cNvSpPr>
                  <a:spLocks/>
                </p:cNvSpPr>
                <p:nvPr/>
              </p:nvSpPr>
              <p:spPr bwMode="auto">
                <a:xfrm>
                  <a:off x="1247" y="2768"/>
                  <a:ext cx="211" cy="316"/>
                </a:xfrm>
                <a:custGeom>
                  <a:avLst/>
                  <a:gdLst>
                    <a:gd name="T0" fmla="*/ 11200715 w 97"/>
                    <a:gd name="T1" fmla="*/ 17236713 h 145"/>
                    <a:gd name="T2" fmla="*/ 372917 w 97"/>
                    <a:gd name="T3" fmla="*/ 7952765 h 145"/>
                    <a:gd name="T4" fmla="*/ 11200715 w 97"/>
                    <a:gd name="T5" fmla="*/ 1205457 h 145"/>
                    <a:gd name="T6" fmla="*/ 0 60000 65536"/>
                    <a:gd name="T7" fmla="*/ 0 60000 65536"/>
                    <a:gd name="T8" fmla="*/ 0 60000 65536"/>
                    <a:gd name="T9" fmla="*/ 0 w 97"/>
                    <a:gd name="T10" fmla="*/ 0 h 145"/>
                    <a:gd name="T11" fmla="*/ 97 w 97"/>
                    <a:gd name="T12" fmla="*/ 145 h 145"/>
                  </a:gdLst>
                  <a:ahLst/>
                  <a:cxnLst>
                    <a:cxn ang="T6">
                      <a:pos x="T0" y="T1"/>
                    </a:cxn>
                    <a:cxn ang="T7">
                      <a:pos x="T2" y="T3"/>
                    </a:cxn>
                    <a:cxn ang="T8">
                      <a:pos x="T4" y="T5"/>
                    </a:cxn>
                  </a:cxnLst>
                  <a:rect l="T9" t="T10" r="T11" b="T12"/>
                  <a:pathLst>
                    <a:path w="97" h="145">
                      <a:moveTo>
                        <a:pt x="97" y="145"/>
                      </a:moveTo>
                      <a:cubicBezTo>
                        <a:pt x="81" y="132"/>
                        <a:pt x="0" y="136"/>
                        <a:pt x="3" y="67"/>
                      </a:cubicBezTo>
                      <a:cubicBezTo>
                        <a:pt x="6" y="0"/>
                        <a:pt x="78" y="22"/>
                        <a:pt x="97" y="10"/>
                      </a:cubicBezTo>
                    </a:path>
                  </a:pathLst>
                </a:cu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14" name="Freeform 1736"/>
                <p:cNvSpPr>
                  <a:spLocks/>
                </p:cNvSpPr>
                <p:nvPr/>
              </p:nvSpPr>
              <p:spPr bwMode="auto">
                <a:xfrm flipH="1">
                  <a:off x="3350" y="2776"/>
                  <a:ext cx="211" cy="316"/>
                </a:xfrm>
                <a:custGeom>
                  <a:avLst/>
                  <a:gdLst>
                    <a:gd name="T0" fmla="*/ 12709789 w 96"/>
                    <a:gd name="T1" fmla="*/ 17236713 h 145"/>
                    <a:gd name="T2" fmla="*/ 0 w 96"/>
                    <a:gd name="T3" fmla="*/ 7952765 h 145"/>
                    <a:gd name="T4" fmla="*/ 12965220 w 96"/>
                    <a:gd name="T5" fmla="*/ 106287 h 145"/>
                    <a:gd name="T6" fmla="*/ 0 60000 65536"/>
                    <a:gd name="T7" fmla="*/ 0 60000 65536"/>
                    <a:gd name="T8" fmla="*/ 0 60000 65536"/>
                    <a:gd name="T9" fmla="*/ 0 w 96"/>
                    <a:gd name="T10" fmla="*/ 0 h 145"/>
                    <a:gd name="T11" fmla="*/ 96 w 96"/>
                    <a:gd name="T12" fmla="*/ 145 h 145"/>
                  </a:gdLst>
                  <a:ahLst/>
                  <a:cxnLst>
                    <a:cxn ang="T6">
                      <a:pos x="T0" y="T1"/>
                    </a:cxn>
                    <a:cxn ang="T7">
                      <a:pos x="T2" y="T3"/>
                    </a:cxn>
                    <a:cxn ang="T8">
                      <a:pos x="T4" y="T5"/>
                    </a:cxn>
                  </a:cxnLst>
                  <a:rect l="T9" t="T10" r="T11" b="T12"/>
                  <a:pathLst>
                    <a:path w="96" h="145">
                      <a:moveTo>
                        <a:pt x="94" y="145"/>
                      </a:moveTo>
                      <a:cubicBezTo>
                        <a:pt x="78" y="132"/>
                        <a:pt x="0" y="136"/>
                        <a:pt x="0" y="67"/>
                      </a:cubicBezTo>
                      <a:cubicBezTo>
                        <a:pt x="0" y="0"/>
                        <a:pt x="76" y="15"/>
                        <a:pt x="96" y="1"/>
                      </a:cubicBezTo>
                    </a:path>
                  </a:pathLst>
                </a:cu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15" name="Freeform 1737"/>
                <p:cNvSpPr>
                  <a:spLocks/>
                </p:cNvSpPr>
                <p:nvPr/>
              </p:nvSpPr>
              <p:spPr bwMode="auto">
                <a:xfrm rot="692077">
                  <a:off x="1973" y="2127"/>
                  <a:ext cx="294" cy="100"/>
                </a:xfrm>
                <a:custGeom>
                  <a:avLst/>
                  <a:gdLst>
                    <a:gd name="T0" fmla="*/ 0 w 136"/>
                    <a:gd name="T1" fmla="*/ 7153591 h 45"/>
                    <a:gd name="T2" fmla="*/ 14320275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16" name="Freeform 1738"/>
                <p:cNvSpPr>
                  <a:spLocks/>
                </p:cNvSpPr>
                <p:nvPr/>
              </p:nvSpPr>
              <p:spPr bwMode="auto">
                <a:xfrm>
                  <a:off x="1513" y="2368"/>
                  <a:ext cx="1102" cy="1107"/>
                </a:xfrm>
                <a:custGeom>
                  <a:avLst/>
                  <a:gdLst>
                    <a:gd name="T0" fmla="*/ 0 w 1102"/>
                    <a:gd name="T1" fmla="*/ 242 h 1110"/>
                    <a:gd name="T2" fmla="*/ 746 w 1102"/>
                    <a:gd name="T3" fmla="*/ 5 h 1110"/>
                    <a:gd name="T4" fmla="*/ 1016 w 1102"/>
                    <a:gd name="T5" fmla="*/ 212 h 1110"/>
                    <a:gd name="T6" fmla="*/ 1102 w 1102"/>
                    <a:gd name="T7" fmla="*/ 1065 h 1110"/>
                    <a:gd name="T8" fmla="*/ 0 60000 65536"/>
                    <a:gd name="T9" fmla="*/ 0 60000 65536"/>
                    <a:gd name="T10" fmla="*/ 0 60000 65536"/>
                    <a:gd name="T11" fmla="*/ 0 60000 65536"/>
                    <a:gd name="T12" fmla="*/ 0 w 1102"/>
                    <a:gd name="T13" fmla="*/ 0 h 1110"/>
                    <a:gd name="T14" fmla="*/ 1102 w 1102"/>
                    <a:gd name="T15" fmla="*/ 1110 h 1110"/>
                  </a:gdLst>
                  <a:ahLst/>
                  <a:cxnLst>
                    <a:cxn ang="T8">
                      <a:pos x="T0" y="T1"/>
                    </a:cxn>
                    <a:cxn ang="T9">
                      <a:pos x="T2" y="T3"/>
                    </a:cxn>
                    <a:cxn ang="T10">
                      <a:pos x="T4" y="T5"/>
                    </a:cxn>
                    <a:cxn ang="T11">
                      <a:pos x="T6" y="T7"/>
                    </a:cxn>
                  </a:cxnLst>
                  <a:rect l="T12" t="T13" r="T14" b="T15"/>
                  <a:pathLst>
                    <a:path w="1102" h="1110">
                      <a:moveTo>
                        <a:pt x="0" y="257"/>
                      </a:moveTo>
                      <a:cubicBezTo>
                        <a:pt x="124" y="215"/>
                        <a:pt x="577" y="10"/>
                        <a:pt x="746" y="5"/>
                      </a:cubicBezTo>
                      <a:cubicBezTo>
                        <a:pt x="915" y="0"/>
                        <a:pt x="957" y="43"/>
                        <a:pt x="1016" y="227"/>
                      </a:cubicBezTo>
                      <a:cubicBezTo>
                        <a:pt x="1075" y="411"/>
                        <a:pt x="1084" y="926"/>
                        <a:pt x="1102" y="1110"/>
                      </a:cubicBezTo>
                    </a:path>
                  </a:pathLst>
                </a:custGeom>
                <a:noFill/>
                <a:ln w="635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17" name="Freeform 1739"/>
                <p:cNvSpPr>
                  <a:spLocks/>
                </p:cNvSpPr>
                <p:nvPr/>
              </p:nvSpPr>
              <p:spPr bwMode="auto">
                <a:xfrm>
                  <a:off x="2524" y="2493"/>
                  <a:ext cx="771" cy="141"/>
                </a:xfrm>
                <a:custGeom>
                  <a:avLst/>
                  <a:gdLst>
                    <a:gd name="T0" fmla="*/ 0 w 771"/>
                    <a:gd name="T1" fmla="*/ 78 h 139"/>
                    <a:gd name="T2" fmla="*/ 421 w 771"/>
                    <a:gd name="T3" fmla="*/ 13 h 139"/>
                    <a:gd name="T4" fmla="*/ 771 w 771"/>
                    <a:gd name="T5" fmla="*/ 169 h 139"/>
                    <a:gd name="T6" fmla="*/ 0 60000 65536"/>
                    <a:gd name="T7" fmla="*/ 0 60000 65536"/>
                    <a:gd name="T8" fmla="*/ 0 60000 65536"/>
                    <a:gd name="T9" fmla="*/ 0 w 771"/>
                    <a:gd name="T10" fmla="*/ 0 h 139"/>
                    <a:gd name="T11" fmla="*/ 771 w 771"/>
                    <a:gd name="T12" fmla="*/ 139 h 139"/>
                  </a:gdLst>
                  <a:ahLst/>
                  <a:cxnLst>
                    <a:cxn ang="T6">
                      <a:pos x="T0" y="T1"/>
                    </a:cxn>
                    <a:cxn ang="T7">
                      <a:pos x="T2" y="T3"/>
                    </a:cxn>
                    <a:cxn ang="T8">
                      <a:pos x="T4" y="T5"/>
                    </a:cxn>
                  </a:cxnLst>
                  <a:rect l="T9" t="T10" r="T11" b="T12"/>
                  <a:pathLst>
                    <a:path w="771" h="139">
                      <a:moveTo>
                        <a:pt x="0" y="63"/>
                      </a:moveTo>
                      <a:cubicBezTo>
                        <a:pt x="69" y="55"/>
                        <a:pt x="293" y="0"/>
                        <a:pt x="421" y="13"/>
                      </a:cubicBezTo>
                      <a:cubicBezTo>
                        <a:pt x="549" y="26"/>
                        <a:pt x="699" y="113"/>
                        <a:pt x="771" y="139"/>
                      </a:cubicBezTo>
                    </a:path>
                  </a:pathLst>
                </a:custGeom>
                <a:noFill/>
                <a:ln w="635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18" name="Freeform 1740"/>
                <p:cNvSpPr>
                  <a:spLocks/>
                </p:cNvSpPr>
                <p:nvPr/>
              </p:nvSpPr>
              <p:spPr bwMode="auto">
                <a:xfrm rot="20907923" flipV="1">
                  <a:off x="2524" y="2119"/>
                  <a:ext cx="303" cy="92"/>
                </a:xfrm>
                <a:custGeom>
                  <a:avLst/>
                  <a:gdLst>
                    <a:gd name="T0" fmla="*/ 0 w 136"/>
                    <a:gd name="T1" fmla="*/ 2047388 h 45"/>
                    <a:gd name="T2" fmla="*/ 22497721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grpSp>
        <p:nvGrpSpPr>
          <p:cNvPr id="50185" name="Group 166"/>
          <p:cNvGrpSpPr>
            <a:grpSpLocks/>
          </p:cNvGrpSpPr>
          <p:nvPr/>
        </p:nvGrpSpPr>
        <p:grpSpPr bwMode="auto">
          <a:xfrm>
            <a:off x="762000" y="2628900"/>
            <a:ext cx="2376488" cy="2270125"/>
            <a:chOff x="1280754" y="2889624"/>
            <a:chExt cx="2376846" cy="2269661"/>
          </a:xfrm>
        </p:grpSpPr>
        <p:sp>
          <p:nvSpPr>
            <p:cNvPr id="158" name="Freeform 157"/>
            <p:cNvSpPr/>
            <p:nvPr/>
          </p:nvSpPr>
          <p:spPr>
            <a:xfrm>
              <a:off x="1280754" y="2889624"/>
              <a:ext cx="1998964" cy="2190302"/>
            </a:xfrm>
            <a:custGeom>
              <a:avLst/>
              <a:gdLst>
                <a:gd name="connsiteX0" fmla="*/ 15118 w 2246178"/>
                <a:gd name="connsiteY0" fmla="*/ 3198456 h 3198456"/>
                <a:gd name="connsiteX1" fmla="*/ 2160 w 2246178"/>
                <a:gd name="connsiteY1" fmla="*/ 1280678 h 3198456"/>
                <a:gd name="connsiteX2" fmla="*/ 28077 w 2246178"/>
                <a:gd name="connsiteY2" fmla="*/ 1125183 h 3198456"/>
                <a:gd name="connsiteX3" fmla="*/ 92871 w 2246178"/>
                <a:gd name="connsiteY3" fmla="*/ 943771 h 3198456"/>
                <a:gd name="connsiteX4" fmla="*/ 248375 w 2246178"/>
                <a:gd name="connsiteY4" fmla="*/ 775318 h 3198456"/>
                <a:gd name="connsiteX5" fmla="*/ 507550 w 2246178"/>
                <a:gd name="connsiteY5" fmla="*/ 658696 h 3198456"/>
                <a:gd name="connsiteX6" fmla="*/ 1984844 w 2246178"/>
                <a:gd name="connsiteY6" fmla="*/ 101504 h 3198456"/>
                <a:gd name="connsiteX7" fmla="*/ 2075555 w 2246178"/>
                <a:gd name="connsiteY7" fmla="*/ 49672 h 3198456"/>
                <a:gd name="connsiteX0" fmla="*/ 15118 w 1984844"/>
                <a:gd name="connsiteY0" fmla="*/ 3096952 h 3096952"/>
                <a:gd name="connsiteX1" fmla="*/ 2160 w 1984844"/>
                <a:gd name="connsiteY1" fmla="*/ 1179174 h 3096952"/>
                <a:gd name="connsiteX2" fmla="*/ 28077 w 1984844"/>
                <a:gd name="connsiteY2" fmla="*/ 1023679 h 3096952"/>
                <a:gd name="connsiteX3" fmla="*/ 92871 w 1984844"/>
                <a:gd name="connsiteY3" fmla="*/ 842267 h 3096952"/>
                <a:gd name="connsiteX4" fmla="*/ 248375 w 1984844"/>
                <a:gd name="connsiteY4" fmla="*/ 673814 h 3096952"/>
                <a:gd name="connsiteX5" fmla="*/ 507550 w 1984844"/>
                <a:gd name="connsiteY5" fmla="*/ 557192 h 3096952"/>
                <a:gd name="connsiteX6" fmla="*/ 1984844 w 1984844"/>
                <a:gd name="connsiteY6" fmla="*/ 0 h 3096952"/>
                <a:gd name="connsiteX0" fmla="*/ 15320 w 1985046"/>
                <a:gd name="connsiteY0" fmla="*/ 3096952 h 3096952"/>
                <a:gd name="connsiteX1" fmla="*/ 14105 w 1985046"/>
                <a:gd name="connsiteY1" fmla="*/ 2221462 h 3096952"/>
                <a:gd name="connsiteX2" fmla="*/ 2362 w 1985046"/>
                <a:gd name="connsiteY2" fmla="*/ 1179174 h 3096952"/>
                <a:gd name="connsiteX3" fmla="*/ 28279 w 1985046"/>
                <a:gd name="connsiteY3" fmla="*/ 1023679 h 3096952"/>
                <a:gd name="connsiteX4" fmla="*/ 93073 w 1985046"/>
                <a:gd name="connsiteY4" fmla="*/ 842267 h 3096952"/>
                <a:gd name="connsiteX5" fmla="*/ 248577 w 1985046"/>
                <a:gd name="connsiteY5" fmla="*/ 673814 h 3096952"/>
                <a:gd name="connsiteX6" fmla="*/ 507752 w 1985046"/>
                <a:gd name="connsiteY6" fmla="*/ 557192 h 3096952"/>
                <a:gd name="connsiteX7" fmla="*/ 1985046 w 1985046"/>
                <a:gd name="connsiteY7" fmla="*/ 0 h 3096952"/>
                <a:gd name="connsiteX0" fmla="*/ 15118 w 1984844"/>
                <a:gd name="connsiteY0" fmla="*/ 3096952 h 3096952"/>
                <a:gd name="connsiteX1" fmla="*/ 2160 w 1984844"/>
                <a:gd name="connsiteY1" fmla="*/ 1179174 h 3096952"/>
                <a:gd name="connsiteX2" fmla="*/ 28077 w 1984844"/>
                <a:gd name="connsiteY2" fmla="*/ 1023679 h 3096952"/>
                <a:gd name="connsiteX3" fmla="*/ 92871 w 1984844"/>
                <a:gd name="connsiteY3" fmla="*/ 842267 h 3096952"/>
                <a:gd name="connsiteX4" fmla="*/ 248375 w 1984844"/>
                <a:gd name="connsiteY4" fmla="*/ 673814 h 3096952"/>
                <a:gd name="connsiteX5" fmla="*/ 507550 w 1984844"/>
                <a:gd name="connsiteY5" fmla="*/ 557192 h 3096952"/>
                <a:gd name="connsiteX6" fmla="*/ 1984844 w 1984844"/>
                <a:gd name="connsiteY6" fmla="*/ 0 h 3096952"/>
                <a:gd name="connsiteX0" fmla="*/ 29764 w 1999490"/>
                <a:gd name="connsiteY0" fmla="*/ 3096952 h 3096952"/>
                <a:gd name="connsiteX1" fmla="*/ 2160 w 1999490"/>
                <a:gd name="connsiteY1" fmla="*/ 2189895 h 3096952"/>
                <a:gd name="connsiteX2" fmla="*/ 16806 w 1999490"/>
                <a:gd name="connsiteY2" fmla="*/ 1179174 h 3096952"/>
                <a:gd name="connsiteX3" fmla="*/ 42723 w 1999490"/>
                <a:gd name="connsiteY3" fmla="*/ 1023679 h 3096952"/>
                <a:gd name="connsiteX4" fmla="*/ 107517 w 1999490"/>
                <a:gd name="connsiteY4" fmla="*/ 842267 h 3096952"/>
                <a:gd name="connsiteX5" fmla="*/ 263021 w 1999490"/>
                <a:gd name="connsiteY5" fmla="*/ 673814 h 3096952"/>
                <a:gd name="connsiteX6" fmla="*/ 522196 w 1999490"/>
                <a:gd name="connsiteY6" fmla="*/ 557192 h 3096952"/>
                <a:gd name="connsiteX7" fmla="*/ 1999490 w 1999490"/>
                <a:gd name="connsiteY7" fmla="*/ 0 h 3096952"/>
                <a:gd name="connsiteX0" fmla="*/ 2160 w 1999490"/>
                <a:gd name="connsiteY0" fmla="*/ 2189895 h 2189895"/>
                <a:gd name="connsiteX1" fmla="*/ 16806 w 1999490"/>
                <a:gd name="connsiteY1" fmla="*/ 1179174 h 2189895"/>
                <a:gd name="connsiteX2" fmla="*/ 42723 w 1999490"/>
                <a:gd name="connsiteY2" fmla="*/ 1023679 h 2189895"/>
                <a:gd name="connsiteX3" fmla="*/ 107517 w 1999490"/>
                <a:gd name="connsiteY3" fmla="*/ 842267 h 2189895"/>
                <a:gd name="connsiteX4" fmla="*/ 263021 w 1999490"/>
                <a:gd name="connsiteY4" fmla="*/ 673814 h 2189895"/>
                <a:gd name="connsiteX5" fmla="*/ 522196 w 1999490"/>
                <a:gd name="connsiteY5" fmla="*/ 557192 h 2189895"/>
                <a:gd name="connsiteX6" fmla="*/ 1999490 w 1999490"/>
                <a:gd name="connsiteY6" fmla="*/ 0 h 218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9490" h="2189895">
                  <a:moveTo>
                    <a:pt x="2160" y="2189895"/>
                  </a:moveTo>
                  <a:cubicBezTo>
                    <a:pt x="0" y="1870265"/>
                    <a:pt x="10046" y="1373543"/>
                    <a:pt x="16806" y="1179174"/>
                  </a:cubicBezTo>
                  <a:cubicBezTo>
                    <a:pt x="23566" y="984805"/>
                    <a:pt x="27605" y="1079830"/>
                    <a:pt x="42723" y="1023679"/>
                  </a:cubicBezTo>
                  <a:cubicBezTo>
                    <a:pt x="57841" y="967528"/>
                    <a:pt x="70801" y="900578"/>
                    <a:pt x="107517" y="842267"/>
                  </a:cubicBezTo>
                  <a:cubicBezTo>
                    <a:pt x="144233" y="783956"/>
                    <a:pt x="193908" y="721327"/>
                    <a:pt x="263021" y="673814"/>
                  </a:cubicBezTo>
                  <a:cubicBezTo>
                    <a:pt x="332134" y="626301"/>
                    <a:pt x="232785" y="669494"/>
                    <a:pt x="522196" y="557192"/>
                  </a:cubicBezTo>
                  <a:cubicBezTo>
                    <a:pt x="811607" y="444890"/>
                    <a:pt x="1738156" y="101504"/>
                    <a:pt x="1999490"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222268"/>
                </a:solidFill>
              </a:endParaRPr>
            </a:p>
          </p:txBody>
        </p:sp>
        <p:sp>
          <p:nvSpPr>
            <p:cNvPr id="159" name="Freeform 158"/>
            <p:cNvSpPr/>
            <p:nvPr/>
          </p:nvSpPr>
          <p:spPr>
            <a:xfrm>
              <a:off x="2139721" y="3710194"/>
              <a:ext cx="1517879" cy="1449091"/>
            </a:xfrm>
            <a:custGeom>
              <a:avLst/>
              <a:gdLst>
                <a:gd name="connsiteX0" fmla="*/ 15118 w 2246178"/>
                <a:gd name="connsiteY0" fmla="*/ 3198456 h 3198456"/>
                <a:gd name="connsiteX1" fmla="*/ 2160 w 2246178"/>
                <a:gd name="connsiteY1" fmla="*/ 1280678 h 3198456"/>
                <a:gd name="connsiteX2" fmla="*/ 28077 w 2246178"/>
                <a:gd name="connsiteY2" fmla="*/ 1125183 h 3198456"/>
                <a:gd name="connsiteX3" fmla="*/ 92871 w 2246178"/>
                <a:gd name="connsiteY3" fmla="*/ 943771 h 3198456"/>
                <a:gd name="connsiteX4" fmla="*/ 248375 w 2246178"/>
                <a:gd name="connsiteY4" fmla="*/ 775318 h 3198456"/>
                <a:gd name="connsiteX5" fmla="*/ 507550 w 2246178"/>
                <a:gd name="connsiteY5" fmla="*/ 658696 h 3198456"/>
                <a:gd name="connsiteX6" fmla="*/ 1984844 w 2246178"/>
                <a:gd name="connsiteY6" fmla="*/ 101504 h 3198456"/>
                <a:gd name="connsiteX7" fmla="*/ 2075555 w 2246178"/>
                <a:gd name="connsiteY7" fmla="*/ 49672 h 3198456"/>
                <a:gd name="connsiteX0" fmla="*/ 15118 w 1984844"/>
                <a:gd name="connsiteY0" fmla="*/ 3096952 h 3096952"/>
                <a:gd name="connsiteX1" fmla="*/ 2160 w 1984844"/>
                <a:gd name="connsiteY1" fmla="*/ 1179174 h 3096952"/>
                <a:gd name="connsiteX2" fmla="*/ 28077 w 1984844"/>
                <a:gd name="connsiteY2" fmla="*/ 1023679 h 3096952"/>
                <a:gd name="connsiteX3" fmla="*/ 92871 w 1984844"/>
                <a:gd name="connsiteY3" fmla="*/ 842267 h 3096952"/>
                <a:gd name="connsiteX4" fmla="*/ 248375 w 1984844"/>
                <a:gd name="connsiteY4" fmla="*/ 673814 h 3096952"/>
                <a:gd name="connsiteX5" fmla="*/ 507550 w 1984844"/>
                <a:gd name="connsiteY5" fmla="*/ 557192 h 3096952"/>
                <a:gd name="connsiteX6" fmla="*/ 1984844 w 1984844"/>
                <a:gd name="connsiteY6" fmla="*/ 0 h 3096952"/>
                <a:gd name="connsiteX0" fmla="*/ 7559 w 2038417"/>
                <a:gd name="connsiteY0" fmla="*/ 2537266 h 2537266"/>
                <a:gd name="connsiteX1" fmla="*/ 55733 w 2038417"/>
                <a:gd name="connsiteY1" fmla="*/ 1179174 h 2537266"/>
                <a:gd name="connsiteX2" fmla="*/ 81650 w 2038417"/>
                <a:gd name="connsiteY2" fmla="*/ 1023679 h 2537266"/>
                <a:gd name="connsiteX3" fmla="*/ 146444 w 2038417"/>
                <a:gd name="connsiteY3" fmla="*/ 842267 h 2537266"/>
                <a:gd name="connsiteX4" fmla="*/ 301948 w 2038417"/>
                <a:gd name="connsiteY4" fmla="*/ 673814 h 2537266"/>
                <a:gd name="connsiteX5" fmla="*/ 561123 w 2038417"/>
                <a:gd name="connsiteY5" fmla="*/ 557192 h 2537266"/>
                <a:gd name="connsiteX6" fmla="*/ 2038417 w 2038417"/>
                <a:gd name="connsiteY6" fmla="*/ 0 h 2537266"/>
                <a:gd name="connsiteX0" fmla="*/ 322 w 2031180"/>
                <a:gd name="connsiteY0" fmla="*/ 2537266 h 2763616"/>
                <a:gd name="connsiteX1" fmla="*/ 50396 w 2031180"/>
                <a:gd name="connsiteY1" fmla="*/ 2537266 h 2763616"/>
                <a:gd name="connsiteX2" fmla="*/ 48496 w 2031180"/>
                <a:gd name="connsiteY2" fmla="*/ 1179174 h 2763616"/>
                <a:gd name="connsiteX3" fmla="*/ 74413 w 2031180"/>
                <a:gd name="connsiteY3" fmla="*/ 1023679 h 2763616"/>
                <a:gd name="connsiteX4" fmla="*/ 139207 w 2031180"/>
                <a:gd name="connsiteY4" fmla="*/ 842267 h 2763616"/>
                <a:gd name="connsiteX5" fmla="*/ 294711 w 2031180"/>
                <a:gd name="connsiteY5" fmla="*/ 673814 h 2763616"/>
                <a:gd name="connsiteX6" fmla="*/ 553886 w 2031180"/>
                <a:gd name="connsiteY6" fmla="*/ 557192 h 2763616"/>
                <a:gd name="connsiteX7" fmla="*/ 2031180 w 2031180"/>
                <a:gd name="connsiteY7" fmla="*/ 0 h 276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1180" h="2763616">
                  <a:moveTo>
                    <a:pt x="322" y="2537266"/>
                  </a:moveTo>
                  <a:cubicBezTo>
                    <a:pt x="-1" y="2537266"/>
                    <a:pt x="42367" y="2763615"/>
                    <a:pt x="50396" y="2537266"/>
                  </a:cubicBezTo>
                  <a:cubicBezTo>
                    <a:pt x="58425" y="2310917"/>
                    <a:pt x="44493" y="1431438"/>
                    <a:pt x="48496" y="1179174"/>
                  </a:cubicBezTo>
                  <a:cubicBezTo>
                    <a:pt x="52499" y="926910"/>
                    <a:pt x="59295" y="1079830"/>
                    <a:pt x="74413" y="1023679"/>
                  </a:cubicBezTo>
                  <a:cubicBezTo>
                    <a:pt x="89531" y="967528"/>
                    <a:pt x="102491" y="900578"/>
                    <a:pt x="139207" y="842267"/>
                  </a:cubicBezTo>
                  <a:cubicBezTo>
                    <a:pt x="175923" y="783956"/>
                    <a:pt x="225598" y="721327"/>
                    <a:pt x="294711" y="673814"/>
                  </a:cubicBezTo>
                  <a:cubicBezTo>
                    <a:pt x="363824" y="626301"/>
                    <a:pt x="264475" y="669494"/>
                    <a:pt x="553886" y="557192"/>
                  </a:cubicBezTo>
                  <a:cubicBezTo>
                    <a:pt x="843297" y="444890"/>
                    <a:pt x="1769846" y="101504"/>
                    <a:pt x="2031180"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222268"/>
                </a:solidFill>
              </a:endParaRPr>
            </a:p>
          </p:txBody>
        </p:sp>
        <p:cxnSp>
          <p:nvCxnSpPr>
            <p:cNvPr id="161" name="Straight Connector 160"/>
            <p:cNvCxnSpPr>
              <a:stCxn id="158" idx="6"/>
            </p:cNvCxnSpPr>
            <p:nvPr/>
          </p:nvCxnSpPr>
          <p:spPr>
            <a:xfrm>
              <a:off x="3279718" y="2889624"/>
              <a:ext cx="377882" cy="84437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1295044" y="5105321"/>
              <a:ext cx="838326" cy="158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50186" name="Group 167"/>
          <p:cNvGrpSpPr>
            <a:grpSpLocks/>
          </p:cNvGrpSpPr>
          <p:nvPr/>
        </p:nvGrpSpPr>
        <p:grpSpPr bwMode="auto">
          <a:xfrm>
            <a:off x="5418138" y="2590800"/>
            <a:ext cx="2376487" cy="2270125"/>
            <a:chOff x="1280754" y="2889624"/>
            <a:chExt cx="2376846" cy="2269661"/>
          </a:xfrm>
        </p:grpSpPr>
        <p:sp>
          <p:nvSpPr>
            <p:cNvPr id="169" name="Freeform 168"/>
            <p:cNvSpPr/>
            <p:nvPr/>
          </p:nvSpPr>
          <p:spPr>
            <a:xfrm>
              <a:off x="1280754" y="2889624"/>
              <a:ext cx="1998964" cy="2190302"/>
            </a:xfrm>
            <a:custGeom>
              <a:avLst/>
              <a:gdLst>
                <a:gd name="connsiteX0" fmla="*/ 15118 w 2246178"/>
                <a:gd name="connsiteY0" fmla="*/ 3198456 h 3198456"/>
                <a:gd name="connsiteX1" fmla="*/ 2160 w 2246178"/>
                <a:gd name="connsiteY1" fmla="*/ 1280678 h 3198456"/>
                <a:gd name="connsiteX2" fmla="*/ 28077 w 2246178"/>
                <a:gd name="connsiteY2" fmla="*/ 1125183 h 3198456"/>
                <a:gd name="connsiteX3" fmla="*/ 92871 w 2246178"/>
                <a:gd name="connsiteY3" fmla="*/ 943771 h 3198456"/>
                <a:gd name="connsiteX4" fmla="*/ 248375 w 2246178"/>
                <a:gd name="connsiteY4" fmla="*/ 775318 h 3198456"/>
                <a:gd name="connsiteX5" fmla="*/ 507550 w 2246178"/>
                <a:gd name="connsiteY5" fmla="*/ 658696 h 3198456"/>
                <a:gd name="connsiteX6" fmla="*/ 1984844 w 2246178"/>
                <a:gd name="connsiteY6" fmla="*/ 101504 h 3198456"/>
                <a:gd name="connsiteX7" fmla="*/ 2075555 w 2246178"/>
                <a:gd name="connsiteY7" fmla="*/ 49672 h 3198456"/>
                <a:gd name="connsiteX0" fmla="*/ 15118 w 1984844"/>
                <a:gd name="connsiteY0" fmla="*/ 3096952 h 3096952"/>
                <a:gd name="connsiteX1" fmla="*/ 2160 w 1984844"/>
                <a:gd name="connsiteY1" fmla="*/ 1179174 h 3096952"/>
                <a:gd name="connsiteX2" fmla="*/ 28077 w 1984844"/>
                <a:gd name="connsiteY2" fmla="*/ 1023679 h 3096952"/>
                <a:gd name="connsiteX3" fmla="*/ 92871 w 1984844"/>
                <a:gd name="connsiteY3" fmla="*/ 842267 h 3096952"/>
                <a:gd name="connsiteX4" fmla="*/ 248375 w 1984844"/>
                <a:gd name="connsiteY4" fmla="*/ 673814 h 3096952"/>
                <a:gd name="connsiteX5" fmla="*/ 507550 w 1984844"/>
                <a:gd name="connsiteY5" fmla="*/ 557192 h 3096952"/>
                <a:gd name="connsiteX6" fmla="*/ 1984844 w 1984844"/>
                <a:gd name="connsiteY6" fmla="*/ 0 h 3096952"/>
                <a:gd name="connsiteX0" fmla="*/ 15320 w 1985046"/>
                <a:gd name="connsiteY0" fmla="*/ 3096952 h 3096952"/>
                <a:gd name="connsiteX1" fmla="*/ 14105 w 1985046"/>
                <a:gd name="connsiteY1" fmla="*/ 2221462 h 3096952"/>
                <a:gd name="connsiteX2" fmla="*/ 2362 w 1985046"/>
                <a:gd name="connsiteY2" fmla="*/ 1179174 h 3096952"/>
                <a:gd name="connsiteX3" fmla="*/ 28279 w 1985046"/>
                <a:gd name="connsiteY3" fmla="*/ 1023679 h 3096952"/>
                <a:gd name="connsiteX4" fmla="*/ 93073 w 1985046"/>
                <a:gd name="connsiteY4" fmla="*/ 842267 h 3096952"/>
                <a:gd name="connsiteX5" fmla="*/ 248577 w 1985046"/>
                <a:gd name="connsiteY5" fmla="*/ 673814 h 3096952"/>
                <a:gd name="connsiteX6" fmla="*/ 507752 w 1985046"/>
                <a:gd name="connsiteY6" fmla="*/ 557192 h 3096952"/>
                <a:gd name="connsiteX7" fmla="*/ 1985046 w 1985046"/>
                <a:gd name="connsiteY7" fmla="*/ 0 h 3096952"/>
                <a:gd name="connsiteX0" fmla="*/ 15118 w 1984844"/>
                <a:gd name="connsiteY0" fmla="*/ 3096952 h 3096952"/>
                <a:gd name="connsiteX1" fmla="*/ 2160 w 1984844"/>
                <a:gd name="connsiteY1" fmla="*/ 1179174 h 3096952"/>
                <a:gd name="connsiteX2" fmla="*/ 28077 w 1984844"/>
                <a:gd name="connsiteY2" fmla="*/ 1023679 h 3096952"/>
                <a:gd name="connsiteX3" fmla="*/ 92871 w 1984844"/>
                <a:gd name="connsiteY3" fmla="*/ 842267 h 3096952"/>
                <a:gd name="connsiteX4" fmla="*/ 248375 w 1984844"/>
                <a:gd name="connsiteY4" fmla="*/ 673814 h 3096952"/>
                <a:gd name="connsiteX5" fmla="*/ 507550 w 1984844"/>
                <a:gd name="connsiteY5" fmla="*/ 557192 h 3096952"/>
                <a:gd name="connsiteX6" fmla="*/ 1984844 w 1984844"/>
                <a:gd name="connsiteY6" fmla="*/ 0 h 3096952"/>
                <a:gd name="connsiteX0" fmla="*/ 29764 w 1999490"/>
                <a:gd name="connsiteY0" fmla="*/ 3096952 h 3096952"/>
                <a:gd name="connsiteX1" fmla="*/ 2160 w 1999490"/>
                <a:gd name="connsiteY1" fmla="*/ 2189895 h 3096952"/>
                <a:gd name="connsiteX2" fmla="*/ 16806 w 1999490"/>
                <a:gd name="connsiteY2" fmla="*/ 1179174 h 3096952"/>
                <a:gd name="connsiteX3" fmla="*/ 42723 w 1999490"/>
                <a:gd name="connsiteY3" fmla="*/ 1023679 h 3096952"/>
                <a:gd name="connsiteX4" fmla="*/ 107517 w 1999490"/>
                <a:gd name="connsiteY4" fmla="*/ 842267 h 3096952"/>
                <a:gd name="connsiteX5" fmla="*/ 263021 w 1999490"/>
                <a:gd name="connsiteY5" fmla="*/ 673814 h 3096952"/>
                <a:gd name="connsiteX6" fmla="*/ 522196 w 1999490"/>
                <a:gd name="connsiteY6" fmla="*/ 557192 h 3096952"/>
                <a:gd name="connsiteX7" fmla="*/ 1999490 w 1999490"/>
                <a:gd name="connsiteY7" fmla="*/ 0 h 3096952"/>
                <a:gd name="connsiteX0" fmla="*/ 2160 w 1999490"/>
                <a:gd name="connsiteY0" fmla="*/ 2189895 h 2189895"/>
                <a:gd name="connsiteX1" fmla="*/ 16806 w 1999490"/>
                <a:gd name="connsiteY1" fmla="*/ 1179174 h 2189895"/>
                <a:gd name="connsiteX2" fmla="*/ 42723 w 1999490"/>
                <a:gd name="connsiteY2" fmla="*/ 1023679 h 2189895"/>
                <a:gd name="connsiteX3" fmla="*/ 107517 w 1999490"/>
                <a:gd name="connsiteY3" fmla="*/ 842267 h 2189895"/>
                <a:gd name="connsiteX4" fmla="*/ 263021 w 1999490"/>
                <a:gd name="connsiteY4" fmla="*/ 673814 h 2189895"/>
                <a:gd name="connsiteX5" fmla="*/ 522196 w 1999490"/>
                <a:gd name="connsiteY5" fmla="*/ 557192 h 2189895"/>
                <a:gd name="connsiteX6" fmla="*/ 1999490 w 1999490"/>
                <a:gd name="connsiteY6" fmla="*/ 0 h 218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9490" h="2189895">
                  <a:moveTo>
                    <a:pt x="2160" y="2189895"/>
                  </a:moveTo>
                  <a:cubicBezTo>
                    <a:pt x="0" y="1870265"/>
                    <a:pt x="10046" y="1373543"/>
                    <a:pt x="16806" y="1179174"/>
                  </a:cubicBezTo>
                  <a:cubicBezTo>
                    <a:pt x="23566" y="984805"/>
                    <a:pt x="27605" y="1079830"/>
                    <a:pt x="42723" y="1023679"/>
                  </a:cubicBezTo>
                  <a:cubicBezTo>
                    <a:pt x="57841" y="967528"/>
                    <a:pt x="70801" y="900578"/>
                    <a:pt x="107517" y="842267"/>
                  </a:cubicBezTo>
                  <a:cubicBezTo>
                    <a:pt x="144233" y="783956"/>
                    <a:pt x="193908" y="721327"/>
                    <a:pt x="263021" y="673814"/>
                  </a:cubicBezTo>
                  <a:cubicBezTo>
                    <a:pt x="332134" y="626301"/>
                    <a:pt x="232785" y="669494"/>
                    <a:pt x="522196" y="557192"/>
                  </a:cubicBezTo>
                  <a:cubicBezTo>
                    <a:pt x="811607" y="444890"/>
                    <a:pt x="1738156" y="101504"/>
                    <a:pt x="1999490"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222268"/>
                </a:solidFill>
              </a:endParaRPr>
            </a:p>
          </p:txBody>
        </p:sp>
        <p:sp>
          <p:nvSpPr>
            <p:cNvPr id="170" name="Freeform 169"/>
            <p:cNvSpPr/>
            <p:nvPr/>
          </p:nvSpPr>
          <p:spPr>
            <a:xfrm>
              <a:off x="2139721" y="3710194"/>
              <a:ext cx="1517879" cy="1449091"/>
            </a:xfrm>
            <a:custGeom>
              <a:avLst/>
              <a:gdLst>
                <a:gd name="connsiteX0" fmla="*/ 15118 w 2246178"/>
                <a:gd name="connsiteY0" fmla="*/ 3198456 h 3198456"/>
                <a:gd name="connsiteX1" fmla="*/ 2160 w 2246178"/>
                <a:gd name="connsiteY1" fmla="*/ 1280678 h 3198456"/>
                <a:gd name="connsiteX2" fmla="*/ 28077 w 2246178"/>
                <a:gd name="connsiteY2" fmla="*/ 1125183 h 3198456"/>
                <a:gd name="connsiteX3" fmla="*/ 92871 w 2246178"/>
                <a:gd name="connsiteY3" fmla="*/ 943771 h 3198456"/>
                <a:gd name="connsiteX4" fmla="*/ 248375 w 2246178"/>
                <a:gd name="connsiteY4" fmla="*/ 775318 h 3198456"/>
                <a:gd name="connsiteX5" fmla="*/ 507550 w 2246178"/>
                <a:gd name="connsiteY5" fmla="*/ 658696 h 3198456"/>
                <a:gd name="connsiteX6" fmla="*/ 1984844 w 2246178"/>
                <a:gd name="connsiteY6" fmla="*/ 101504 h 3198456"/>
                <a:gd name="connsiteX7" fmla="*/ 2075555 w 2246178"/>
                <a:gd name="connsiteY7" fmla="*/ 49672 h 3198456"/>
                <a:gd name="connsiteX0" fmla="*/ 15118 w 1984844"/>
                <a:gd name="connsiteY0" fmla="*/ 3096952 h 3096952"/>
                <a:gd name="connsiteX1" fmla="*/ 2160 w 1984844"/>
                <a:gd name="connsiteY1" fmla="*/ 1179174 h 3096952"/>
                <a:gd name="connsiteX2" fmla="*/ 28077 w 1984844"/>
                <a:gd name="connsiteY2" fmla="*/ 1023679 h 3096952"/>
                <a:gd name="connsiteX3" fmla="*/ 92871 w 1984844"/>
                <a:gd name="connsiteY3" fmla="*/ 842267 h 3096952"/>
                <a:gd name="connsiteX4" fmla="*/ 248375 w 1984844"/>
                <a:gd name="connsiteY4" fmla="*/ 673814 h 3096952"/>
                <a:gd name="connsiteX5" fmla="*/ 507550 w 1984844"/>
                <a:gd name="connsiteY5" fmla="*/ 557192 h 3096952"/>
                <a:gd name="connsiteX6" fmla="*/ 1984844 w 1984844"/>
                <a:gd name="connsiteY6" fmla="*/ 0 h 3096952"/>
                <a:gd name="connsiteX0" fmla="*/ 7559 w 2038417"/>
                <a:gd name="connsiteY0" fmla="*/ 2537266 h 2537266"/>
                <a:gd name="connsiteX1" fmla="*/ 55733 w 2038417"/>
                <a:gd name="connsiteY1" fmla="*/ 1179174 h 2537266"/>
                <a:gd name="connsiteX2" fmla="*/ 81650 w 2038417"/>
                <a:gd name="connsiteY2" fmla="*/ 1023679 h 2537266"/>
                <a:gd name="connsiteX3" fmla="*/ 146444 w 2038417"/>
                <a:gd name="connsiteY3" fmla="*/ 842267 h 2537266"/>
                <a:gd name="connsiteX4" fmla="*/ 301948 w 2038417"/>
                <a:gd name="connsiteY4" fmla="*/ 673814 h 2537266"/>
                <a:gd name="connsiteX5" fmla="*/ 561123 w 2038417"/>
                <a:gd name="connsiteY5" fmla="*/ 557192 h 2537266"/>
                <a:gd name="connsiteX6" fmla="*/ 2038417 w 2038417"/>
                <a:gd name="connsiteY6" fmla="*/ 0 h 2537266"/>
                <a:gd name="connsiteX0" fmla="*/ 322 w 2031180"/>
                <a:gd name="connsiteY0" fmla="*/ 2537266 h 2763616"/>
                <a:gd name="connsiteX1" fmla="*/ 50396 w 2031180"/>
                <a:gd name="connsiteY1" fmla="*/ 2537266 h 2763616"/>
                <a:gd name="connsiteX2" fmla="*/ 48496 w 2031180"/>
                <a:gd name="connsiteY2" fmla="*/ 1179174 h 2763616"/>
                <a:gd name="connsiteX3" fmla="*/ 74413 w 2031180"/>
                <a:gd name="connsiteY3" fmla="*/ 1023679 h 2763616"/>
                <a:gd name="connsiteX4" fmla="*/ 139207 w 2031180"/>
                <a:gd name="connsiteY4" fmla="*/ 842267 h 2763616"/>
                <a:gd name="connsiteX5" fmla="*/ 294711 w 2031180"/>
                <a:gd name="connsiteY5" fmla="*/ 673814 h 2763616"/>
                <a:gd name="connsiteX6" fmla="*/ 553886 w 2031180"/>
                <a:gd name="connsiteY6" fmla="*/ 557192 h 2763616"/>
                <a:gd name="connsiteX7" fmla="*/ 2031180 w 2031180"/>
                <a:gd name="connsiteY7" fmla="*/ 0 h 276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1180" h="2763616">
                  <a:moveTo>
                    <a:pt x="322" y="2537266"/>
                  </a:moveTo>
                  <a:cubicBezTo>
                    <a:pt x="-1" y="2537266"/>
                    <a:pt x="42367" y="2763615"/>
                    <a:pt x="50396" y="2537266"/>
                  </a:cubicBezTo>
                  <a:cubicBezTo>
                    <a:pt x="58425" y="2310917"/>
                    <a:pt x="44493" y="1431438"/>
                    <a:pt x="48496" y="1179174"/>
                  </a:cubicBezTo>
                  <a:cubicBezTo>
                    <a:pt x="52499" y="926910"/>
                    <a:pt x="59295" y="1079830"/>
                    <a:pt x="74413" y="1023679"/>
                  </a:cubicBezTo>
                  <a:cubicBezTo>
                    <a:pt x="89531" y="967528"/>
                    <a:pt x="102491" y="900578"/>
                    <a:pt x="139207" y="842267"/>
                  </a:cubicBezTo>
                  <a:cubicBezTo>
                    <a:pt x="175923" y="783956"/>
                    <a:pt x="225598" y="721327"/>
                    <a:pt x="294711" y="673814"/>
                  </a:cubicBezTo>
                  <a:cubicBezTo>
                    <a:pt x="363824" y="626301"/>
                    <a:pt x="264475" y="669494"/>
                    <a:pt x="553886" y="557192"/>
                  </a:cubicBezTo>
                  <a:cubicBezTo>
                    <a:pt x="843297" y="444890"/>
                    <a:pt x="1769846" y="101504"/>
                    <a:pt x="2031180"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222268"/>
                </a:solidFill>
              </a:endParaRPr>
            </a:p>
          </p:txBody>
        </p:sp>
        <p:cxnSp>
          <p:nvCxnSpPr>
            <p:cNvPr id="171" name="Straight Connector 170"/>
            <p:cNvCxnSpPr>
              <a:stCxn id="169" idx="6"/>
            </p:cNvCxnSpPr>
            <p:nvPr/>
          </p:nvCxnSpPr>
          <p:spPr>
            <a:xfrm>
              <a:off x="3279718" y="2889624"/>
              <a:ext cx="377882" cy="84437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1295043" y="5105321"/>
              <a:ext cx="838327" cy="1588"/>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173" name="Picture 13" descr="Tunnel"/>
          <p:cNvPicPr>
            <a:picLocks noChangeAspect="1" noChangeArrowheads="1"/>
          </p:cNvPicPr>
          <p:nvPr/>
        </p:nvPicPr>
        <p:blipFill>
          <a:blip r:embed="rId3">
            <a:extLst>
              <a:ext uri="{28A0092B-C50C-407E-A947-70E740481C1C}">
                <a14:useLocalDpi xmlns:a14="http://schemas.microsoft.com/office/drawing/2010/main" val="0"/>
              </a:ext>
            </a:extLst>
          </a:blip>
          <a:srcRect l="85222" t="4089" r="1244" b="34113"/>
          <a:stretch>
            <a:fillRect/>
          </a:stretch>
        </p:blipFill>
        <p:spPr bwMode="auto">
          <a:xfrm>
            <a:off x="7154863" y="1295400"/>
            <a:ext cx="85566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 name="Picture 13" descr="Tunnel"/>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5222" t="4089" r="1244" b="34113"/>
          <a:stretch>
            <a:fillRect/>
          </a:stretch>
        </p:blipFill>
        <p:spPr bwMode="auto">
          <a:xfrm rot="4068350" flipH="1">
            <a:off x="4036218" y="2101057"/>
            <a:ext cx="855663"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9" name="Rectangle 1030"/>
          <p:cNvSpPr>
            <a:spLocks noChangeArrowheads="1"/>
          </p:cNvSpPr>
          <p:nvPr/>
        </p:nvSpPr>
        <p:spPr bwMode="auto">
          <a:xfrm>
            <a:off x="2132013" y="5210175"/>
            <a:ext cx="785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a:r>
              <a:rPr lang="de-DE">
                <a:solidFill>
                  <a:srgbClr val="222268"/>
                </a:solidFill>
              </a:rPr>
              <a:t>Turners</a:t>
            </a:r>
          </a:p>
        </p:txBody>
      </p:sp>
      <p:cxnSp>
        <p:nvCxnSpPr>
          <p:cNvPr id="177" name="Straight Arrow Connector 176"/>
          <p:cNvCxnSpPr/>
          <p:nvPr/>
        </p:nvCxnSpPr>
        <p:spPr>
          <a:xfrm rot="10800000" flipV="1">
            <a:off x="1233488" y="2635250"/>
            <a:ext cx="3048000" cy="2209800"/>
          </a:xfrm>
          <a:prstGeom prst="straightConnector1">
            <a:avLst/>
          </a:prstGeom>
          <a:ln w="25400" cap="flat" cmpd="sng" algn="ctr">
            <a:solidFill>
              <a:srgbClr val="22226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78" name="Straight Arrow Connector 177"/>
          <p:cNvCxnSpPr/>
          <p:nvPr/>
        </p:nvCxnSpPr>
        <p:spPr>
          <a:xfrm rot="5400000">
            <a:off x="5160963" y="2459037"/>
            <a:ext cx="3094038" cy="1833563"/>
          </a:xfrm>
          <a:prstGeom prst="straightConnector1">
            <a:avLst/>
          </a:prstGeom>
          <a:ln w="25400" cap="flat" cmpd="sng" algn="ctr">
            <a:solidFill>
              <a:srgbClr val="22226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2" name="Straight Arrow Connector 181"/>
          <p:cNvCxnSpPr/>
          <p:nvPr/>
        </p:nvCxnSpPr>
        <p:spPr>
          <a:xfrm flipV="1">
            <a:off x="3643313" y="2514600"/>
            <a:ext cx="700087" cy="282575"/>
          </a:xfrm>
          <a:prstGeom prst="straightConnector1">
            <a:avLst/>
          </a:prstGeom>
          <a:ln w="25400" cap="flat" cmpd="sng" algn="ctr">
            <a:solidFill>
              <a:schemeClr val="accent1"/>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4" name="Straight Arrow Connector 183"/>
          <p:cNvCxnSpPr/>
          <p:nvPr/>
        </p:nvCxnSpPr>
        <p:spPr>
          <a:xfrm rot="16200000" flipV="1">
            <a:off x="7200900" y="2171700"/>
            <a:ext cx="855663" cy="17463"/>
          </a:xfrm>
          <a:prstGeom prst="straightConnector1">
            <a:avLst/>
          </a:prstGeom>
          <a:ln w="25400" cap="flat" cmpd="sng" algn="ctr">
            <a:solidFill>
              <a:schemeClr val="accent1"/>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95" name="Curved Right Arrow 194"/>
          <p:cNvSpPr/>
          <p:nvPr/>
        </p:nvSpPr>
        <p:spPr>
          <a:xfrm rot="19535779">
            <a:off x="3714750" y="2781300"/>
            <a:ext cx="46038" cy="204788"/>
          </a:xfrm>
          <a:prstGeom prst="curvedRightArrow">
            <a:avLst>
              <a:gd name="adj1" fmla="val 25000"/>
              <a:gd name="adj2" fmla="val 54545"/>
              <a:gd name="adj3" fmla="val 25000"/>
            </a:avLst>
          </a:prstGeom>
          <a:ln>
            <a:solidFill>
              <a:srgbClr val="22226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96" name="Curved Right Arrow 195"/>
          <p:cNvSpPr/>
          <p:nvPr/>
        </p:nvSpPr>
        <p:spPr>
          <a:xfrm rot="17124600">
            <a:off x="7473950" y="2255838"/>
            <a:ext cx="46037" cy="325438"/>
          </a:xfrm>
          <a:prstGeom prst="curvedRightArrow">
            <a:avLst>
              <a:gd name="adj1" fmla="val 25000"/>
              <a:gd name="adj2" fmla="val 54545"/>
              <a:gd name="adj3" fmla="val 25000"/>
            </a:avLst>
          </a:prstGeom>
          <a:ln>
            <a:solidFill>
              <a:srgbClr val="22226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68" name="Oval 5"/>
          <p:cNvSpPr>
            <a:spLocks noChangeArrowheads="1"/>
          </p:cNvSpPr>
          <p:nvPr/>
        </p:nvSpPr>
        <p:spPr bwMode="auto">
          <a:xfrm rot="5400000">
            <a:off x="5331619" y="2988469"/>
            <a:ext cx="1238250" cy="1357312"/>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5" name="Oval 5"/>
          <p:cNvSpPr>
            <a:spLocks noChangeArrowheads="1"/>
          </p:cNvSpPr>
          <p:nvPr/>
        </p:nvSpPr>
        <p:spPr bwMode="auto">
          <a:xfrm rot="5400000">
            <a:off x="683419" y="3045619"/>
            <a:ext cx="1238250" cy="1357312"/>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198" name="TextBox 2"/>
          <p:cNvSpPr txBox="1">
            <a:spLocks noChangeArrowheads="1"/>
          </p:cNvSpPr>
          <p:nvPr/>
        </p:nvSpPr>
        <p:spPr bwMode="auto">
          <a:xfrm>
            <a:off x="4876800" y="6550025"/>
            <a:ext cx="419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a:solidFill>
                  <a:srgbClr val="222268"/>
                </a:solidFill>
              </a:rPr>
              <a:t>Klaus Gramann &amp; </a:t>
            </a:r>
            <a:r>
              <a:rPr lang="en-US" sz="1200" dirty="0" smtClean="0">
                <a:solidFill>
                  <a:srgbClr val="222268"/>
                </a:solidFill>
              </a:rPr>
              <a:t>S </a:t>
            </a:r>
            <a:r>
              <a:rPr lang="en-US" sz="1200" dirty="0">
                <a:solidFill>
                  <a:srgbClr val="222268"/>
                </a:solidFill>
              </a:rPr>
              <a:t>Makeig, 2010</a:t>
            </a:r>
          </a:p>
        </p:txBody>
      </p:sp>
      <p:grpSp>
        <p:nvGrpSpPr>
          <p:cNvPr id="176" name="Group 1708"/>
          <p:cNvGrpSpPr>
            <a:grpSpLocks/>
          </p:cNvGrpSpPr>
          <p:nvPr/>
        </p:nvGrpSpPr>
        <p:grpSpPr bwMode="auto">
          <a:xfrm>
            <a:off x="776288" y="4995863"/>
            <a:ext cx="665163" cy="712787"/>
            <a:chOff x="521" y="641"/>
            <a:chExt cx="3357" cy="3288"/>
          </a:xfrm>
        </p:grpSpPr>
        <p:sp>
          <p:nvSpPr>
            <p:cNvPr id="179" name="Oval 1709"/>
            <p:cNvSpPr>
              <a:spLocks noChangeArrowheads="1"/>
            </p:cNvSpPr>
            <p:nvPr/>
          </p:nvSpPr>
          <p:spPr bwMode="auto">
            <a:xfrm>
              <a:off x="793" y="1073"/>
              <a:ext cx="2812" cy="285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222268"/>
                </a:solidFill>
              </a:endParaRPr>
            </a:p>
          </p:txBody>
        </p:sp>
        <p:grpSp>
          <p:nvGrpSpPr>
            <p:cNvPr id="180" name="Group 1710"/>
            <p:cNvGrpSpPr>
              <a:grpSpLocks/>
            </p:cNvGrpSpPr>
            <p:nvPr/>
          </p:nvGrpSpPr>
          <p:grpSpPr bwMode="auto">
            <a:xfrm flipH="1">
              <a:off x="521" y="641"/>
              <a:ext cx="3357" cy="3283"/>
              <a:chOff x="1247" y="1661"/>
              <a:chExt cx="2313" cy="2263"/>
            </a:xfrm>
          </p:grpSpPr>
          <p:sp>
            <p:nvSpPr>
              <p:cNvPr id="181" name="Freeform 1711"/>
              <p:cNvSpPr>
                <a:spLocks/>
              </p:cNvSpPr>
              <p:nvPr/>
            </p:nvSpPr>
            <p:spPr bwMode="auto">
              <a:xfrm>
                <a:off x="1446" y="1959"/>
                <a:ext cx="1927" cy="1964"/>
              </a:xfrm>
              <a:custGeom>
                <a:avLst/>
                <a:gdLst>
                  <a:gd name="T0" fmla="*/ 52899340 w 882"/>
                  <a:gd name="T1" fmla="*/ 0 h 898"/>
                  <a:gd name="T2" fmla="*/ 108417055 w 882"/>
                  <a:gd name="T3" fmla="*/ 57531701 h 898"/>
                  <a:gd name="T4" fmla="*/ 53292808 w 882"/>
                  <a:gd name="T5" fmla="*/ 112020668 h 898"/>
                  <a:gd name="T6" fmla="*/ 109077 w 882"/>
                  <a:gd name="T7" fmla="*/ 57767250 h 898"/>
                  <a:gd name="T8" fmla="*/ 52899340 w 882"/>
                  <a:gd name="T9" fmla="*/ 0 h 898"/>
                  <a:gd name="T10" fmla="*/ 0 60000 65536"/>
                  <a:gd name="T11" fmla="*/ 0 60000 65536"/>
                  <a:gd name="T12" fmla="*/ 0 60000 65536"/>
                  <a:gd name="T13" fmla="*/ 0 60000 65536"/>
                  <a:gd name="T14" fmla="*/ 0 60000 65536"/>
                  <a:gd name="T15" fmla="*/ 0 w 882"/>
                  <a:gd name="T16" fmla="*/ 0 h 898"/>
                  <a:gd name="T17" fmla="*/ 882 w 882"/>
                  <a:gd name="T18" fmla="*/ 898 h 898"/>
                </a:gdLst>
                <a:ahLst/>
                <a:cxnLst>
                  <a:cxn ang="T10">
                    <a:pos x="T0" y="T1"/>
                  </a:cxn>
                  <a:cxn ang="T11">
                    <a:pos x="T2" y="T3"/>
                  </a:cxn>
                  <a:cxn ang="T12">
                    <a:pos x="T4" y="T5"/>
                  </a:cxn>
                  <a:cxn ang="T13">
                    <a:pos x="T6" y="T7"/>
                  </a:cxn>
                  <a:cxn ang="T14">
                    <a:pos x="T8" y="T9"/>
                  </a:cxn>
                </a:cxnLst>
                <a:rect l="T15" t="T16" r="T17" b="T18"/>
                <a:pathLst>
                  <a:path w="882" h="898">
                    <a:moveTo>
                      <a:pt x="429" y="0"/>
                    </a:moveTo>
                    <a:cubicBezTo>
                      <a:pt x="763" y="2"/>
                      <a:pt x="878" y="310"/>
                      <a:pt x="879" y="459"/>
                    </a:cubicBezTo>
                    <a:cubicBezTo>
                      <a:pt x="882" y="604"/>
                      <a:pt x="711" y="898"/>
                      <a:pt x="432" y="894"/>
                    </a:cubicBezTo>
                    <a:cubicBezTo>
                      <a:pt x="135" y="890"/>
                      <a:pt x="2" y="610"/>
                      <a:pt x="1" y="461"/>
                    </a:cubicBezTo>
                    <a:cubicBezTo>
                      <a:pt x="0" y="312"/>
                      <a:pt x="124" y="0"/>
                      <a:pt x="429" y="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 name="Freeform 1712"/>
              <p:cNvSpPr>
                <a:spLocks/>
              </p:cNvSpPr>
              <p:nvPr/>
            </p:nvSpPr>
            <p:spPr bwMode="auto">
              <a:xfrm>
                <a:off x="2191" y="1661"/>
                <a:ext cx="420" cy="318"/>
              </a:xfrm>
              <a:custGeom>
                <a:avLst/>
                <a:gdLst>
                  <a:gd name="T0" fmla="*/ 0 w 192"/>
                  <a:gd name="T1" fmla="*/ 18522575 h 145"/>
                  <a:gd name="T2" fmla="*/ 11656492 w 192"/>
                  <a:gd name="T3" fmla="*/ 112940 h 145"/>
                  <a:gd name="T4" fmla="*/ 24130127 w 192"/>
                  <a:gd name="T5" fmla="*/ 18925906 h 145"/>
                  <a:gd name="T6" fmla="*/ 0 60000 65536"/>
                  <a:gd name="T7" fmla="*/ 0 60000 65536"/>
                  <a:gd name="T8" fmla="*/ 0 60000 65536"/>
                  <a:gd name="T9" fmla="*/ 0 w 192"/>
                  <a:gd name="T10" fmla="*/ 0 h 145"/>
                  <a:gd name="T11" fmla="*/ 192 w 192"/>
                  <a:gd name="T12" fmla="*/ 145 h 145"/>
                </a:gdLst>
                <a:ahLst/>
                <a:cxnLst>
                  <a:cxn ang="T6">
                    <a:pos x="T0" y="T1"/>
                  </a:cxn>
                  <a:cxn ang="T7">
                    <a:pos x="T2" y="T3"/>
                  </a:cxn>
                  <a:cxn ang="T8">
                    <a:pos x="T4" y="T5"/>
                  </a:cxn>
                </a:cxnLst>
                <a:rect l="T9" t="T10" r="T11" b="T12"/>
                <a:pathLst>
                  <a:path w="192" h="145">
                    <a:moveTo>
                      <a:pt x="0" y="142"/>
                    </a:moveTo>
                    <a:cubicBezTo>
                      <a:pt x="15" y="118"/>
                      <a:pt x="40" y="0"/>
                      <a:pt x="93" y="1"/>
                    </a:cubicBezTo>
                    <a:cubicBezTo>
                      <a:pt x="154" y="2"/>
                      <a:pt x="172" y="115"/>
                      <a:pt x="192" y="14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5" name="Freeform 1713"/>
              <p:cNvSpPr>
                <a:spLocks/>
              </p:cNvSpPr>
              <p:nvPr/>
            </p:nvSpPr>
            <p:spPr bwMode="auto">
              <a:xfrm>
                <a:off x="1247" y="2766"/>
                <a:ext cx="210" cy="318"/>
              </a:xfrm>
              <a:custGeom>
                <a:avLst/>
                <a:gdLst>
                  <a:gd name="T0" fmla="*/ 10440330 w 97"/>
                  <a:gd name="T1" fmla="*/ 18925906 h 145"/>
                  <a:gd name="T2" fmla="*/ 298722 w 97"/>
                  <a:gd name="T3" fmla="*/ 8738912 h 145"/>
                  <a:gd name="T4" fmla="*/ 10440330 w 97"/>
                  <a:gd name="T5" fmla="*/ 1296644 h 145"/>
                  <a:gd name="T6" fmla="*/ 0 60000 65536"/>
                  <a:gd name="T7" fmla="*/ 0 60000 65536"/>
                  <a:gd name="T8" fmla="*/ 0 60000 65536"/>
                  <a:gd name="T9" fmla="*/ 0 w 97"/>
                  <a:gd name="T10" fmla="*/ 0 h 145"/>
                  <a:gd name="T11" fmla="*/ 97 w 97"/>
                  <a:gd name="T12" fmla="*/ 145 h 145"/>
                </a:gdLst>
                <a:ahLst/>
                <a:cxnLst>
                  <a:cxn ang="T6">
                    <a:pos x="T0" y="T1"/>
                  </a:cxn>
                  <a:cxn ang="T7">
                    <a:pos x="T2" y="T3"/>
                  </a:cxn>
                  <a:cxn ang="T8">
                    <a:pos x="T4" y="T5"/>
                  </a:cxn>
                </a:cxnLst>
                <a:rect l="T9" t="T10" r="T11" b="T12"/>
                <a:pathLst>
                  <a:path w="97" h="145">
                    <a:moveTo>
                      <a:pt x="97" y="145"/>
                    </a:moveTo>
                    <a:cubicBezTo>
                      <a:pt x="81" y="132"/>
                      <a:pt x="0" y="136"/>
                      <a:pt x="3" y="67"/>
                    </a:cubicBezTo>
                    <a:cubicBezTo>
                      <a:pt x="6" y="0"/>
                      <a:pt x="78" y="22"/>
                      <a:pt x="97" y="1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6" name="Freeform 1714"/>
              <p:cNvSpPr>
                <a:spLocks/>
              </p:cNvSpPr>
              <p:nvPr/>
            </p:nvSpPr>
            <p:spPr bwMode="auto">
              <a:xfrm flipH="1">
                <a:off x="3350" y="2777"/>
                <a:ext cx="210" cy="313"/>
              </a:xfrm>
              <a:custGeom>
                <a:avLst/>
                <a:gdLst>
                  <a:gd name="T0" fmla="*/ 11849893 w 96"/>
                  <a:gd name="T1" fmla="*/ 14930489 h 145"/>
                  <a:gd name="T2" fmla="*/ 0 w 96"/>
                  <a:gd name="T3" fmla="*/ 6916680 h 145"/>
                  <a:gd name="T4" fmla="*/ 12052723 w 96"/>
                  <a:gd name="T5" fmla="*/ 90453 h 145"/>
                  <a:gd name="T6" fmla="*/ 0 60000 65536"/>
                  <a:gd name="T7" fmla="*/ 0 60000 65536"/>
                  <a:gd name="T8" fmla="*/ 0 60000 65536"/>
                  <a:gd name="T9" fmla="*/ 0 w 96"/>
                  <a:gd name="T10" fmla="*/ 0 h 145"/>
                  <a:gd name="T11" fmla="*/ 96 w 96"/>
                  <a:gd name="T12" fmla="*/ 145 h 145"/>
                </a:gdLst>
                <a:ahLst/>
                <a:cxnLst>
                  <a:cxn ang="T6">
                    <a:pos x="T0" y="T1"/>
                  </a:cxn>
                  <a:cxn ang="T7">
                    <a:pos x="T2" y="T3"/>
                  </a:cxn>
                  <a:cxn ang="T8">
                    <a:pos x="T4" y="T5"/>
                  </a:cxn>
                </a:cxnLst>
                <a:rect l="T9" t="T10" r="T11" b="T12"/>
                <a:pathLst>
                  <a:path w="96" h="145">
                    <a:moveTo>
                      <a:pt x="94" y="145"/>
                    </a:moveTo>
                    <a:cubicBezTo>
                      <a:pt x="78" y="132"/>
                      <a:pt x="0" y="136"/>
                      <a:pt x="0" y="67"/>
                    </a:cubicBezTo>
                    <a:cubicBezTo>
                      <a:pt x="0" y="0"/>
                      <a:pt x="76" y="15"/>
                      <a:pt x="96" y="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7" name="Freeform 1715"/>
              <p:cNvSpPr>
                <a:spLocks/>
              </p:cNvSpPr>
              <p:nvPr/>
            </p:nvSpPr>
            <p:spPr bwMode="auto">
              <a:xfrm rot="692077">
                <a:off x="1970" y="2130"/>
                <a:ext cx="298" cy="96"/>
              </a:xfrm>
              <a:custGeom>
                <a:avLst/>
                <a:gdLst>
                  <a:gd name="T0" fmla="*/ 0 w 136"/>
                  <a:gd name="T1" fmla="*/ 3881188 h 45"/>
                  <a:gd name="T2" fmla="*/ 17533522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8" name="Freeform 1716"/>
              <p:cNvSpPr>
                <a:spLocks/>
              </p:cNvSpPr>
              <p:nvPr/>
            </p:nvSpPr>
            <p:spPr bwMode="auto">
              <a:xfrm>
                <a:off x="1512" y="2363"/>
                <a:ext cx="1099" cy="1111"/>
              </a:xfrm>
              <a:custGeom>
                <a:avLst/>
                <a:gdLst>
                  <a:gd name="T0" fmla="*/ 0 w 1102"/>
                  <a:gd name="T1" fmla="*/ 257 h 1110"/>
                  <a:gd name="T2" fmla="*/ 716 w 1102"/>
                  <a:gd name="T3" fmla="*/ 5 h 1110"/>
                  <a:gd name="T4" fmla="*/ 971 w 1102"/>
                  <a:gd name="T5" fmla="*/ 227 h 1110"/>
                  <a:gd name="T6" fmla="*/ 1057 w 1102"/>
                  <a:gd name="T7" fmla="*/ 1125 h 1110"/>
                  <a:gd name="T8" fmla="*/ 0 60000 65536"/>
                  <a:gd name="T9" fmla="*/ 0 60000 65536"/>
                  <a:gd name="T10" fmla="*/ 0 60000 65536"/>
                  <a:gd name="T11" fmla="*/ 0 60000 65536"/>
                  <a:gd name="T12" fmla="*/ 0 w 1102"/>
                  <a:gd name="T13" fmla="*/ 0 h 1110"/>
                  <a:gd name="T14" fmla="*/ 1102 w 1102"/>
                  <a:gd name="T15" fmla="*/ 1110 h 1110"/>
                </a:gdLst>
                <a:ahLst/>
                <a:cxnLst>
                  <a:cxn ang="T8">
                    <a:pos x="T0" y="T1"/>
                  </a:cxn>
                  <a:cxn ang="T9">
                    <a:pos x="T2" y="T3"/>
                  </a:cxn>
                  <a:cxn ang="T10">
                    <a:pos x="T4" y="T5"/>
                  </a:cxn>
                  <a:cxn ang="T11">
                    <a:pos x="T6" y="T7"/>
                  </a:cxn>
                </a:cxnLst>
                <a:rect l="T12" t="T13" r="T14" b="T15"/>
                <a:pathLst>
                  <a:path w="1102" h="1110">
                    <a:moveTo>
                      <a:pt x="0" y="257"/>
                    </a:moveTo>
                    <a:cubicBezTo>
                      <a:pt x="124" y="215"/>
                      <a:pt x="577" y="10"/>
                      <a:pt x="746" y="5"/>
                    </a:cubicBezTo>
                    <a:cubicBezTo>
                      <a:pt x="915" y="0"/>
                      <a:pt x="957" y="43"/>
                      <a:pt x="1016" y="227"/>
                    </a:cubicBezTo>
                    <a:cubicBezTo>
                      <a:pt x="1075" y="411"/>
                      <a:pt x="1084" y="926"/>
                      <a:pt x="1102" y="111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9" name="Freeform 1717"/>
              <p:cNvSpPr>
                <a:spLocks/>
              </p:cNvSpPr>
              <p:nvPr/>
            </p:nvSpPr>
            <p:spPr bwMode="auto">
              <a:xfrm>
                <a:off x="2528" y="2494"/>
                <a:ext cx="767" cy="136"/>
              </a:xfrm>
              <a:custGeom>
                <a:avLst/>
                <a:gdLst>
                  <a:gd name="T0" fmla="*/ 0 w 771"/>
                  <a:gd name="T1" fmla="*/ 48 h 139"/>
                  <a:gd name="T2" fmla="*/ 391 w 771"/>
                  <a:gd name="T3" fmla="*/ 13 h 139"/>
                  <a:gd name="T4" fmla="*/ 711 w 771"/>
                  <a:gd name="T5" fmla="*/ 101 h 139"/>
                  <a:gd name="T6" fmla="*/ 0 60000 65536"/>
                  <a:gd name="T7" fmla="*/ 0 60000 65536"/>
                  <a:gd name="T8" fmla="*/ 0 60000 65536"/>
                  <a:gd name="T9" fmla="*/ 0 w 771"/>
                  <a:gd name="T10" fmla="*/ 0 h 139"/>
                  <a:gd name="T11" fmla="*/ 771 w 771"/>
                  <a:gd name="T12" fmla="*/ 139 h 139"/>
                </a:gdLst>
                <a:ahLst/>
                <a:cxnLst>
                  <a:cxn ang="T6">
                    <a:pos x="T0" y="T1"/>
                  </a:cxn>
                  <a:cxn ang="T7">
                    <a:pos x="T2" y="T3"/>
                  </a:cxn>
                  <a:cxn ang="T8">
                    <a:pos x="T4" y="T5"/>
                  </a:cxn>
                </a:cxnLst>
                <a:rect l="T9" t="T10" r="T11" b="T12"/>
                <a:pathLst>
                  <a:path w="771" h="139">
                    <a:moveTo>
                      <a:pt x="0" y="63"/>
                    </a:moveTo>
                    <a:cubicBezTo>
                      <a:pt x="69" y="55"/>
                      <a:pt x="293" y="0"/>
                      <a:pt x="421" y="13"/>
                    </a:cubicBezTo>
                    <a:cubicBezTo>
                      <a:pt x="549" y="26"/>
                      <a:pt x="699" y="113"/>
                      <a:pt x="771" y="139"/>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0" name="Freeform 1718"/>
              <p:cNvSpPr>
                <a:spLocks/>
              </p:cNvSpPr>
              <p:nvPr/>
            </p:nvSpPr>
            <p:spPr bwMode="auto">
              <a:xfrm rot="20907923" flipV="1">
                <a:off x="2528" y="2115"/>
                <a:ext cx="298" cy="96"/>
              </a:xfrm>
              <a:custGeom>
                <a:avLst/>
                <a:gdLst>
                  <a:gd name="T0" fmla="*/ 0 w 136"/>
                  <a:gd name="T1" fmla="*/ 3881188 h 45"/>
                  <a:gd name="T2" fmla="*/ 17533522 w 136"/>
                  <a:gd name="T3" fmla="*/ 0 h 45"/>
                  <a:gd name="T4" fmla="*/ 0 60000 65536"/>
                  <a:gd name="T5" fmla="*/ 0 60000 65536"/>
                  <a:gd name="T6" fmla="*/ 0 w 136"/>
                  <a:gd name="T7" fmla="*/ 0 h 45"/>
                  <a:gd name="T8" fmla="*/ 136 w 136"/>
                  <a:gd name="T9" fmla="*/ 45 h 45"/>
                </a:gdLst>
                <a:ahLst/>
                <a:cxnLst>
                  <a:cxn ang="T4">
                    <a:pos x="T0" y="T1"/>
                  </a:cxn>
                  <a:cxn ang="T5">
                    <a:pos x="T2" y="T3"/>
                  </a:cxn>
                </a:cxnLst>
                <a:rect l="T6" t="T7" r="T8" b="T9"/>
                <a:pathLst>
                  <a:path w="136" h="45">
                    <a:moveTo>
                      <a:pt x="0" y="45"/>
                    </a:moveTo>
                    <a:cubicBezTo>
                      <a:pt x="56" y="26"/>
                      <a:pt x="113" y="7"/>
                      <a:pt x="136" y="0"/>
                    </a:cubicBez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Tree>
  </p:cSld>
  <p:clrMapOvr>
    <a:masterClrMapping/>
  </p:clrMapOvr>
  <p:transition xmlns:p14="http://schemas.microsoft.com/office/powerpoint/2010/main" advTm="5688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016 0.00579 L 0.00016 -0.2074 C 0.04023 -0.26828 0.18958 -0.32916 0.23958 -0.36111 " pathEditMode="relative" rAng="0" ptsTypes="AaA">
                                      <p:cBhvr>
                                        <p:cTn id="6" dur="5000" fill="hold"/>
                                        <p:tgtEl>
                                          <p:spTgt spid="176"/>
                                        </p:tgtEl>
                                        <p:attrNameLst>
                                          <p:attrName>ppt_x</p:attrName>
                                          <p:attrName>ppt_y</p:attrName>
                                        </p:attrNameLst>
                                      </p:cBhvr>
                                      <p:rCtr x="11987" y="-18356"/>
                                    </p:animMotion>
                                  </p:childTnLst>
                                </p:cTn>
                              </p:par>
                              <p:par>
                                <p:cTn id="7" presetID="8" presetClass="emph" presetSubtype="0" decel="50000" fill="hold" nodeType="withEffect">
                                  <p:stCondLst>
                                    <p:cond delay="2100"/>
                                  </p:stCondLst>
                                  <p:childTnLst>
                                    <p:animRot by="3900000">
                                      <p:cBhvr>
                                        <p:cTn id="8" dur="400" fill="hold"/>
                                        <p:tgtEl>
                                          <p:spTgt spid="176"/>
                                        </p:tgtEl>
                                        <p:attrNameLst>
                                          <p:attrName>r</p:attrName>
                                        </p:attrNameLst>
                                      </p:cBhvr>
                                    </p:animRot>
                                  </p:childTnLst>
                                </p:cTn>
                              </p:par>
                            </p:childTnLst>
                          </p:cTn>
                        </p:par>
                        <p:par>
                          <p:cTn id="9" fill="hold">
                            <p:stCondLst>
                              <p:cond delay="5000"/>
                            </p:stCondLst>
                            <p:childTnLst>
                              <p:par>
                                <p:cTn id="10" presetID="10" presetClass="exit" presetSubtype="0" fill="hold" nodeType="afterEffect">
                                  <p:stCondLst>
                                    <p:cond delay="0"/>
                                  </p:stCondLst>
                                  <p:childTnLst>
                                    <p:animEffect transition="out" filter="fade">
                                      <p:cBhvr>
                                        <p:cTn id="11" dur="1000"/>
                                        <p:tgtEl>
                                          <p:spTgt spid="176"/>
                                        </p:tgtEl>
                                      </p:cBhvr>
                                    </p:animEffect>
                                    <p:set>
                                      <p:cBhvr>
                                        <p:cTn id="12" dur="1" fill="hold">
                                          <p:stCondLst>
                                            <p:cond delay="999"/>
                                          </p:stCondLst>
                                        </p:cTn>
                                        <p:tgtEl>
                                          <p:spTgt spid="17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1" fill="hold">
                                          <p:stCondLst>
                                            <p:cond delay="0"/>
                                          </p:stCondLst>
                                        </p:cTn>
                                        <p:tgtEl>
                                          <p:spTgt spid="182"/>
                                        </p:tgtEl>
                                        <p:attrNameLst>
                                          <p:attrName>style.visibility</p:attrName>
                                        </p:attrNameLst>
                                      </p:cBhvr>
                                      <p:to>
                                        <p:strVal val="visible"/>
                                      </p:to>
                                    </p:set>
                                    <p:animEffect transition="in" filter="wipe(left)">
                                      <p:cBhvr>
                                        <p:cTn id="19" dur="500"/>
                                        <p:tgtEl>
                                          <p:spTgt spid="182"/>
                                        </p:tgtEl>
                                      </p:cBhvr>
                                    </p:animEffect>
                                  </p:childTnLst>
                                </p:cTn>
                              </p:par>
                              <p:par>
                                <p:cTn id="20" presetID="1" presetClass="entr" presetSubtype="0" fill="hold" nodeType="withEffect">
                                  <p:stCondLst>
                                    <p:cond delay="0"/>
                                  </p:stCondLst>
                                  <p:childTnLst>
                                    <p:set>
                                      <p:cBhvr>
                                        <p:cTn id="21" dur="1" fill="hold">
                                          <p:stCondLst>
                                            <p:cond delay="0"/>
                                          </p:stCondLst>
                                        </p:cTn>
                                        <p:tgtEl>
                                          <p:spTgt spid="17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77"/>
                                        </p:tgtEl>
                                        <p:attrNameLst>
                                          <p:attrName>style.visibility</p:attrName>
                                        </p:attrNameLst>
                                      </p:cBhvr>
                                      <p:to>
                                        <p:strVal val="visible"/>
                                      </p:to>
                                    </p:set>
                                    <p:animEffect transition="in" filter="wipe(right)">
                                      <p:cBhvr>
                                        <p:cTn id="26" dur="500"/>
                                        <p:tgtEl>
                                          <p:spTgt spid="177"/>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195"/>
                                        </p:tgtEl>
                                        <p:attrNameLst>
                                          <p:attrName>style.visibility</p:attrName>
                                        </p:attrNameLst>
                                      </p:cBhvr>
                                      <p:to>
                                        <p:strVal val="visible"/>
                                      </p:to>
                                    </p:set>
                                    <p:animEffect transition="in" filter="wipe(up)">
                                      <p:cBhvr>
                                        <p:cTn id="30" dur="500"/>
                                        <p:tgtEl>
                                          <p:spTgt spid="195"/>
                                        </p:tgtEl>
                                      </p:cBhvr>
                                    </p:animEffec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016 0.00579 L 0.00016 -0.2074 C 0.04023 -0.26828 0.18958 -0.32916 0.23958 -0.36111 " pathEditMode="relative" rAng="0" ptsTypes="AaA">
                                      <p:cBhvr>
                                        <p:cTn id="34" dur="5000" fill="hold"/>
                                        <p:tgtEl>
                                          <p:spTgt spid="18"/>
                                        </p:tgtEl>
                                        <p:attrNameLst>
                                          <p:attrName>ppt_x</p:attrName>
                                          <p:attrName>ppt_y</p:attrName>
                                        </p:attrNameLst>
                                      </p:cBhvr>
                                      <p:rCtr x="11987" y="-18356"/>
                                    </p:animMotion>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childTnLst>
                                </p:cTn>
                              </p:par>
                              <p:par>
                                <p:cTn id="38" presetID="0" presetClass="path" presetSubtype="0" accel="50000" decel="50000" fill="hold" nodeType="withEffect">
                                  <p:stCondLst>
                                    <p:cond delay="0"/>
                                  </p:stCondLst>
                                  <p:childTnLst>
                                    <p:animMotion origin="layout" path="M 4.10256E-6 1.85185E-6 L 0.00288 -0.20996 C 0.04054 -0.27084 0.17243 -0.3213 0.21698 -0.3507 " pathEditMode="relative" rAng="0" ptsTypes="AtA">
                                      <p:cBhvr>
                                        <p:cTn id="39" dur="5000" fill="hold"/>
                                        <p:tgtEl>
                                          <p:spTgt spid="20"/>
                                        </p:tgtEl>
                                        <p:attrNameLst>
                                          <p:attrName>ppt_x</p:attrName>
                                          <p:attrName>ppt_y</p:attrName>
                                        </p:attrNameLst>
                                      </p:cBhvr>
                                      <p:rCtr x="10849" y="-17546"/>
                                    </p:animMotion>
                                  </p:childTnLst>
                                </p:cTn>
                              </p:par>
                              <p:par>
                                <p:cTn id="40" presetID="8" presetClass="emph" presetSubtype="0" decel="50000" fill="hold" nodeType="withEffect">
                                  <p:stCondLst>
                                    <p:cond delay="2100"/>
                                  </p:stCondLst>
                                  <p:childTnLst>
                                    <p:animRot by="3900000">
                                      <p:cBhvr>
                                        <p:cTn id="41" dur="400" fill="hold"/>
                                        <p:tgtEl>
                                          <p:spTgt spid="18"/>
                                        </p:tgtEl>
                                        <p:attrNameLst>
                                          <p:attrName>r</p:attrName>
                                        </p:attrNameLst>
                                      </p:cBhvr>
                                    </p:animRot>
                                  </p:childTnLst>
                                </p:cTn>
                              </p:par>
                            </p:childTnLst>
                          </p:cTn>
                        </p:par>
                        <p:par>
                          <p:cTn id="42" fill="hold">
                            <p:stCondLst>
                              <p:cond delay="5000"/>
                            </p:stCondLst>
                            <p:childTnLst>
                              <p:par>
                                <p:cTn id="43" presetID="10" presetClass="exit" presetSubtype="0" fill="hold" nodeType="afterEffect">
                                  <p:stCondLst>
                                    <p:cond delay="0"/>
                                  </p:stCondLst>
                                  <p:childTnLst>
                                    <p:animEffect transition="out" filter="fade">
                                      <p:cBhvr>
                                        <p:cTn id="44" dur="1000"/>
                                        <p:tgtEl>
                                          <p:spTgt spid="18"/>
                                        </p:tgtEl>
                                      </p:cBhvr>
                                    </p:animEffect>
                                    <p:set>
                                      <p:cBhvr>
                                        <p:cTn id="45" dur="1" fill="hold">
                                          <p:stCondLst>
                                            <p:cond delay="999"/>
                                          </p:stCondLst>
                                        </p:cTn>
                                        <p:tgtEl>
                                          <p:spTgt spid="18"/>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xit" presetSubtype="0" fill="hold" nodeType="withEffect">
                                  <p:stCondLst>
                                    <p:cond delay="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84"/>
                                        </p:tgtEl>
                                        <p:attrNameLst>
                                          <p:attrName>style.visibility</p:attrName>
                                        </p:attrNameLst>
                                      </p:cBhvr>
                                      <p:to>
                                        <p:strVal val="visible"/>
                                      </p:to>
                                    </p:set>
                                    <p:animEffect transition="in" filter="wipe(left)">
                                      <p:cBhvr>
                                        <p:cTn id="59" dur="500"/>
                                        <p:tgtEl>
                                          <p:spTgt spid="184"/>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178"/>
                                        </p:tgtEl>
                                        <p:attrNameLst>
                                          <p:attrName>style.visibility</p:attrName>
                                        </p:attrNameLst>
                                      </p:cBhvr>
                                      <p:to>
                                        <p:strVal val="visible"/>
                                      </p:to>
                                    </p:set>
                                    <p:animEffect transition="in" filter="wipe(up)">
                                      <p:cBhvr>
                                        <p:cTn id="67" dur="500"/>
                                        <p:tgtEl>
                                          <p:spTgt spid="178"/>
                                        </p:tgtEl>
                                      </p:cBhvr>
                                    </p:animEffect>
                                  </p:childTnLst>
                                </p:cTn>
                              </p:par>
                            </p:childTnLst>
                          </p:cTn>
                        </p:par>
                        <p:par>
                          <p:cTn id="68" fill="hold">
                            <p:stCondLst>
                              <p:cond delay="500"/>
                            </p:stCondLst>
                            <p:childTnLst>
                              <p:par>
                                <p:cTn id="69" presetID="22" presetClass="entr" presetSubtype="2" fill="hold" grpId="0" nodeType="afterEffect">
                                  <p:stCondLst>
                                    <p:cond delay="0"/>
                                  </p:stCondLst>
                                  <p:childTnLst>
                                    <p:set>
                                      <p:cBhvr>
                                        <p:cTn id="70" dur="1" fill="hold">
                                          <p:stCondLst>
                                            <p:cond delay="0"/>
                                          </p:stCondLst>
                                        </p:cTn>
                                        <p:tgtEl>
                                          <p:spTgt spid="196"/>
                                        </p:tgtEl>
                                        <p:attrNameLst>
                                          <p:attrName>style.visibility</p:attrName>
                                        </p:attrNameLst>
                                      </p:cBhvr>
                                      <p:to>
                                        <p:strVal val="visible"/>
                                      </p:to>
                                    </p:set>
                                    <p:animEffect transition="in" filter="wipe(right)">
                                      <p:cBhvr>
                                        <p:cTn id="71" dur="500"/>
                                        <p:tgtEl>
                                          <p:spTgt spid="196"/>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272" fill="hold" grpId="0" nodeType="clickEffect">
                                  <p:stCondLst>
                                    <p:cond delay="0"/>
                                  </p:stCondLst>
                                  <p:childTnLst>
                                    <p:set>
                                      <p:cBhvr>
                                        <p:cTn id="75" dur="1" fill="hold">
                                          <p:stCondLst>
                                            <p:cond delay="0"/>
                                          </p:stCondLst>
                                        </p:cTn>
                                        <p:tgtEl>
                                          <p:spTgt spid="168"/>
                                        </p:tgtEl>
                                        <p:attrNameLst>
                                          <p:attrName>style.visibility</p:attrName>
                                        </p:attrNameLst>
                                      </p:cBhvr>
                                      <p:to>
                                        <p:strVal val="visible"/>
                                      </p:to>
                                    </p:set>
                                    <p:anim calcmode="lin" valueType="num">
                                      <p:cBhvr>
                                        <p:cTn id="76" dur="500" fill="hold"/>
                                        <p:tgtEl>
                                          <p:spTgt spid="168"/>
                                        </p:tgtEl>
                                        <p:attrNameLst>
                                          <p:attrName>ppt_w</p:attrName>
                                        </p:attrNameLst>
                                      </p:cBhvr>
                                      <p:tavLst>
                                        <p:tav tm="0">
                                          <p:val>
                                            <p:strVal val="2/3*#ppt_w"/>
                                          </p:val>
                                        </p:tav>
                                        <p:tav tm="100000">
                                          <p:val>
                                            <p:strVal val="#ppt_w"/>
                                          </p:val>
                                        </p:tav>
                                      </p:tavLst>
                                    </p:anim>
                                    <p:anim calcmode="lin" valueType="num">
                                      <p:cBhvr>
                                        <p:cTn id="77" dur="500" fill="hold"/>
                                        <p:tgtEl>
                                          <p:spTgt spid="168"/>
                                        </p:tgtEl>
                                        <p:attrNameLst>
                                          <p:attrName>ppt_h</p:attrName>
                                        </p:attrNameLst>
                                      </p:cBhvr>
                                      <p:tavLst>
                                        <p:tav tm="0">
                                          <p:val>
                                            <p:strVal val="2/3*#ppt_h"/>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23" presetClass="entr" presetSubtype="272" fill="hold" grpId="0" nodeType="clickEffect">
                                  <p:stCondLst>
                                    <p:cond delay="0"/>
                                  </p:stCondLst>
                                  <p:childTnLst>
                                    <p:set>
                                      <p:cBhvr>
                                        <p:cTn id="81" dur="1" fill="hold">
                                          <p:stCondLst>
                                            <p:cond delay="0"/>
                                          </p:stCondLst>
                                        </p:cTn>
                                        <p:tgtEl>
                                          <p:spTgt spid="175"/>
                                        </p:tgtEl>
                                        <p:attrNameLst>
                                          <p:attrName>style.visibility</p:attrName>
                                        </p:attrNameLst>
                                      </p:cBhvr>
                                      <p:to>
                                        <p:strVal val="visible"/>
                                      </p:to>
                                    </p:set>
                                    <p:anim calcmode="lin" valueType="num">
                                      <p:cBhvr>
                                        <p:cTn id="82" dur="500" fill="hold"/>
                                        <p:tgtEl>
                                          <p:spTgt spid="175"/>
                                        </p:tgtEl>
                                        <p:attrNameLst>
                                          <p:attrName>ppt_w</p:attrName>
                                        </p:attrNameLst>
                                      </p:cBhvr>
                                      <p:tavLst>
                                        <p:tav tm="0">
                                          <p:val>
                                            <p:strVal val="2/3*#ppt_w"/>
                                          </p:val>
                                        </p:tav>
                                        <p:tav tm="100000">
                                          <p:val>
                                            <p:strVal val="#ppt_w"/>
                                          </p:val>
                                        </p:tav>
                                      </p:tavLst>
                                    </p:anim>
                                    <p:anim calcmode="lin" valueType="num">
                                      <p:cBhvr>
                                        <p:cTn id="83" dur="500" fill="hold"/>
                                        <p:tgtEl>
                                          <p:spTgt spid="17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animBg="1"/>
      <p:bldP spid="196" grpId="0" animBg="1"/>
      <p:bldP spid="168" grpId="0" animBg="1"/>
      <p:bldP spid="17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a:spLocks noChangeArrowheads="1"/>
          </p:cNvSpPr>
          <p:nvPr/>
        </p:nvSpPr>
        <p:spPr bwMode="auto">
          <a:xfrm>
            <a:off x="3962400" y="6051550"/>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Time (s)</a:t>
            </a:r>
          </a:p>
        </p:txBody>
      </p:sp>
      <p:pic>
        <p:nvPicPr>
          <p:cNvPr id="15" name="Picture 7" descr="commonERSP4"/>
          <p:cNvPicPr>
            <a:picLocks noChangeAspect="1" noChangeArrowheads="1"/>
          </p:cNvPicPr>
          <p:nvPr/>
        </p:nvPicPr>
        <p:blipFill>
          <a:blip r:embed="rId3">
            <a:extLst>
              <a:ext uri="{28A0092B-C50C-407E-A947-70E740481C1C}">
                <a14:useLocalDpi xmlns:a14="http://schemas.microsoft.com/office/drawing/2010/main" val="0"/>
              </a:ext>
            </a:extLst>
          </a:blip>
          <a:srcRect l="17529" t="79832"/>
          <a:stretch>
            <a:fillRect/>
          </a:stretch>
        </p:blipFill>
        <p:spPr bwMode="auto">
          <a:xfrm>
            <a:off x="1905000" y="5867400"/>
            <a:ext cx="696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2"/>
          <p:cNvSpPr>
            <a:spLocks noGrp="1" noChangeArrowheads="1"/>
          </p:cNvSpPr>
          <p:nvPr>
            <p:ph type="title"/>
          </p:nvPr>
        </p:nvSpPr>
        <p:spPr>
          <a:xfrm>
            <a:off x="1260475" y="334963"/>
            <a:ext cx="6664325" cy="503237"/>
          </a:xfrm>
          <a:noFill/>
        </p:spPr>
        <p:txBody>
          <a:bodyPr>
            <a:normAutofit fontScale="90000"/>
          </a:bodyPr>
          <a:lstStyle/>
          <a:p>
            <a:pPr eaLnBrk="1" hangingPunct="1"/>
            <a:r>
              <a:rPr lang="en-US" sz="2800">
                <a:solidFill>
                  <a:srgbClr val="222268"/>
                </a:solidFill>
                <a:latin typeface="Calibri" charset="0"/>
                <a:ea typeface="ＭＳ Ｐゴシック" charset="0"/>
                <a:cs typeface="ＭＳ Ｐゴシック" charset="0"/>
              </a:rPr>
              <a:t>Two parietal component clusters</a:t>
            </a:r>
          </a:p>
        </p:txBody>
      </p:sp>
      <p:pic>
        <p:nvPicPr>
          <p:cNvPr id="51204" name="Picture 12" descr="powBas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5" y="1447800"/>
            <a:ext cx="14001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3" descr="Tunn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413" y="1450975"/>
            <a:ext cx="631825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7182" name="Picture 14" descr="commonERSP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388" y="3376613"/>
            <a:ext cx="8440737"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
          <p:cNvSpPr>
            <a:spLocks noChangeArrowheads="1"/>
          </p:cNvSpPr>
          <p:nvPr/>
        </p:nvSpPr>
        <p:spPr bwMode="auto">
          <a:xfrm rot="5400000">
            <a:off x="-495300" y="3771900"/>
            <a:ext cx="2971800" cy="15240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Oval 5"/>
          <p:cNvSpPr>
            <a:spLocks noChangeArrowheads="1"/>
          </p:cNvSpPr>
          <p:nvPr/>
        </p:nvSpPr>
        <p:spPr bwMode="auto">
          <a:xfrm rot="5400000">
            <a:off x="-76200" y="1371600"/>
            <a:ext cx="2133600" cy="15240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Oval 5"/>
          <p:cNvSpPr>
            <a:spLocks noChangeArrowheads="1"/>
          </p:cNvSpPr>
          <p:nvPr/>
        </p:nvSpPr>
        <p:spPr bwMode="auto">
          <a:xfrm rot="5400000">
            <a:off x="2247900" y="3086100"/>
            <a:ext cx="3810000" cy="25146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Right Arrow 9"/>
          <p:cNvSpPr/>
          <p:nvPr/>
        </p:nvSpPr>
        <p:spPr>
          <a:xfrm>
            <a:off x="2057400" y="1143000"/>
            <a:ext cx="1295400" cy="228600"/>
          </a:xfrm>
          <a:prstGeom prst="rightArrow">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1" name="Right Arrow 10"/>
          <p:cNvSpPr/>
          <p:nvPr/>
        </p:nvSpPr>
        <p:spPr>
          <a:xfrm>
            <a:off x="7467600" y="1158875"/>
            <a:ext cx="1060450" cy="212725"/>
          </a:xfrm>
          <a:prstGeom prst="rightArrow">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2" name="Right Arrow 11"/>
          <p:cNvSpPr/>
          <p:nvPr/>
        </p:nvSpPr>
        <p:spPr>
          <a:xfrm>
            <a:off x="3397250" y="1143000"/>
            <a:ext cx="1692275" cy="228600"/>
          </a:xfrm>
          <a:prstGeom prst="rightArrow">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3" name="Right Arrow 12"/>
          <p:cNvSpPr/>
          <p:nvPr/>
        </p:nvSpPr>
        <p:spPr>
          <a:xfrm>
            <a:off x="5149850" y="1143000"/>
            <a:ext cx="1949450" cy="228600"/>
          </a:xfrm>
          <a:prstGeom prst="rightArrow">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2238" name="TextBox 2"/>
          <p:cNvSpPr txBox="1">
            <a:spLocks noChangeArrowheads="1"/>
          </p:cNvSpPr>
          <p:nvPr/>
        </p:nvSpPr>
        <p:spPr bwMode="auto">
          <a:xfrm>
            <a:off x="4876800" y="6550025"/>
            <a:ext cx="419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smtClean="0">
                <a:solidFill>
                  <a:srgbClr val="222268"/>
                </a:solidFill>
              </a:rPr>
              <a:t>From Klaus </a:t>
            </a:r>
            <a:r>
              <a:rPr lang="en-US" sz="1200" dirty="0">
                <a:solidFill>
                  <a:srgbClr val="222268"/>
                </a:solidFill>
              </a:rPr>
              <a:t>Gramann et al., 2010</a:t>
            </a:r>
          </a:p>
        </p:txBody>
      </p:sp>
      <p:sp>
        <p:nvSpPr>
          <p:cNvPr id="17" name="Oval 5"/>
          <p:cNvSpPr>
            <a:spLocks noChangeArrowheads="1"/>
          </p:cNvSpPr>
          <p:nvPr/>
        </p:nvSpPr>
        <p:spPr bwMode="auto">
          <a:xfrm rot="5400000">
            <a:off x="5905500" y="3138488"/>
            <a:ext cx="3810000" cy="25146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advTm="5688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27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strVal val="2/3*#ppt_w"/>
                                          </p:val>
                                        </p:tav>
                                        <p:tav tm="100000">
                                          <p:val>
                                            <p:strVal val="#ppt_w"/>
                                          </p:val>
                                        </p:tav>
                                      </p:tavLst>
                                    </p:anim>
                                    <p:anim calcmode="lin" valueType="num">
                                      <p:cBhvr>
                                        <p:cTn id="28" dur="500" fill="hold"/>
                                        <p:tgtEl>
                                          <p:spTgt spid="8"/>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par>
                                <p:cTn id="29" presetID="23" presetClass="entr" presetSubtype="16" fill="hold" nodeType="withEffect">
                                  <p:stCondLst>
                                    <p:cond delay="0"/>
                                  </p:stCondLst>
                                  <p:childTnLst>
                                    <p:set>
                                      <p:cBhvr>
                                        <p:cTn id="30" dur="1" fill="hold">
                                          <p:stCondLst>
                                            <p:cond delay="0"/>
                                          </p:stCondLst>
                                        </p:cTn>
                                        <p:tgtEl>
                                          <p:spTgt spid="51204"/>
                                        </p:tgtEl>
                                        <p:attrNameLst>
                                          <p:attrName>style.visibility</p:attrName>
                                        </p:attrNameLst>
                                      </p:cBhvr>
                                      <p:to>
                                        <p:strVal val="visible"/>
                                      </p:to>
                                    </p:set>
                                    <p:anim calcmode="lin" valueType="num">
                                      <p:cBhvr>
                                        <p:cTn id="31" dur="500" fill="hold"/>
                                        <p:tgtEl>
                                          <p:spTgt spid="51204"/>
                                        </p:tgtEl>
                                        <p:attrNameLst>
                                          <p:attrName>ppt_w</p:attrName>
                                        </p:attrNameLst>
                                      </p:cBhvr>
                                      <p:tavLst>
                                        <p:tav tm="0">
                                          <p:val>
                                            <p:fltVal val="0"/>
                                          </p:val>
                                        </p:tav>
                                        <p:tav tm="100000">
                                          <p:val>
                                            <p:strVal val="#ppt_w"/>
                                          </p:val>
                                        </p:tav>
                                      </p:tavLst>
                                    </p:anim>
                                    <p:anim calcmode="lin" valueType="num">
                                      <p:cBhvr>
                                        <p:cTn id="32" dur="500" fill="hold"/>
                                        <p:tgtEl>
                                          <p:spTgt spid="51204"/>
                                        </p:tgtEl>
                                        <p:attrNameLst>
                                          <p:attrName>ppt_h</p:attrName>
                                        </p:attrNameLst>
                                      </p:cBhvr>
                                      <p:tavLst>
                                        <p:tav tm="0">
                                          <p:val>
                                            <p:fltVal val="0"/>
                                          </p:val>
                                        </p:tav>
                                        <p:tav tm="100000">
                                          <p:val>
                                            <p:strVal val="#ppt_h"/>
                                          </p:val>
                                        </p:tav>
                                      </p:tavLst>
                                    </p:anim>
                                  </p:childTnLst>
                                </p:cTn>
                              </p:par>
                              <p:par>
                                <p:cTn id="33" presetID="22" presetClass="entr" presetSubtype="8" fill="hold" grpId="0" nodeType="withEffect">
                                  <p:stCondLst>
                                    <p:cond delay="0"/>
                                  </p:stCondLst>
                                  <p:childTnLst>
                                    <p:set>
                                      <p:cBhvr>
                                        <p:cTn id="34" dur="1" fill="hold">
                                          <p:stCondLst>
                                            <p:cond delay="0"/>
                                          </p:stCondLst>
                                        </p:cTn>
                                        <p:tgtEl>
                                          <p:spTgt spid="51203"/>
                                        </p:tgtEl>
                                        <p:attrNameLst>
                                          <p:attrName>style.visibility</p:attrName>
                                        </p:attrNameLst>
                                      </p:cBhvr>
                                      <p:to>
                                        <p:strVal val="visible"/>
                                      </p:to>
                                    </p:set>
                                    <p:animEffect transition="in" filter="wipe(left)">
                                      <p:cBhvr>
                                        <p:cTn id="35" dur="500"/>
                                        <p:tgtEl>
                                          <p:spTgt spid="5120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1287182"/>
                                        </p:tgtEl>
                                        <p:attrNameLst>
                                          <p:attrName>style.visibility</p:attrName>
                                        </p:attrNameLst>
                                      </p:cBhvr>
                                      <p:to>
                                        <p:strVal val="visible"/>
                                      </p:to>
                                    </p:set>
                                    <p:animEffect transition="in" filter="wipe(left)">
                                      <p:cBhvr>
                                        <p:cTn id="40" dur="1000"/>
                                        <p:tgtEl>
                                          <p:spTgt spid="1287182"/>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par>
                                <p:cTn id="44" presetID="10"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2000"/>
                                        <p:tgtEl>
                                          <p:spTgt spid="15"/>
                                        </p:tgtEl>
                                      </p:cBhvr>
                                    </p:animEffect>
                                  </p:childTnLst>
                                </p:cTn>
                              </p:par>
                              <p:par>
                                <p:cTn id="47" presetID="23" presetClass="entr" presetSubtype="272"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strVal val="2/3*#ppt_w"/>
                                          </p:val>
                                        </p:tav>
                                        <p:tav tm="100000">
                                          <p:val>
                                            <p:strVal val="#ppt_w"/>
                                          </p:val>
                                        </p:tav>
                                      </p:tavLst>
                                    </p:anim>
                                    <p:anim calcmode="lin" valueType="num">
                                      <p:cBhvr>
                                        <p:cTn id="50" dur="500" fill="hold"/>
                                        <p:tgtEl>
                                          <p:spTgt spid="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272"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strVal val="2/3*#ppt_w"/>
                                          </p:val>
                                        </p:tav>
                                        <p:tav tm="100000">
                                          <p:val>
                                            <p:strVal val="#ppt_w"/>
                                          </p:val>
                                        </p:tav>
                                      </p:tavLst>
                                    </p:anim>
                                    <p:anim calcmode="lin" valueType="num">
                                      <p:cBhvr>
                                        <p:cTn id="56" dur="500" fill="hold"/>
                                        <p:tgtEl>
                                          <p:spTgt spid="9"/>
                                        </p:tgtEl>
                                        <p:attrNameLst>
                                          <p:attrName>ppt_h</p:attrName>
                                        </p:attrNameLst>
                                      </p:cBhvr>
                                      <p:tavLst>
                                        <p:tav tm="0">
                                          <p:val>
                                            <p:strVal val="2/3*#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272"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strVal val="2/3*#ppt_w"/>
                                          </p:val>
                                        </p:tav>
                                        <p:tav tm="100000">
                                          <p:val>
                                            <p:strVal val="#ppt_w"/>
                                          </p:val>
                                        </p:tav>
                                      </p:tavLst>
                                    </p:anim>
                                    <p:anim calcmode="lin" valueType="num">
                                      <p:cBhvr>
                                        <p:cTn id="62" dur="500" fill="hold"/>
                                        <p:tgtEl>
                                          <p:spTgt spid="1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1203" grpId="0"/>
      <p:bldP spid="7" grpId="0" animBg="1"/>
      <p:bldP spid="8" grpId="0" animBg="1"/>
      <p:bldP spid="9" grpId="0" animBg="1"/>
      <p:bldP spid="10" grpId="0" animBg="1"/>
      <p:bldP spid="11" grpId="0" animBg="1"/>
      <p:bldP spid="12" grpId="0" animBg="1"/>
      <p:bldP spid="13" grpId="0"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315913" y="290513"/>
            <a:ext cx="8512175" cy="609600"/>
          </a:xfrm>
          <a:noFill/>
        </p:spPr>
        <p:txBody>
          <a:bodyPr/>
          <a:lstStyle/>
          <a:p>
            <a:pPr eaLnBrk="1" hangingPunct="1"/>
            <a:r>
              <a:rPr lang="en-US" sz="2800">
                <a:solidFill>
                  <a:srgbClr val="222268"/>
                </a:solidFill>
                <a:latin typeface="Calibri" charset="0"/>
                <a:ea typeface="ＭＳ Ｐゴシック" charset="0"/>
                <a:cs typeface="ＭＳ Ｐゴシック" charset="0"/>
              </a:rPr>
              <a:t>Medial prefrontal component cluster</a:t>
            </a:r>
          </a:p>
        </p:txBody>
      </p:sp>
      <p:pic>
        <p:nvPicPr>
          <p:cNvPr id="54274" name="Picture 7" descr="commonERSP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8" y="3365500"/>
            <a:ext cx="844073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9" descr="powBas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5" y="1455738"/>
            <a:ext cx="140017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10" descr="Tunn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413" y="1471613"/>
            <a:ext cx="6318250"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
          <p:cNvSpPr>
            <a:spLocks noChangeArrowheads="1"/>
          </p:cNvSpPr>
          <p:nvPr/>
        </p:nvSpPr>
        <p:spPr bwMode="auto">
          <a:xfrm rot="5400000">
            <a:off x="0" y="1371600"/>
            <a:ext cx="1828800" cy="13716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Oval 5"/>
          <p:cNvSpPr>
            <a:spLocks noChangeArrowheads="1"/>
          </p:cNvSpPr>
          <p:nvPr/>
        </p:nvSpPr>
        <p:spPr bwMode="auto">
          <a:xfrm rot="5400000">
            <a:off x="3581400" y="4006850"/>
            <a:ext cx="533400" cy="6858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Oval 5"/>
          <p:cNvSpPr>
            <a:spLocks noChangeArrowheads="1"/>
          </p:cNvSpPr>
          <p:nvPr/>
        </p:nvSpPr>
        <p:spPr bwMode="auto">
          <a:xfrm rot="5400000">
            <a:off x="7848600" y="3962400"/>
            <a:ext cx="533400" cy="6858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0" name="TextBox 11"/>
          <p:cNvSpPr txBox="1">
            <a:spLocks noChangeArrowheads="1"/>
          </p:cNvSpPr>
          <p:nvPr/>
        </p:nvSpPr>
        <p:spPr bwMode="auto">
          <a:xfrm>
            <a:off x="3962400" y="4876800"/>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Time (s)</a:t>
            </a:r>
          </a:p>
        </p:txBody>
      </p:sp>
      <p:pic>
        <p:nvPicPr>
          <p:cNvPr id="13" name="Picture 7" descr="commonERSP4"/>
          <p:cNvPicPr>
            <a:picLocks noChangeAspect="1" noChangeArrowheads="1"/>
          </p:cNvPicPr>
          <p:nvPr/>
        </p:nvPicPr>
        <p:blipFill>
          <a:blip r:embed="rId3">
            <a:extLst>
              <a:ext uri="{28A0092B-C50C-407E-A947-70E740481C1C}">
                <a14:useLocalDpi xmlns:a14="http://schemas.microsoft.com/office/drawing/2010/main" val="0"/>
              </a:ext>
            </a:extLst>
          </a:blip>
          <a:srcRect t="4636" r="86893" b="24596"/>
          <a:stretch>
            <a:fillRect/>
          </a:stretch>
        </p:blipFill>
        <p:spPr bwMode="auto">
          <a:xfrm>
            <a:off x="0" y="3033713"/>
            <a:ext cx="327342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TextBox 2"/>
          <p:cNvSpPr txBox="1">
            <a:spLocks noChangeArrowheads="1"/>
          </p:cNvSpPr>
          <p:nvPr/>
        </p:nvSpPr>
        <p:spPr bwMode="auto">
          <a:xfrm>
            <a:off x="4876800" y="6550025"/>
            <a:ext cx="419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smtClean="0">
                <a:solidFill>
                  <a:srgbClr val="222268"/>
                </a:solidFill>
              </a:rPr>
              <a:t>From Klaus </a:t>
            </a:r>
            <a:r>
              <a:rPr lang="en-US" sz="1200" dirty="0">
                <a:solidFill>
                  <a:srgbClr val="222268"/>
                </a:solidFill>
              </a:rPr>
              <a:t>Gramann et al., 2010</a:t>
            </a:r>
          </a:p>
        </p:txBody>
      </p:sp>
      <p:sp>
        <p:nvSpPr>
          <p:cNvPr id="14" name="Oval 5"/>
          <p:cNvSpPr>
            <a:spLocks noChangeArrowheads="1"/>
          </p:cNvSpPr>
          <p:nvPr/>
        </p:nvSpPr>
        <p:spPr bwMode="auto">
          <a:xfrm rot="5400000">
            <a:off x="5427663" y="3676650"/>
            <a:ext cx="533400" cy="12573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Oval 5"/>
          <p:cNvSpPr>
            <a:spLocks noChangeArrowheads="1"/>
          </p:cNvSpPr>
          <p:nvPr/>
        </p:nvSpPr>
        <p:spPr bwMode="auto">
          <a:xfrm rot="5400000">
            <a:off x="3390900" y="3740150"/>
            <a:ext cx="533400" cy="6858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Oval 5"/>
          <p:cNvSpPr>
            <a:spLocks noChangeArrowheads="1"/>
          </p:cNvSpPr>
          <p:nvPr/>
        </p:nvSpPr>
        <p:spPr bwMode="auto">
          <a:xfrm rot="5400000">
            <a:off x="7505700" y="3695700"/>
            <a:ext cx="533400" cy="6858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advTm="5688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2/3*#ppt_w"/>
                                          </p:val>
                                        </p:tav>
                                        <p:tav tm="100000">
                                          <p:val>
                                            <p:strVal val="#ppt_w"/>
                                          </p:val>
                                        </p:tav>
                                      </p:tavLst>
                                    </p:anim>
                                    <p:anim calcmode="lin" valueType="num">
                                      <p:cBhvr>
                                        <p:cTn id="8" dur="500" fill="hold"/>
                                        <p:tgtEl>
                                          <p:spTgt spid="13"/>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23" presetClass="entr" presetSubtype="27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strVal val="2/3*#ppt_w"/>
                                          </p:val>
                                        </p:tav>
                                        <p:tav tm="100000">
                                          <p:val>
                                            <p:strVal val="#ppt_w"/>
                                          </p:val>
                                        </p:tav>
                                      </p:tavLst>
                                    </p:anim>
                                    <p:anim calcmode="lin" valueType="num">
                                      <p:cBhvr>
                                        <p:cTn id="17" dur="500" fill="hold"/>
                                        <p:tgtEl>
                                          <p:spTgt spid="8"/>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27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strVal val="2/3*#ppt_w"/>
                                          </p:val>
                                        </p:tav>
                                        <p:tav tm="100000">
                                          <p:val>
                                            <p:strVal val="#ppt_w"/>
                                          </p:val>
                                        </p:tav>
                                      </p:tavLst>
                                    </p:anim>
                                    <p:anim calcmode="lin" valueType="num">
                                      <p:cBhvr>
                                        <p:cTn id="23" dur="500" fill="hold"/>
                                        <p:tgtEl>
                                          <p:spTgt spid="9"/>
                                        </p:tgtEl>
                                        <p:attrNameLst>
                                          <p:attrName>ppt_h</p:attrName>
                                        </p:attrNameLst>
                                      </p:cBhvr>
                                      <p:tavLst>
                                        <p:tav tm="0">
                                          <p:val>
                                            <p:strVal val="2/3*#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272"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strVal val="2/3*#ppt_w"/>
                                          </p:val>
                                        </p:tav>
                                        <p:tav tm="100000">
                                          <p:val>
                                            <p:strVal val="#ppt_w"/>
                                          </p:val>
                                        </p:tav>
                                      </p:tavLst>
                                    </p:anim>
                                    <p:anim calcmode="lin" valueType="num">
                                      <p:cBhvr>
                                        <p:cTn id="29" dur="500" fill="hold"/>
                                        <p:tgtEl>
                                          <p:spTgt spid="14"/>
                                        </p:tgtEl>
                                        <p:attrNameLst>
                                          <p:attrName>ppt_h</p:attrName>
                                        </p:attrNameLst>
                                      </p:cBhvr>
                                      <p:tavLst>
                                        <p:tav tm="0">
                                          <p:val>
                                            <p:strVal val="2/3*#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272"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strVal val="2/3*#ppt_w"/>
                                          </p:val>
                                        </p:tav>
                                        <p:tav tm="100000">
                                          <p:val>
                                            <p:strVal val="#ppt_w"/>
                                          </p:val>
                                        </p:tav>
                                      </p:tavLst>
                                    </p:anim>
                                    <p:anim calcmode="lin" valueType="num">
                                      <p:cBhvr>
                                        <p:cTn id="35" dur="500" fill="hold"/>
                                        <p:tgtEl>
                                          <p:spTgt spid="10"/>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9"/>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4"/>
                                        </p:tgtEl>
                                        <p:attrNameLst>
                                          <p:attrName>style.visibility</p:attrName>
                                        </p:attrNameLst>
                                      </p:cBhvr>
                                      <p:to>
                                        <p:strVal val="hidden"/>
                                      </p:to>
                                    </p:set>
                                  </p:childTnLst>
                                </p:cTn>
                              </p:par>
                              <p:par>
                                <p:cTn id="42" presetID="23" presetClass="entr" presetSubtype="272"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strVal val="2/3*#ppt_w"/>
                                          </p:val>
                                        </p:tav>
                                        <p:tav tm="100000">
                                          <p:val>
                                            <p:strVal val="#ppt_w"/>
                                          </p:val>
                                        </p:tav>
                                      </p:tavLst>
                                    </p:anim>
                                    <p:anim calcmode="lin" valueType="num">
                                      <p:cBhvr>
                                        <p:cTn id="45" dur="500" fill="hold"/>
                                        <p:tgtEl>
                                          <p:spTgt spid="16"/>
                                        </p:tgtEl>
                                        <p:attrNameLst>
                                          <p:attrName>ppt_h</p:attrName>
                                        </p:attrNameLst>
                                      </p:cBhvr>
                                      <p:tavLst>
                                        <p:tav tm="0">
                                          <p:val>
                                            <p:strVal val="2/3*#ppt_h"/>
                                          </p:val>
                                        </p:tav>
                                        <p:tav tm="100000">
                                          <p:val>
                                            <p:strVal val="#ppt_h"/>
                                          </p:val>
                                        </p:tav>
                                      </p:tavLst>
                                    </p:anim>
                                  </p:childTnLst>
                                </p:cTn>
                              </p:par>
                              <p:par>
                                <p:cTn id="46" presetID="23" presetClass="entr" presetSubtype="272"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strVal val="2/3*#ppt_w"/>
                                          </p:val>
                                        </p:tav>
                                        <p:tav tm="100000">
                                          <p:val>
                                            <p:strVal val="#ppt_w"/>
                                          </p:val>
                                        </p:tav>
                                      </p:tavLst>
                                    </p:anim>
                                    <p:anim calcmode="lin" valueType="num">
                                      <p:cBhvr>
                                        <p:cTn id="49" dur="500" fill="hold"/>
                                        <p:tgtEl>
                                          <p:spTgt spid="1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4" grpId="0" animBg="1"/>
      <p:bldP spid="14" grpId="1" animBg="1"/>
      <p:bldP spid="15"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descr="Figure-3-Gramann"/>
          <p:cNvPicPr>
            <a:picLocks noChangeAspect="1" noChangeArrowheads="1"/>
          </p:cNvPicPr>
          <p:nvPr/>
        </p:nvPicPr>
        <p:blipFill>
          <a:blip r:embed="rId2">
            <a:extLst>
              <a:ext uri="{28A0092B-C50C-407E-A947-70E740481C1C}">
                <a14:useLocalDpi xmlns:a14="http://schemas.microsoft.com/office/drawing/2010/main" val="0"/>
              </a:ext>
            </a:extLst>
          </a:blip>
          <a:srcRect l="9764" t="13589" r="23570" b="46"/>
          <a:stretch>
            <a:fillRect/>
          </a:stretch>
        </p:blipFill>
        <p:spPr bwMode="auto">
          <a:xfrm rot="5400000">
            <a:off x="1774825" y="-381000"/>
            <a:ext cx="5181600" cy="868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txBox="1">
            <a:spLocks noChangeArrowheads="1"/>
          </p:cNvSpPr>
          <p:nvPr/>
        </p:nvSpPr>
        <p:spPr bwMode="auto">
          <a:xfrm>
            <a:off x="315913" y="273050"/>
            <a:ext cx="85121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a:solidFill>
                  <a:srgbClr val="222268"/>
                </a:solidFill>
              </a:rPr>
              <a:t>Clusters distinguishing Turners &amp; Nonturners</a:t>
            </a:r>
          </a:p>
        </p:txBody>
      </p:sp>
      <p:sp>
        <p:nvSpPr>
          <p:cNvPr id="5" name="Oval 5"/>
          <p:cNvSpPr>
            <a:spLocks noChangeArrowheads="1"/>
          </p:cNvSpPr>
          <p:nvPr/>
        </p:nvSpPr>
        <p:spPr bwMode="auto">
          <a:xfrm rot="5400000">
            <a:off x="6207125" y="2806700"/>
            <a:ext cx="2489200" cy="29718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Oval 5"/>
          <p:cNvSpPr>
            <a:spLocks noChangeArrowheads="1"/>
          </p:cNvSpPr>
          <p:nvPr/>
        </p:nvSpPr>
        <p:spPr bwMode="auto">
          <a:xfrm rot="5400000">
            <a:off x="322263" y="4000500"/>
            <a:ext cx="3657600" cy="17526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Rectangle 7"/>
          <p:cNvSpPr/>
          <p:nvPr/>
        </p:nvSpPr>
        <p:spPr bwMode="auto">
          <a:xfrm>
            <a:off x="-15875" y="1574800"/>
            <a:ext cx="487363" cy="396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9" name="Oval 5"/>
          <p:cNvSpPr>
            <a:spLocks noChangeArrowheads="1"/>
          </p:cNvSpPr>
          <p:nvPr/>
        </p:nvSpPr>
        <p:spPr bwMode="auto">
          <a:xfrm rot="5400000">
            <a:off x="7086600" y="4343400"/>
            <a:ext cx="838200" cy="29718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327" name="TextBox 2"/>
          <p:cNvSpPr txBox="1">
            <a:spLocks noChangeArrowheads="1"/>
          </p:cNvSpPr>
          <p:nvPr/>
        </p:nvSpPr>
        <p:spPr bwMode="auto">
          <a:xfrm>
            <a:off x="4876800" y="6550025"/>
            <a:ext cx="419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smtClean="0">
                <a:solidFill>
                  <a:srgbClr val="222268"/>
                </a:solidFill>
              </a:rPr>
              <a:t>From Klaus </a:t>
            </a:r>
            <a:r>
              <a:rPr lang="en-US" sz="1200" dirty="0">
                <a:solidFill>
                  <a:srgbClr val="222268"/>
                </a:solidFill>
              </a:rPr>
              <a:t>Gramann et al., 2010</a:t>
            </a:r>
          </a:p>
        </p:txBody>
      </p:sp>
      <p:sp>
        <p:nvSpPr>
          <p:cNvPr id="10" name="Oval 5"/>
          <p:cNvSpPr>
            <a:spLocks noChangeArrowheads="1"/>
          </p:cNvSpPr>
          <p:nvPr/>
        </p:nvSpPr>
        <p:spPr bwMode="auto">
          <a:xfrm rot="5400000">
            <a:off x="7086600" y="1274763"/>
            <a:ext cx="838200" cy="29718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Oval 5"/>
          <p:cNvSpPr>
            <a:spLocks noChangeArrowheads="1"/>
          </p:cNvSpPr>
          <p:nvPr/>
        </p:nvSpPr>
        <p:spPr bwMode="auto">
          <a:xfrm rot="5400000">
            <a:off x="4995069" y="2010569"/>
            <a:ext cx="449262" cy="16002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2/3*#ppt_w"/>
                                          </p:val>
                                        </p:tav>
                                        <p:tav tm="100000">
                                          <p:val>
                                            <p:strVal val="#ppt_w"/>
                                          </p:val>
                                        </p:tav>
                                      </p:tavLst>
                                    </p:anim>
                                    <p:anim calcmode="lin" valueType="num">
                                      <p:cBhvr>
                                        <p:cTn id="8" dur="500" fill="hold"/>
                                        <p:tgtEl>
                                          <p:spTgt spid="10"/>
                                        </p:tgtEl>
                                        <p:attrNameLst>
                                          <p:attrName>ppt_h</p:attrName>
                                        </p:attrNameLst>
                                      </p:cBhvr>
                                      <p:tavLst>
                                        <p:tav tm="0">
                                          <p:val>
                                            <p:strVal val="2/3*#ppt_h"/>
                                          </p:val>
                                        </p:tav>
                                        <p:tav tm="100000">
                                          <p:val>
                                            <p:strVal val="#ppt_h"/>
                                          </p:val>
                                        </p:tav>
                                      </p:tavLst>
                                    </p:anim>
                                  </p:childTnLst>
                                </p:cTn>
                              </p:par>
                            </p:childTnLst>
                          </p:cTn>
                        </p:par>
                        <p:par>
                          <p:cTn id="9" fill="hold" nodeType="with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strVal val="2/3*#ppt_w"/>
                                          </p:val>
                                        </p:tav>
                                        <p:tav tm="100000">
                                          <p:val>
                                            <p:strVal val="#ppt_w"/>
                                          </p:val>
                                        </p:tav>
                                      </p:tavLst>
                                    </p:anim>
                                    <p:anim calcmode="lin" valueType="num">
                                      <p:cBhvr>
                                        <p:cTn id="13" dur="500" fill="hold"/>
                                        <p:tgtEl>
                                          <p:spTgt spid="11"/>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0"/>
                                        </p:tgtEl>
                                        <p:attrNameLst>
                                          <p:attrName>style.visibility</p:attrName>
                                        </p:attrNameLst>
                                      </p:cBhvr>
                                      <p:to>
                                        <p:strVal val="hidden"/>
                                      </p:to>
                                    </p:set>
                                  </p:childTnLst>
                                </p:cTn>
                              </p:par>
                              <p:par>
                                <p:cTn id="18" presetID="23" presetClass="entr" presetSubtype="27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strVal val="2/3*#ppt_w"/>
                                          </p:val>
                                        </p:tav>
                                        <p:tav tm="100000">
                                          <p:val>
                                            <p:strVal val="#ppt_w"/>
                                          </p:val>
                                        </p:tav>
                                      </p:tavLst>
                                    </p:anim>
                                    <p:anim calcmode="lin" valueType="num">
                                      <p:cBhvr>
                                        <p:cTn id="21" dur="500" fill="hold"/>
                                        <p:tgtEl>
                                          <p:spTgt spid="5"/>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272"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strVal val="2/3*#ppt_w"/>
                                          </p:val>
                                        </p:tav>
                                        <p:tav tm="100000">
                                          <p:val>
                                            <p:strVal val="#ppt_w"/>
                                          </p:val>
                                        </p:tav>
                                      </p:tavLst>
                                    </p:anim>
                                    <p:anim calcmode="lin" valueType="num">
                                      <p:cBhvr>
                                        <p:cTn id="27" dur="500" fill="hold"/>
                                        <p:tgtEl>
                                          <p:spTgt spid="9"/>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272"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2/3*#ppt_w"/>
                                          </p:val>
                                        </p:tav>
                                        <p:tav tm="100000">
                                          <p:val>
                                            <p:strVal val="#ppt_w"/>
                                          </p:val>
                                        </p:tav>
                                      </p:tavLst>
                                    </p:anim>
                                    <p:anim calcmode="lin" valueType="num">
                                      <p:cBhvr>
                                        <p:cTn id="33" dur="50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0" grpId="1"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6" descr="GibbsEEG1935.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0229"/>
          <a:stretch>
            <a:fillRect/>
          </a:stretch>
        </p:blipFill>
        <p:spPr bwMode="auto">
          <a:xfrm>
            <a:off x="76200" y="914400"/>
            <a:ext cx="9067800" cy="5354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794" name="Text Box 7"/>
          <p:cNvSpPr txBox="1">
            <a:spLocks noChangeArrowheads="1"/>
          </p:cNvSpPr>
          <p:nvPr/>
        </p:nvSpPr>
        <p:spPr bwMode="auto">
          <a:xfrm>
            <a:off x="1403350" y="76200"/>
            <a:ext cx="6324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a:solidFill>
                  <a:srgbClr val="000090"/>
                </a:solidFill>
                <a:cs typeface="Arial" charset="0"/>
              </a:rPr>
              <a:t>Human Functional Brain Imaging</a:t>
            </a:r>
          </a:p>
        </p:txBody>
      </p:sp>
      <p:sp>
        <p:nvSpPr>
          <p:cNvPr id="33795" name="TextBox 11"/>
          <p:cNvSpPr txBox="1">
            <a:spLocks noChangeArrowheads="1"/>
          </p:cNvSpPr>
          <p:nvPr/>
        </p:nvSpPr>
        <p:spPr bwMode="auto">
          <a:xfrm>
            <a:off x="7162800" y="6629400"/>
            <a:ext cx="1981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000">
                <a:solidFill>
                  <a:schemeClr val="bg1"/>
                </a:solidFill>
                <a:latin typeface="Calibri" charset="0"/>
              </a:rPr>
              <a:t>S. Makeig, 2009</a:t>
            </a:r>
          </a:p>
        </p:txBody>
      </p:sp>
      <p:pic>
        <p:nvPicPr>
          <p:cNvPr id="13" name="Picture 12" descr="HansBerger.jpg"/>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953000" y="2438400"/>
            <a:ext cx="3473450" cy="42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14" descr="JasperMuTrace.jpg"/>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28600" y="4975225"/>
            <a:ext cx="44069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25"/>
          <p:cNvSpPr txBox="1">
            <a:spLocks noChangeArrowheads="1"/>
          </p:cNvSpPr>
          <p:nvPr/>
        </p:nvSpPr>
        <p:spPr bwMode="auto">
          <a:xfrm>
            <a:off x="7467600" y="6537325"/>
            <a:ext cx="1676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125000"/>
              </a:lnSpc>
              <a:spcBef>
                <a:spcPct val="25000"/>
              </a:spcBef>
            </a:pPr>
            <a:r>
              <a:rPr lang="en-US" sz="1200" b="1">
                <a:solidFill>
                  <a:schemeClr val="accent2"/>
                </a:solidFill>
                <a:latin typeface="Calibri" charset="0"/>
              </a:rPr>
              <a:t>S. Makeig 2010</a:t>
            </a:r>
            <a:endParaRPr lang="en-US" sz="1200">
              <a:latin typeface="Calibri" charset="0"/>
            </a:endParaRPr>
          </a:p>
        </p:txBody>
      </p:sp>
      <p:sp>
        <p:nvSpPr>
          <p:cNvPr id="16" name="TextBox 15"/>
          <p:cNvSpPr txBox="1">
            <a:spLocks noChangeArrowheads="1"/>
          </p:cNvSpPr>
          <p:nvPr/>
        </p:nvSpPr>
        <p:spPr bwMode="auto">
          <a:xfrm>
            <a:off x="152400" y="957263"/>
            <a:ext cx="4800600" cy="5416868"/>
          </a:xfrm>
          <a:prstGeom prst="rect">
            <a:avLst/>
          </a:prstGeom>
          <a:solidFill>
            <a:schemeClr val="accent6">
              <a:lumMod val="40000"/>
              <a:lumOff val="60000"/>
              <a:alpha val="65000"/>
            </a:schemeClr>
          </a:solid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200"/>
              </a:spcAft>
              <a:defRPr/>
            </a:pPr>
            <a:r>
              <a:rPr lang="en-US" sz="1800" b="1" dirty="0" smtClean="0">
                <a:solidFill>
                  <a:srgbClr val="000090"/>
                </a:solidFill>
                <a:latin typeface="Calibri" charset="0"/>
              </a:rPr>
              <a:t>Some human brain imaging milestones</a:t>
            </a:r>
            <a:endParaRPr lang="en-US" sz="1800" dirty="0" smtClean="0">
              <a:solidFill>
                <a:srgbClr val="000090"/>
              </a:solidFill>
              <a:latin typeface="Calibri" charset="0"/>
            </a:endParaRPr>
          </a:p>
          <a:p>
            <a:pPr eaLnBrk="1" hangingPunct="1">
              <a:spcAft>
                <a:spcPts val="600"/>
              </a:spcAft>
              <a:defRPr/>
            </a:pPr>
            <a:r>
              <a:rPr lang="en-US" sz="1800" dirty="0" smtClean="0">
                <a:solidFill>
                  <a:srgbClr val="000090"/>
                </a:solidFill>
                <a:latin typeface="Calibri" charset="0"/>
              </a:rPr>
              <a:t>    1926    1</a:t>
            </a:r>
            <a:r>
              <a:rPr lang="en-US" sz="1800" baseline="30000" dirty="0" smtClean="0">
                <a:solidFill>
                  <a:srgbClr val="000090"/>
                </a:solidFill>
                <a:latin typeface="Calibri" charset="0"/>
              </a:rPr>
              <a:t>st</a:t>
            </a:r>
            <a:r>
              <a:rPr lang="en-US" sz="1800" dirty="0" smtClean="0">
                <a:solidFill>
                  <a:srgbClr val="000090"/>
                </a:solidFill>
                <a:latin typeface="Calibri" charset="0"/>
              </a:rPr>
              <a:t>  human EEG recordings</a:t>
            </a:r>
          </a:p>
          <a:p>
            <a:pPr eaLnBrk="1" hangingPunct="1">
              <a:spcAft>
                <a:spcPts val="600"/>
              </a:spcAft>
              <a:defRPr/>
            </a:pPr>
            <a:r>
              <a:rPr lang="en-US" b="1" dirty="0" smtClean="0">
                <a:solidFill>
                  <a:srgbClr val="000090"/>
                </a:solidFill>
                <a:latin typeface="Arial Black" charset="0"/>
                <a:cs typeface="Arial Black" charset="0"/>
              </a:rPr>
              <a:t>EEG</a:t>
            </a:r>
            <a:r>
              <a:rPr lang="en-US" dirty="0" smtClean="0">
                <a:solidFill>
                  <a:srgbClr val="000090"/>
                </a:solidFill>
                <a:latin typeface="Arial Black" charset="0"/>
                <a:cs typeface="Arial Black" charset="0"/>
              </a:rPr>
              <a:t> </a:t>
            </a:r>
            <a:r>
              <a:rPr lang="en-US" dirty="0" smtClean="0">
                <a:solidFill>
                  <a:srgbClr val="000090"/>
                </a:solidFill>
                <a:latin typeface="Calibri" charset="0"/>
                <a:cs typeface="Arial Black" charset="0"/>
              </a:rPr>
              <a:t>era</a:t>
            </a:r>
            <a:endParaRPr lang="en-US" b="1" dirty="0" smtClean="0">
              <a:solidFill>
                <a:srgbClr val="000090"/>
              </a:solidFill>
              <a:latin typeface="Calibri" charset="0"/>
              <a:cs typeface="Arial Black" charset="0"/>
            </a:endParaRPr>
          </a:p>
          <a:p>
            <a:pPr eaLnBrk="1" hangingPunct="1">
              <a:spcAft>
                <a:spcPts val="600"/>
              </a:spcAft>
              <a:defRPr/>
            </a:pPr>
            <a:r>
              <a:rPr lang="en-US" sz="1800" dirty="0" smtClean="0">
                <a:solidFill>
                  <a:srgbClr val="4D0085"/>
                </a:solidFill>
                <a:latin typeface="Calibri" charset="0"/>
              </a:rPr>
              <a:t>    1938     1</a:t>
            </a:r>
            <a:r>
              <a:rPr lang="en-US" sz="1800" baseline="30000" dirty="0" smtClean="0">
                <a:solidFill>
                  <a:srgbClr val="4D0085"/>
                </a:solidFill>
                <a:latin typeface="Calibri" charset="0"/>
              </a:rPr>
              <a:t>st</a:t>
            </a:r>
            <a:r>
              <a:rPr lang="en-US" sz="1800" dirty="0" smtClean="0">
                <a:solidFill>
                  <a:srgbClr val="4D0085"/>
                </a:solidFill>
                <a:latin typeface="Calibri" charset="0"/>
              </a:rPr>
              <a:t> EEG spectral analysis</a:t>
            </a:r>
          </a:p>
          <a:p>
            <a:pPr eaLnBrk="1" hangingPunct="1">
              <a:spcAft>
                <a:spcPts val="600"/>
              </a:spcAft>
              <a:defRPr/>
            </a:pPr>
            <a:r>
              <a:rPr lang="en-US" sz="1800" dirty="0" smtClean="0">
                <a:solidFill>
                  <a:srgbClr val="000090"/>
                </a:solidFill>
                <a:latin typeface="Calibri" charset="0"/>
              </a:rPr>
              <a:t>    1962     1</a:t>
            </a:r>
            <a:r>
              <a:rPr lang="en-US" sz="1800" baseline="30000" dirty="0" smtClean="0">
                <a:solidFill>
                  <a:srgbClr val="000090"/>
                </a:solidFill>
                <a:latin typeface="Calibri" charset="0"/>
              </a:rPr>
              <a:t>st</a:t>
            </a:r>
            <a:r>
              <a:rPr lang="en-US" sz="1800" dirty="0" smtClean="0">
                <a:solidFill>
                  <a:srgbClr val="000090"/>
                </a:solidFill>
                <a:latin typeface="Calibri" charset="0"/>
              </a:rPr>
              <a:t> computer ERP averaging (CAT)</a:t>
            </a:r>
          </a:p>
          <a:p>
            <a:pPr eaLnBrk="1" hangingPunct="1">
              <a:spcAft>
                <a:spcPts val="600"/>
              </a:spcAft>
              <a:defRPr/>
            </a:pPr>
            <a:r>
              <a:rPr lang="en-US" b="1" dirty="0" smtClean="0">
                <a:solidFill>
                  <a:srgbClr val="000090"/>
                </a:solidFill>
                <a:latin typeface="Arial Black" charset="0"/>
                <a:cs typeface="Arial Black" charset="0"/>
              </a:rPr>
              <a:t>ERP</a:t>
            </a:r>
            <a:r>
              <a:rPr lang="en-US" dirty="0" smtClean="0">
                <a:solidFill>
                  <a:srgbClr val="000090"/>
                </a:solidFill>
                <a:latin typeface="Arial Black" charset="0"/>
                <a:cs typeface="Arial Black" charset="0"/>
              </a:rPr>
              <a:t> </a:t>
            </a:r>
            <a:r>
              <a:rPr lang="en-US" dirty="0" smtClean="0">
                <a:solidFill>
                  <a:srgbClr val="000090"/>
                </a:solidFill>
                <a:latin typeface="Calibri" charset="0"/>
                <a:cs typeface="Arial Black" charset="0"/>
              </a:rPr>
              <a:t>era</a:t>
            </a:r>
            <a:endParaRPr lang="en-US" b="1" dirty="0" smtClean="0">
              <a:solidFill>
                <a:srgbClr val="000090"/>
              </a:solidFill>
              <a:latin typeface="Calibri" charset="0"/>
              <a:cs typeface="Arial Black" charset="0"/>
            </a:endParaRPr>
          </a:p>
          <a:p>
            <a:pPr eaLnBrk="1" hangingPunct="1">
              <a:spcAft>
                <a:spcPts val="600"/>
              </a:spcAft>
              <a:defRPr/>
            </a:pPr>
            <a:r>
              <a:rPr lang="en-US" sz="1800" dirty="0" smtClean="0">
                <a:solidFill>
                  <a:srgbClr val="A00000"/>
                </a:solidFill>
                <a:latin typeface="Calibri" charset="0"/>
              </a:rPr>
              <a:t>    1979     1</a:t>
            </a:r>
            <a:r>
              <a:rPr lang="en-US" sz="1800" baseline="30000" dirty="0" smtClean="0">
                <a:solidFill>
                  <a:srgbClr val="A00000"/>
                </a:solidFill>
                <a:latin typeface="Calibri" charset="0"/>
              </a:rPr>
              <a:t>st</a:t>
            </a:r>
            <a:r>
              <a:rPr lang="en-US" sz="1800" dirty="0" smtClean="0">
                <a:solidFill>
                  <a:srgbClr val="A00000"/>
                </a:solidFill>
                <a:latin typeface="Calibri" charset="0"/>
              </a:rPr>
              <a:t> event-related </a:t>
            </a:r>
            <a:r>
              <a:rPr lang="en-US" sz="1800" dirty="0" err="1" smtClean="0">
                <a:solidFill>
                  <a:srgbClr val="A00000"/>
                </a:solidFill>
                <a:latin typeface="Calibri" charset="0"/>
              </a:rPr>
              <a:t>desynchronization</a:t>
            </a:r>
            <a:endParaRPr lang="en-US" sz="1800" dirty="0" smtClean="0">
              <a:solidFill>
                <a:srgbClr val="A00000"/>
              </a:solidFill>
              <a:latin typeface="Calibri" charset="0"/>
            </a:endParaRPr>
          </a:p>
          <a:p>
            <a:pPr eaLnBrk="1" hangingPunct="1">
              <a:spcAft>
                <a:spcPts val="600"/>
              </a:spcAft>
              <a:defRPr/>
            </a:pPr>
            <a:r>
              <a:rPr lang="en-US" sz="1800" dirty="0" smtClean="0">
                <a:solidFill>
                  <a:srgbClr val="000090"/>
                </a:solidFill>
                <a:latin typeface="Calibri" charset="0"/>
              </a:rPr>
              <a:t>    1993   	1</a:t>
            </a:r>
            <a:r>
              <a:rPr lang="en-US" sz="1800" baseline="30000" dirty="0" smtClean="0">
                <a:solidFill>
                  <a:srgbClr val="000090"/>
                </a:solidFill>
                <a:latin typeface="Calibri" charset="0"/>
              </a:rPr>
              <a:t>st</a:t>
            </a:r>
            <a:r>
              <a:rPr lang="en-US" sz="1800" dirty="0" smtClean="0">
                <a:solidFill>
                  <a:srgbClr val="000090"/>
                </a:solidFill>
                <a:latin typeface="Calibri" charset="0"/>
              </a:rPr>
              <a:t> fMRI BOLD recordings</a:t>
            </a:r>
          </a:p>
          <a:p>
            <a:pPr eaLnBrk="1" hangingPunct="1">
              <a:spcAft>
                <a:spcPts val="600"/>
              </a:spcAft>
              <a:defRPr/>
            </a:pPr>
            <a:r>
              <a:rPr lang="en-US" b="1" dirty="0" smtClean="0">
                <a:solidFill>
                  <a:srgbClr val="000090"/>
                </a:solidFill>
                <a:latin typeface="Arial Black" charset="0"/>
                <a:cs typeface="Arial Black" charset="0"/>
              </a:rPr>
              <a:t>fMRI</a:t>
            </a:r>
            <a:r>
              <a:rPr lang="en-US" dirty="0" smtClean="0">
                <a:solidFill>
                  <a:srgbClr val="000090"/>
                </a:solidFill>
                <a:latin typeface="Arial Black" charset="0"/>
                <a:cs typeface="Arial Black" charset="0"/>
              </a:rPr>
              <a:t> </a:t>
            </a:r>
            <a:r>
              <a:rPr lang="en-US" dirty="0" smtClean="0">
                <a:solidFill>
                  <a:srgbClr val="000090"/>
                </a:solidFill>
                <a:latin typeface="Calibri" charset="0"/>
                <a:cs typeface="Arial Black" charset="0"/>
              </a:rPr>
              <a:t>era</a:t>
            </a:r>
            <a:endParaRPr lang="en-US" b="1" dirty="0" smtClean="0">
              <a:solidFill>
                <a:srgbClr val="000090"/>
              </a:solidFill>
              <a:latin typeface="Calibri" charset="0"/>
              <a:cs typeface="Arial Black" charset="0"/>
            </a:endParaRPr>
          </a:p>
          <a:p>
            <a:pPr eaLnBrk="1" hangingPunct="1">
              <a:spcAft>
                <a:spcPts val="600"/>
              </a:spcAft>
              <a:defRPr/>
            </a:pPr>
            <a:r>
              <a:rPr lang="en-US" sz="1800" dirty="0" smtClean="0">
                <a:solidFill>
                  <a:srgbClr val="A00000"/>
                </a:solidFill>
                <a:latin typeface="Calibri" charset="0"/>
              </a:rPr>
              <a:t>    1993      1</a:t>
            </a:r>
            <a:r>
              <a:rPr lang="en-US" sz="1800" baseline="30000" dirty="0" smtClean="0">
                <a:solidFill>
                  <a:srgbClr val="A00000"/>
                </a:solidFill>
                <a:latin typeface="Calibri" charset="0"/>
              </a:rPr>
              <a:t>st</a:t>
            </a:r>
            <a:r>
              <a:rPr lang="en-US" sz="1800" dirty="0" smtClean="0">
                <a:solidFill>
                  <a:srgbClr val="A00000"/>
                </a:solidFill>
                <a:latin typeface="Calibri" charset="0"/>
              </a:rPr>
              <a:t> broadband ERSP</a:t>
            </a:r>
          </a:p>
          <a:p>
            <a:pPr eaLnBrk="1" hangingPunct="1">
              <a:spcAft>
                <a:spcPts val="600"/>
              </a:spcAft>
              <a:defRPr/>
            </a:pPr>
            <a:r>
              <a:rPr lang="en-US" sz="1800" dirty="0" smtClean="0">
                <a:solidFill>
                  <a:srgbClr val="A00000"/>
                </a:solidFill>
                <a:latin typeface="Calibri" charset="0"/>
              </a:rPr>
              <a:t>    1995     1</a:t>
            </a:r>
            <a:r>
              <a:rPr lang="en-US" sz="1800" baseline="30000" dirty="0" smtClean="0">
                <a:solidFill>
                  <a:srgbClr val="A00000"/>
                </a:solidFill>
                <a:latin typeface="Calibri" charset="0"/>
              </a:rPr>
              <a:t>st</a:t>
            </a:r>
            <a:r>
              <a:rPr lang="en-US" sz="1800" dirty="0" smtClean="0">
                <a:solidFill>
                  <a:srgbClr val="A00000"/>
                </a:solidFill>
                <a:latin typeface="Calibri" charset="0"/>
              </a:rPr>
              <a:t> multisource EEG filtering by ICA</a:t>
            </a:r>
          </a:p>
          <a:p>
            <a:pPr eaLnBrk="1" hangingPunct="1">
              <a:spcAft>
                <a:spcPts val="600"/>
              </a:spcAft>
              <a:defRPr/>
            </a:pPr>
            <a:r>
              <a:rPr lang="en-US" sz="1800" dirty="0" smtClean="0">
                <a:solidFill>
                  <a:srgbClr val="A00000"/>
                </a:solidFill>
                <a:latin typeface="Calibri" charset="0"/>
              </a:rPr>
              <a:t>    2002     EEGLAB made available</a:t>
            </a:r>
            <a:endParaRPr lang="en-US" sz="1800" dirty="0" smtClean="0">
              <a:solidFill>
                <a:srgbClr val="000090"/>
              </a:solidFill>
              <a:latin typeface="Calibri" charset="0"/>
            </a:endParaRPr>
          </a:p>
          <a:p>
            <a:pPr eaLnBrk="1" hangingPunct="1">
              <a:spcAft>
                <a:spcPts val="600"/>
              </a:spcAft>
              <a:defRPr/>
            </a:pPr>
            <a:r>
              <a:rPr lang="en-US" sz="1800" dirty="0" smtClean="0">
                <a:solidFill>
                  <a:srgbClr val="000090"/>
                </a:solidFill>
                <a:latin typeface="Calibri" charset="0"/>
              </a:rPr>
              <a:t>    2009     1</a:t>
            </a:r>
            <a:r>
              <a:rPr lang="en-US" sz="1800" baseline="30000" dirty="0" smtClean="0">
                <a:solidFill>
                  <a:srgbClr val="000090"/>
                </a:solidFill>
                <a:latin typeface="Calibri" charset="0"/>
              </a:rPr>
              <a:t>st</a:t>
            </a:r>
            <a:r>
              <a:rPr lang="en-US" sz="1800" dirty="0" smtClean="0">
                <a:solidFill>
                  <a:srgbClr val="000090"/>
                </a:solidFill>
                <a:latin typeface="Calibri" charset="0"/>
              </a:rPr>
              <a:t> commercial dry electrode EEG toys</a:t>
            </a:r>
          </a:p>
          <a:p>
            <a:pPr eaLnBrk="1" hangingPunct="1">
              <a:spcAft>
                <a:spcPts val="600"/>
              </a:spcAft>
              <a:defRPr/>
            </a:pPr>
            <a:r>
              <a:rPr lang="en-US" b="1" dirty="0" smtClean="0">
                <a:solidFill>
                  <a:srgbClr val="FF0000"/>
                </a:solidFill>
                <a:latin typeface="Arial Black" charset="0"/>
                <a:cs typeface="Arial Black" charset="0"/>
              </a:rPr>
              <a:t>      </a:t>
            </a:r>
            <a:r>
              <a:rPr lang="en-US" b="1" dirty="0" err="1" smtClean="0">
                <a:solidFill>
                  <a:srgbClr val="FF0000"/>
                </a:solidFill>
                <a:latin typeface="Arial Black" charset="0"/>
                <a:cs typeface="Arial Black" charset="0"/>
              </a:rPr>
              <a:t>fEEG</a:t>
            </a:r>
            <a:r>
              <a:rPr lang="en-US" dirty="0" smtClean="0">
                <a:solidFill>
                  <a:srgbClr val="FF0000"/>
                </a:solidFill>
                <a:latin typeface="Arial Black" charset="0"/>
                <a:cs typeface="Arial Black" charset="0"/>
              </a:rPr>
              <a:t> / BMI / MoBI </a:t>
            </a:r>
            <a:r>
              <a:rPr lang="en-US" dirty="0" smtClean="0">
                <a:solidFill>
                  <a:srgbClr val="FF0000"/>
                </a:solidFill>
                <a:latin typeface="Calibri" charset="0"/>
                <a:cs typeface="Arial Black" charset="0"/>
              </a:rPr>
              <a:t>era …</a:t>
            </a:r>
            <a:endParaRPr lang="en-US" b="1" dirty="0" smtClean="0">
              <a:solidFill>
                <a:srgbClr val="FF0000"/>
              </a:solidFill>
              <a:latin typeface="Calibri" charset="0"/>
              <a:cs typeface="Arial Black"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bg/>
                                          </p:spTgt>
                                        </p:tgtEl>
                                        <p:attrNameLst>
                                          <p:attrName>style.visibility</p:attrName>
                                        </p:attrNameLst>
                                      </p:cBhvr>
                                      <p:to>
                                        <p:strVal val="visible"/>
                                      </p:to>
                                    </p:set>
                                    <p:animEffect transition="in" filter="wipe(left)">
                                      <p:cBhvr>
                                        <p:cTn id="7" dur="500"/>
                                        <p:tgtEl>
                                          <p:spTgt spid="16">
                                            <p:bg/>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Effect transition="in" filter="wipe(left)">
                                      <p:cBhvr>
                                        <p:cTn id="11" dur="500"/>
                                        <p:tgtEl>
                                          <p:spTgt spid="16">
                                            <p:txEl>
                                              <p:pRg st="1" end="1"/>
                                            </p:txEl>
                                          </p:spTgt>
                                        </p:tgtEl>
                                      </p:cBhvr>
                                    </p:animEffect>
                                  </p:childTnLst>
                                </p:cTn>
                              </p:par>
                              <p:par>
                                <p:cTn id="12" presetID="22" presetClass="entr" presetSubtype="1"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Effect transition="in" filter="wipe(left)">
                                      <p:cBhvr>
                                        <p:cTn id="19" dur="500"/>
                                        <p:tgtEl>
                                          <p:spTgt spid="16">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xEl>
                                              <p:pRg st="3" end="3"/>
                                            </p:txEl>
                                          </p:spTgt>
                                        </p:tgtEl>
                                        <p:attrNameLst>
                                          <p:attrName>style.visibility</p:attrName>
                                        </p:attrNameLst>
                                      </p:cBhvr>
                                      <p:to>
                                        <p:strVal val="visible"/>
                                      </p:to>
                                    </p:set>
                                    <p:animEffect transition="in" filter="wipe(left)">
                                      <p:cBhvr>
                                        <p:cTn id="24" dur="500"/>
                                        <p:tgtEl>
                                          <p:spTgt spid="16">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xEl>
                                              <p:pRg st="4" end="4"/>
                                            </p:txEl>
                                          </p:spTgt>
                                        </p:tgtEl>
                                        <p:attrNameLst>
                                          <p:attrName>style.visibility</p:attrName>
                                        </p:attrNameLst>
                                      </p:cBhvr>
                                      <p:to>
                                        <p:strVal val="visible"/>
                                      </p:to>
                                    </p:set>
                                    <p:animEffect transition="in" filter="wipe(left)">
                                      <p:cBhvr>
                                        <p:cTn id="29" dur="500"/>
                                        <p:tgtEl>
                                          <p:spTgt spid="16">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xEl>
                                              <p:pRg st="5" end="5"/>
                                            </p:txEl>
                                          </p:spTgt>
                                        </p:tgtEl>
                                        <p:attrNameLst>
                                          <p:attrName>style.visibility</p:attrName>
                                        </p:attrNameLst>
                                      </p:cBhvr>
                                      <p:to>
                                        <p:strVal val="visible"/>
                                      </p:to>
                                    </p:set>
                                    <p:animEffect transition="in" filter="wipe(left)">
                                      <p:cBhvr>
                                        <p:cTn id="34" dur="500"/>
                                        <p:tgtEl>
                                          <p:spTgt spid="16">
                                            <p:txEl>
                                              <p:pRg st="5" end="5"/>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xEl>
                                              <p:pRg st="6" end="6"/>
                                            </p:txEl>
                                          </p:spTgt>
                                        </p:tgtEl>
                                        <p:attrNameLst>
                                          <p:attrName>style.visibility</p:attrName>
                                        </p:attrNameLst>
                                      </p:cBhvr>
                                      <p:to>
                                        <p:strVal val="visible"/>
                                      </p:to>
                                    </p:set>
                                    <p:animEffect transition="in" filter="wipe(left)">
                                      <p:cBhvr>
                                        <p:cTn id="39" dur="500"/>
                                        <p:tgtEl>
                                          <p:spTgt spid="16">
                                            <p:txEl>
                                              <p:pRg st="6" end="6"/>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6">
                                            <p:txEl>
                                              <p:pRg st="7" end="7"/>
                                            </p:txEl>
                                          </p:spTgt>
                                        </p:tgtEl>
                                        <p:attrNameLst>
                                          <p:attrName>style.visibility</p:attrName>
                                        </p:attrNameLst>
                                      </p:cBhvr>
                                      <p:to>
                                        <p:strVal val="visible"/>
                                      </p:to>
                                    </p:set>
                                    <p:animEffect transition="in" filter="wipe(left)">
                                      <p:cBhvr>
                                        <p:cTn id="44" dur="500"/>
                                        <p:tgtEl>
                                          <p:spTgt spid="16">
                                            <p:txEl>
                                              <p:pRg st="7" end="7"/>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6">
                                            <p:txEl>
                                              <p:pRg st="8" end="8"/>
                                            </p:txEl>
                                          </p:spTgt>
                                        </p:tgtEl>
                                        <p:attrNameLst>
                                          <p:attrName>style.visibility</p:attrName>
                                        </p:attrNameLst>
                                      </p:cBhvr>
                                      <p:to>
                                        <p:strVal val="visible"/>
                                      </p:to>
                                    </p:set>
                                    <p:animEffect transition="in" filter="wipe(left)">
                                      <p:cBhvr>
                                        <p:cTn id="49" dur="500"/>
                                        <p:tgtEl>
                                          <p:spTgt spid="16">
                                            <p:txEl>
                                              <p:pRg st="8" end="8"/>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6">
                                            <p:txEl>
                                              <p:pRg st="9" end="9"/>
                                            </p:txEl>
                                          </p:spTgt>
                                        </p:tgtEl>
                                        <p:attrNameLst>
                                          <p:attrName>style.visibility</p:attrName>
                                        </p:attrNameLst>
                                      </p:cBhvr>
                                      <p:to>
                                        <p:strVal val="visible"/>
                                      </p:to>
                                    </p:set>
                                    <p:animEffect transition="in" filter="wipe(left)">
                                      <p:cBhvr>
                                        <p:cTn id="54" dur="500"/>
                                        <p:tgtEl>
                                          <p:spTgt spid="16">
                                            <p:txEl>
                                              <p:pRg st="9" end="9"/>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6">
                                            <p:txEl>
                                              <p:pRg st="10" end="10"/>
                                            </p:txEl>
                                          </p:spTgt>
                                        </p:tgtEl>
                                        <p:attrNameLst>
                                          <p:attrName>style.visibility</p:attrName>
                                        </p:attrNameLst>
                                      </p:cBhvr>
                                      <p:to>
                                        <p:strVal val="visible"/>
                                      </p:to>
                                    </p:set>
                                    <p:animEffect transition="in" filter="wipe(left)">
                                      <p:cBhvr>
                                        <p:cTn id="59" dur="500"/>
                                        <p:tgtEl>
                                          <p:spTgt spid="16">
                                            <p:txEl>
                                              <p:pRg st="10" end="1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xEl>
                                              <p:pRg st="11" end="11"/>
                                            </p:txEl>
                                          </p:spTgt>
                                        </p:tgtEl>
                                        <p:attrNameLst>
                                          <p:attrName>style.visibility</p:attrName>
                                        </p:attrNameLst>
                                      </p:cBhvr>
                                      <p:to>
                                        <p:strVal val="visible"/>
                                      </p:to>
                                    </p:set>
                                    <p:animEffect transition="in" filter="wipe(left)">
                                      <p:cBhvr>
                                        <p:cTn id="64" dur="500"/>
                                        <p:tgtEl>
                                          <p:spTgt spid="16">
                                            <p:txEl>
                                              <p:pRg st="11" end="11"/>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6">
                                            <p:txEl>
                                              <p:pRg st="12" end="12"/>
                                            </p:txEl>
                                          </p:spTgt>
                                        </p:tgtEl>
                                        <p:attrNameLst>
                                          <p:attrName>style.visibility</p:attrName>
                                        </p:attrNameLst>
                                      </p:cBhvr>
                                      <p:to>
                                        <p:strVal val="visible"/>
                                      </p:to>
                                    </p:set>
                                    <p:animEffect transition="in" filter="wipe(left)">
                                      <p:cBhvr>
                                        <p:cTn id="69" dur="500"/>
                                        <p:tgtEl>
                                          <p:spTgt spid="16">
                                            <p:txEl>
                                              <p:pRg st="12" end="12"/>
                                            </p:txEl>
                                          </p:spTgt>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6">
                                            <p:txEl>
                                              <p:pRg st="13" end="13"/>
                                            </p:txEl>
                                          </p:spTgt>
                                        </p:tgtEl>
                                        <p:attrNameLst>
                                          <p:attrName>style.visibility</p:attrName>
                                        </p:attrNameLst>
                                      </p:cBhvr>
                                      <p:to>
                                        <p:strVal val="visible"/>
                                      </p:to>
                                    </p:set>
                                    <p:animEffect transition="in" filter="wipe(left)">
                                      <p:cBhvr>
                                        <p:cTn id="74" dur="500"/>
                                        <p:tgtEl>
                                          <p:spTgt spid="1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bldLvl="3"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_redone_ver11.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809" y="0"/>
            <a:ext cx="5264778" cy="6858000"/>
          </a:xfrm>
          <a:prstGeom prst="rect">
            <a:avLst/>
          </a:prstGeom>
        </p:spPr>
      </p:pic>
      <p:sp>
        <p:nvSpPr>
          <p:cNvPr id="20" name="TextBox 2"/>
          <p:cNvSpPr txBox="1">
            <a:spLocks noChangeArrowheads="1"/>
          </p:cNvSpPr>
          <p:nvPr/>
        </p:nvSpPr>
        <p:spPr bwMode="auto">
          <a:xfrm>
            <a:off x="3780709" y="2649648"/>
            <a:ext cx="1587332" cy="461665"/>
          </a:xfrm>
          <a:prstGeom prst="rect">
            <a:avLst/>
          </a:prstGeom>
          <a:solidFill>
            <a:srgbClr val="FFF5D5"/>
          </a:solidFill>
          <a:ln w="9525">
            <a:solidFill>
              <a:schemeClr val="bg1">
                <a:lumMod val="85000"/>
              </a:schemeClr>
            </a:solidFill>
            <a:miter lim="800000"/>
            <a:headEnd/>
            <a:tailEnd/>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222268"/>
                </a:solidFill>
              </a:rPr>
              <a:t>f</a:t>
            </a:r>
            <a:r>
              <a:rPr lang="en-US" sz="1200" dirty="0" smtClean="0">
                <a:solidFill>
                  <a:srgbClr val="222268"/>
                </a:solidFill>
              </a:rPr>
              <a:t>rom</a:t>
            </a:r>
          </a:p>
          <a:p>
            <a:pPr algn="ctr" eaLnBrk="1" hangingPunct="1"/>
            <a:r>
              <a:rPr lang="en-US" sz="1200" dirty="0" err="1" smtClean="0">
                <a:solidFill>
                  <a:srgbClr val="222268"/>
                </a:solidFill>
              </a:rPr>
              <a:t>Rissling</a:t>
            </a:r>
            <a:r>
              <a:rPr lang="en-US" sz="1200" dirty="0" smtClean="0">
                <a:solidFill>
                  <a:srgbClr val="222268"/>
                </a:solidFill>
              </a:rPr>
              <a:t> et </a:t>
            </a:r>
            <a:r>
              <a:rPr lang="en-US" sz="1200" dirty="0">
                <a:solidFill>
                  <a:srgbClr val="222268"/>
                </a:solidFill>
              </a:rPr>
              <a:t>al., </a:t>
            </a:r>
            <a:r>
              <a:rPr lang="en-US" sz="1200" dirty="0" smtClean="0">
                <a:solidFill>
                  <a:srgbClr val="222268"/>
                </a:solidFill>
              </a:rPr>
              <a:t>2014</a:t>
            </a:r>
            <a:endParaRPr lang="en-US" sz="1200" dirty="0">
              <a:solidFill>
                <a:srgbClr val="222268"/>
              </a:solidFill>
            </a:endParaRPr>
          </a:p>
        </p:txBody>
      </p:sp>
      <p:pic>
        <p:nvPicPr>
          <p:cNvPr id="5" name="Picture 4" descr="Figure2_redone_ver09.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994" y="0"/>
            <a:ext cx="3565005" cy="6860686"/>
          </a:xfrm>
          <a:prstGeom prst="rect">
            <a:avLst/>
          </a:prstGeom>
        </p:spPr>
      </p:pic>
      <p:sp>
        <p:nvSpPr>
          <p:cNvPr id="7" name="Oval 5"/>
          <p:cNvSpPr>
            <a:spLocks noChangeArrowheads="1"/>
          </p:cNvSpPr>
          <p:nvPr/>
        </p:nvSpPr>
        <p:spPr bwMode="auto">
          <a:xfrm rot="5400000">
            <a:off x="2362092" y="-2256551"/>
            <a:ext cx="1192978" cy="5706079"/>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Oval 5"/>
          <p:cNvSpPr>
            <a:spLocks noChangeArrowheads="1"/>
          </p:cNvSpPr>
          <p:nvPr/>
        </p:nvSpPr>
        <p:spPr bwMode="auto">
          <a:xfrm rot="5400000">
            <a:off x="2295738" y="-1322376"/>
            <a:ext cx="1386925" cy="6106693"/>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Oval 5"/>
          <p:cNvSpPr>
            <a:spLocks noChangeArrowheads="1"/>
          </p:cNvSpPr>
          <p:nvPr/>
        </p:nvSpPr>
        <p:spPr bwMode="auto">
          <a:xfrm rot="5400000">
            <a:off x="1128280" y="1049352"/>
            <a:ext cx="1386925" cy="3771778"/>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Oval 5"/>
          <p:cNvSpPr>
            <a:spLocks noChangeArrowheads="1"/>
          </p:cNvSpPr>
          <p:nvPr/>
        </p:nvSpPr>
        <p:spPr bwMode="auto">
          <a:xfrm rot="5400000">
            <a:off x="2407089" y="812658"/>
            <a:ext cx="1510606" cy="6324788"/>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Oval 5"/>
          <p:cNvSpPr>
            <a:spLocks noChangeArrowheads="1"/>
          </p:cNvSpPr>
          <p:nvPr/>
        </p:nvSpPr>
        <p:spPr bwMode="auto">
          <a:xfrm rot="5400000">
            <a:off x="1314304" y="3121008"/>
            <a:ext cx="1386925" cy="4015535"/>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Oval 5"/>
          <p:cNvSpPr>
            <a:spLocks noChangeArrowheads="1"/>
          </p:cNvSpPr>
          <p:nvPr/>
        </p:nvSpPr>
        <p:spPr bwMode="auto">
          <a:xfrm rot="5400000">
            <a:off x="1304631" y="4517608"/>
            <a:ext cx="1098369" cy="3707633"/>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Oval 5"/>
          <p:cNvSpPr>
            <a:spLocks noChangeArrowheads="1"/>
          </p:cNvSpPr>
          <p:nvPr/>
        </p:nvSpPr>
        <p:spPr bwMode="auto">
          <a:xfrm rot="5400000">
            <a:off x="4002766" y="5475809"/>
            <a:ext cx="1191440" cy="1525122"/>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Oval 5"/>
          <p:cNvSpPr>
            <a:spLocks noChangeArrowheads="1"/>
          </p:cNvSpPr>
          <p:nvPr/>
        </p:nvSpPr>
        <p:spPr bwMode="auto">
          <a:xfrm rot="5400000">
            <a:off x="6162966" y="-261565"/>
            <a:ext cx="2527054" cy="3435014"/>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Oval 5"/>
          <p:cNvSpPr>
            <a:spLocks noChangeArrowheads="1"/>
          </p:cNvSpPr>
          <p:nvPr/>
        </p:nvSpPr>
        <p:spPr bwMode="auto">
          <a:xfrm rot="5400000">
            <a:off x="6413106" y="1348309"/>
            <a:ext cx="2026774" cy="3435014"/>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Oval 5"/>
          <p:cNvSpPr>
            <a:spLocks noChangeArrowheads="1"/>
          </p:cNvSpPr>
          <p:nvPr/>
        </p:nvSpPr>
        <p:spPr bwMode="auto">
          <a:xfrm rot="5400000">
            <a:off x="6245580" y="3258872"/>
            <a:ext cx="2361825" cy="3435014"/>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TextBox 16"/>
          <p:cNvSpPr txBox="1"/>
          <p:nvPr/>
        </p:nvSpPr>
        <p:spPr>
          <a:xfrm>
            <a:off x="6311957" y="5586260"/>
            <a:ext cx="769752" cy="369332"/>
          </a:xfrm>
          <a:prstGeom prst="rect">
            <a:avLst/>
          </a:prstGeom>
          <a:noFill/>
        </p:spPr>
        <p:txBody>
          <a:bodyPr wrap="square" rtlCol="0">
            <a:spAutoFit/>
          </a:bodyPr>
          <a:lstStyle/>
          <a:p>
            <a:r>
              <a:rPr lang="en-US" b="1" dirty="0" smtClean="0">
                <a:solidFill>
                  <a:srgbClr val="FF6600"/>
                </a:solidFill>
              </a:rPr>
              <a:t>MMN</a:t>
            </a:r>
            <a:endParaRPr lang="en-US" b="1" dirty="0">
              <a:solidFill>
                <a:srgbClr val="FF6600"/>
              </a:solidFill>
            </a:endParaRPr>
          </a:p>
        </p:txBody>
      </p:sp>
      <p:sp>
        <p:nvSpPr>
          <p:cNvPr id="18" name="TextBox 17"/>
          <p:cNvSpPr txBox="1"/>
          <p:nvPr/>
        </p:nvSpPr>
        <p:spPr>
          <a:xfrm>
            <a:off x="6555712" y="4404581"/>
            <a:ext cx="769752" cy="369332"/>
          </a:xfrm>
          <a:prstGeom prst="rect">
            <a:avLst/>
          </a:prstGeom>
          <a:noFill/>
        </p:spPr>
        <p:txBody>
          <a:bodyPr wrap="square" rtlCol="0">
            <a:spAutoFit/>
          </a:bodyPr>
          <a:lstStyle/>
          <a:p>
            <a:r>
              <a:rPr lang="en-US" b="1" dirty="0" smtClean="0">
                <a:solidFill>
                  <a:srgbClr val="FF6600"/>
                </a:solidFill>
              </a:rPr>
              <a:t>P3a</a:t>
            </a:r>
            <a:endParaRPr lang="en-US" b="1" dirty="0">
              <a:solidFill>
                <a:srgbClr val="FF6600"/>
              </a:solidFill>
            </a:endParaRPr>
          </a:p>
        </p:txBody>
      </p:sp>
      <p:sp>
        <p:nvSpPr>
          <p:cNvPr id="19" name="TextBox 18"/>
          <p:cNvSpPr txBox="1"/>
          <p:nvPr/>
        </p:nvSpPr>
        <p:spPr>
          <a:xfrm>
            <a:off x="6940588" y="5452906"/>
            <a:ext cx="769752" cy="369332"/>
          </a:xfrm>
          <a:prstGeom prst="rect">
            <a:avLst/>
          </a:prstGeom>
          <a:noFill/>
        </p:spPr>
        <p:txBody>
          <a:bodyPr wrap="square" rtlCol="0">
            <a:spAutoFit/>
          </a:bodyPr>
          <a:lstStyle/>
          <a:p>
            <a:r>
              <a:rPr lang="en-US" b="1" dirty="0" smtClean="0">
                <a:solidFill>
                  <a:srgbClr val="FF6600"/>
                </a:solidFill>
              </a:rPr>
              <a:t>RON</a:t>
            </a:r>
            <a:endParaRPr lang="en-US" b="1" dirty="0">
              <a:solidFill>
                <a:srgbClr val="FF6600"/>
              </a:solidFill>
            </a:endParaRPr>
          </a:p>
        </p:txBody>
      </p:sp>
    </p:spTree>
    <p:extLst>
      <p:ext uri="{BB962C8B-B14F-4D97-AF65-F5344CB8AC3E}">
        <p14:creationId xmlns:p14="http://schemas.microsoft.com/office/powerpoint/2010/main" val="1835689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2/3*#ppt_w"/>
                                          </p:val>
                                        </p:tav>
                                        <p:tav tm="100000">
                                          <p:val>
                                            <p:strVal val="#ppt_w"/>
                                          </p:val>
                                        </p:tav>
                                      </p:tavLst>
                                    </p:anim>
                                    <p:anim calcmode="lin" valueType="num">
                                      <p:cBhvr>
                                        <p:cTn id="8" dur="500" fill="hold"/>
                                        <p:tgtEl>
                                          <p:spTgt spid="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strVal val="2/3*#ppt_w"/>
                                          </p:val>
                                        </p:tav>
                                        <p:tav tm="100000">
                                          <p:val>
                                            <p:strVal val="#ppt_w"/>
                                          </p:val>
                                        </p:tav>
                                      </p:tavLst>
                                    </p:anim>
                                    <p:anim calcmode="lin" valueType="num">
                                      <p:cBhvr>
                                        <p:cTn id="14" dur="500" fill="hold"/>
                                        <p:tgtEl>
                                          <p:spTgt spid="8"/>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strVal val="2/3*#ppt_w"/>
                                          </p:val>
                                        </p:tav>
                                        <p:tav tm="100000">
                                          <p:val>
                                            <p:strVal val="#ppt_w"/>
                                          </p:val>
                                        </p:tav>
                                      </p:tavLst>
                                    </p:anim>
                                    <p:anim calcmode="lin" valueType="num">
                                      <p:cBhvr>
                                        <p:cTn id="20" dur="500" fill="hold"/>
                                        <p:tgtEl>
                                          <p:spTgt spid="9"/>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strVal val="2/3*#ppt_w"/>
                                          </p:val>
                                        </p:tav>
                                        <p:tav tm="100000">
                                          <p:val>
                                            <p:strVal val="#ppt_w"/>
                                          </p:val>
                                        </p:tav>
                                      </p:tavLst>
                                    </p:anim>
                                    <p:anim calcmode="lin" valueType="num">
                                      <p:cBhvr>
                                        <p:cTn id="26" dur="500" fill="hold"/>
                                        <p:tgtEl>
                                          <p:spTgt spid="10"/>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strVal val="2/3*#ppt_w"/>
                                          </p:val>
                                        </p:tav>
                                        <p:tav tm="100000">
                                          <p:val>
                                            <p:strVal val="#ppt_w"/>
                                          </p:val>
                                        </p:tav>
                                      </p:tavLst>
                                    </p:anim>
                                    <p:anim calcmode="lin" valueType="num">
                                      <p:cBhvr>
                                        <p:cTn id="32" dur="500" fill="hold"/>
                                        <p:tgtEl>
                                          <p:spTgt spid="11"/>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3" presetClass="entr" presetSubtype="272"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strVal val="2/3*#ppt_w"/>
                                          </p:val>
                                        </p:tav>
                                        <p:tav tm="100000">
                                          <p:val>
                                            <p:strVal val="#ppt_w"/>
                                          </p:val>
                                        </p:tav>
                                      </p:tavLst>
                                    </p:anim>
                                    <p:anim calcmode="lin" valueType="num">
                                      <p:cBhvr>
                                        <p:cTn id="38" dur="500" fill="hold"/>
                                        <p:tgtEl>
                                          <p:spTgt spid="12"/>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23" presetClass="entr" presetSubtype="272"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strVal val="2/3*#ppt_w"/>
                                          </p:val>
                                        </p:tav>
                                        <p:tav tm="100000">
                                          <p:val>
                                            <p:strVal val="#ppt_w"/>
                                          </p:val>
                                        </p:tav>
                                      </p:tavLst>
                                    </p:anim>
                                    <p:anim calcmode="lin" valueType="num">
                                      <p:cBhvr>
                                        <p:cTn id="44" dur="500" fill="hold"/>
                                        <p:tgtEl>
                                          <p:spTgt spid="13"/>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up)">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3" presetClass="entr" presetSubtype="272"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strVal val="2/3*#ppt_w"/>
                                          </p:val>
                                        </p:tav>
                                        <p:tav tm="100000">
                                          <p:val>
                                            <p:strVal val="#ppt_w"/>
                                          </p:val>
                                        </p:tav>
                                      </p:tavLst>
                                    </p:anim>
                                    <p:anim calcmode="lin" valueType="num">
                                      <p:cBhvr>
                                        <p:cTn id="55" dur="500" fill="hold"/>
                                        <p:tgtEl>
                                          <p:spTgt spid="14"/>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56" fill="hold">
                      <p:stCondLst>
                        <p:cond delay="indefinite"/>
                      </p:stCondLst>
                      <p:childTnLst>
                        <p:par>
                          <p:cTn id="57" fill="hold">
                            <p:stCondLst>
                              <p:cond delay="0"/>
                            </p:stCondLst>
                            <p:childTnLst>
                              <p:par>
                                <p:cTn id="58" presetID="23" presetClass="entr" presetSubtype="272"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strVal val="2/3*#ppt_w"/>
                                          </p:val>
                                        </p:tav>
                                        <p:tav tm="100000">
                                          <p:val>
                                            <p:strVal val="#ppt_w"/>
                                          </p:val>
                                        </p:tav>
                                      </p:tavLst>
                                    </p:anim>
                                    <p:anim calcmode="lin" valueType="num">
                                      <p:cBhvr>
                                        <p:cTn id="61" dur="500" fill="hold"/>
                                        <p:tgtEl>
                                          <p:spTgt spid="15"/>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62" fill="hold">
                      <p:stCondLst>
                        <p:cond delay="indefinite"/>
                      </p:stCondLst>
                      <p:childTnLst>
                        <p:par>
                          <p:cTn id="63" fill="hold">
                            <p:stCondLst>
                              <p:cond delay="0"/>
                            </p:stCondLst>
                            <p:childTnLst>
                              <p:par>
                                <p:cTn id="64" presetID="23" presetClass="entr" presetSubtype="272"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500" fill="hold"/>
                                        <p:tgtEl>
                                          <p:spTgt spid="16"/>
                                        </p:tgtEl>
                                        <p:attrNameLst>
                                          <p:attrName>ppt_w</p:attrName>
                                        </p:attrNameLst>
                                      </p:cBhvr>
                                      <p:tavLst>
                                        <p:tav tm="0">
                                          <p:val>
                                            <p:strVal val="2/3*#ppt_w"/>
                                          </p:val>
                                        </p:tav>
                                        <p:tav tm="100000">
                                          <p:val>
                                            <p:strVal val="#ppt_w"/>
                                          </p:val>
                                        </p:tav>
                                      </p:tavLst>
                                    </p:anim>
                                    <p:anim calcmode="lin" valueType="num">
                                      <p:cBhvr>
                                        <p:cTn id="67" dur="500" fill="hold"/>
                                        <p:tgtEl>
                                          <p:spTgt spid="16"/>
                                        </p:tgtEl>
                                        <p:attrNameLst>
                                          <p:attrName>ppt_h</p:attrName>
                                        </p:attrNameLst>
                                      </p:cBhvr>
                                      <p:tavLst>
                                        <p:tav tm="0">
                                          <p:val>
                                            <p:strVal val="2/3*#ppt_h"/>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left)">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left)">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wipe(left)">
                                      <p:cBhvr>
                                        <p:cTn id="8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P spid="18" grpId="0"/>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_redone_ver11.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400" y="0"/>
            <a:ext cx="5264778" cy="6858000"/>
          </a:xfrm>
          <a:prstGeom prst="rect">
            <a:avLst/>
          </a:prstGeom>
        </p:spPr>
      </p:pic>
      <p:pic>
        <p:nvPicPr>
          <p:cNvPr id="5" name="Picture 4" descr="Figure2_redone_ver09.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587" y="518274"/>
            <a:ext cx="2759659" cy="5310835"/>
          </a:xfrm>
          <a:prstGeom prst="rect">
            <a:avLst/>
          </a:prstGeom>
        </p:spPr>
      </p:pic>
      <p:pic>
        <p:nvPicPr>
          <p:cNvPr id="6" name="Picture 5" descr="Figure3_redone_ver11.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00" y="228600"/>
            <a:ext cx="7176211" cy="6395314"/>
          </a:xfrm>
          <a:prstGeom prst="rect">
            <a:avLst/>
          </a:prstGeom>
        </p:spPr>
      </p:pic>
      <p:sp>
        <p:nvSpPr>
          <p:cNvPr id="7" name="Oval 5"/>
          <p:cNvSpPr>
            <a:spLocks noChangeArrowheads="1"/>
          </p:cNvSpPr>
          <p:nvPr/>
        </p:nvSpPr>
        <p:spPr bwMode="auto">
          <a:xfrm rot="5400000">
            <a:off x="-1385026" y="2480613"/>
            <a:ext cx="6105640" cy="2180961"/>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Oval 5"/>
          <p:cNvSpPr>
            <a:spLocks noChangeArrowheads="1"/>
          </p:cNvSpPr>
          <p:nvPr/>
        </p:nvSpPr>
        <p:spPr bwMode="auto">
          <a:xfrm rot="5400000">
            <a:off x="4371553" y="2387086"/>
            <a:ext cx="6215721" cy="2257935"/>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Oval 5"/>
          <p:cNvSpPr>
            <a:spLocks noChangeArrowheads="1"/>
          </p:cNvSpPr>
          <p:nvPr/>
        </p:nvSpPr>
        <p:spPr bwMode="auto">
          <a:xfrm rot="5400000">
            <a:off x="4142300" y="-758866"/>
            <a:ext cx="1009752" cy="7614514"/>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Oval 5"/>
          <p:cNvSpPr>
            <a:spLocks noChangeArrowheads="1"/>
          </p:cNvSpPr>
          <p:nvPr/>
        </p:nvSpPr>
        <p:spPr bwMode="auto">
          <a:xfrm rot="5400000">
            <a:off x="4142300" y="1356169"/>
            <a:ext cx="1009752" cy="7614514"/>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Oval 5"/>
          <p:cNvSpPr>
            <a:spLocks noChangeArrowheads="1"/>
          </p:cNvSpPr>
          <p:nvPr/>
        </p:nvSpPr>
        <p:spPr bwMode="auto">
          <a:xfrm rot="5400000">
            <a:off x="4448650" y="2439823"/>
            <a:ext cx="1009752" cy="7614514"/>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TextBox 11"/>
          <p:cNvSpPr txBox="1"/>
          <p:nvPr/>
        </p:nvSpPr>
        <p:spPr>
          <a:xfrm>
            <a:off x="5928734" y="6605892"/>
            <a:ext cx="3242576" cy="276999"/>
          </a:xfrm>
          <a:prstGeom prst="rect">
            <a:avLst/>
          </a:prstGeom>
          <a:noFill/>
        </p:spPr>
        <p:txBody>
          <a:bodyPr wrap="square" rtlCol="0">
            <a:spAutoFit/>
          </a:bodyPr>
          <a:lstStyle/>
          <a:p>
            <a:pPr algn="r"/>
            <a:r>
              <a:rPr lang="en-US" sz="1200" dirty="0">
                <a:solidFill>
                  <a:srgbClr val="000090"/>
                </a:solidFill>
              </a:rPr>
              <a:t>f</a:t>
            </a:r>
            <a:r>
              <a:rPr lang="en-US" sz="1200" dirty="0" smtClean="0">
                <a:solidFill>
                  <a:srgbClr val="000090"/>
                </a:solidFill>
              </a:rPr>
              <a:t>rom </a:t>
            </a:r>
            <a:r>
              <a:rPr lang="en-US" sz="1200" dirty="0" err="1" smtClean="0">
                <a:solidFill>
                  <a:srgbClr val="000090"/>
                </a:solidFill>
              </a:rPr>
              <a:t>Rissling</a:t>
            </a:r>
            <a:r>
              <a:rPr lang="en-US" sz="1200" dirty="0" smtClean="0">
                <a:solidFill>
                  <a:srgbClr val="000090"/>
                </a:solidFill>
              </a:rPr>
              <a:t> </a:t>
            </a:r>
            <a:r>
              <a:rPr lang="en-US" sz="1200" dirty="0" smtClean="0">
                <a:solidFill>
                  <a:srgbClr val="000090"/>
                </a:solidFill>
              </a:rPr>
              <a:t>et al., 2014</a:t>
            </a:r>
            <a:endParaRPr lang="en-US" sz="1200" dirty="0">
              <a:solidFill>
                <a:srgbClr val="000090"/>
              </a:solidFill>
            </a:endParaRPr>
          </a:p>
        </p:txBody>
      </p:sp>
      <p:sp>
        <p:nvSpPr>
          <p:cNvPr id="13" name="TextBox 12"/>
          <p:cNvSpPr txBox="1"/>
          <p:nvPr/>
        </p:nvSpPr>
        <p:spPr>
          <a:xfrm>
            <a:off x="105" y="6605892"/>
            <a:ext cx="3242576" cy="276999"/>
          </a:xfrm>
          <a:prstGeom prst="rect">
            <a:avLst/>
          </a:prstGeom>
          <a:noFill/>
        </p:spPr>
        <p:txBody>
          <a:bodyPr wrap="square" rtlCol="0">
            <a:spAutoFit/>
          </a:bodyPr>
          <a:lstStyle/>
          <a:p>
            <a:r>
              <a:rPr lang="en-US" sz="1200" dirty="0" smtClean="0">
                <a:solidFill>
                  <a:srgbClr val="000090"/>
                </a:solidFill>
              </a:rPr>
              <a:t>S Makeig</a:t>
            </a:r>
            <a:r>
              <a:rPr lang="en-US" sz="1200" dirty="0" smtClean="0">
                <a:solidFill>
                  <a:srgbClr val="000090"/>
                </a:solidFill>
              </a:rPr>
              <a:t>, 2015</a:t>
            </a:r>
            <a:endParaRPr lang="en-US" sz="1200" dirty="0">
              <a:solidFill>
                <a:srgbClr val="000090"/>
              </a:solidFill>
            </a:endParaRPr>
          </a:p>
        </p:txBody>
      </p:sp>
    </p:spTree>
    <p:extLst>
      <p:ext uri="{BB962C8B-B14F-4D97-AF65-F5344CB8AC3E}">
        <p14:creationId xmlns:p14="http://schemas.microsoft.com/office/powerpoint/2010/main" val="20330354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2/3*#ppt_w"/>
                                          </p:val>
                                        </p:tav>
                                        <p:tav tm="100000">
                                          <p:val>
                                            <p:strVal val="#ppt_w"/>
                                          </p:val>
                                        </p:tav>
                                      </p:tavLst>
                                    </p:anim>
                                    <p:anim calcmode="lin" valueType="num">
                                      <p:cBhvr>
                                        <p:cTn id="8" dur="500" fill="hold"/>
                                        <p:tgtEl>
                                          <p:spTgt spid="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strVal val="2/3*#ppt_w"/>
                                          </p:val>
                                        </p:tav>
                                        <p:tav tm="100000">
                                          <p:val>
                                            <p:strVal val="#ppt_w"/>
                                          </p:val>
                                        </p:tav>
                                      </p:tavLst>
                                    </p:anim>
                                    <p:anim calcmode="lin" valueType="num">
                                      <p:cBhvr>
                                        <p:cTn id="14" dur="500" fill="hold"/>
                                        <p:tgtEl>
                                          <p:spTgt spid="8"/>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strVal val="2/3*#ppt_w"/>
                                          </p:val>
                                        </p:tav>
                                        <p:tav tm="100000">
                                          <p:val>
                                            <p:strVal val="#ppt_w"/>
                                          </p:val>
                                        </p:tav>
                                      </p:tavLst>
                                    </p:anim>
                                    <p:anim calcmode="lin" valueType="num">
                                      <p:cBhvr>
                                        <p:cTn id="20" dur="500" fill="hold"/>
                                        <p:tgtEl>
                                          <p:spTgt spid="9"/>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strVal val="2/3*#ppt_w"/>
                                          </p:val>
                                        </p:tav>
                                        <p:tav tm="100000">
                                          <p:val>
                                            <p:strVal val="#ppt_w"/>
                                          </p:val>
                                        </p:tav>
                                      </p:tavLst>
                                    </p:anim>
                                    <p:anim calcmode="lin" valueType="num">
                                      <p:cBhvr>
                                        <p:cTn id="26" dur="500" fill="hold"/>
                                        <p:tgtEl>
                                          <p:spTgt spid="10"/>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strVal val="2/3*#ppt_w"/>
                                          </p:val>
                                        </p:tav>
                                        <p:tav tm="100000">
                                          <p:val>
                                            <p:strVal val="#ppt_w"/>
                                          </p:val>
                                        </p:tav>
                                      </p:tavLst>
                                    </p:anim>
                                    <p:anim calcmode="lin" valueType="num">
                                      <p:cBhvr>
                                        <p:cTn id="32" dur="500" fill="hold"/>
                                        <p:tgtEl>
                                          <p:spTgt spid="1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4_redone_ver14.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900" y="736600"/>
            <a:ext cx="7947965" cy="5360213"/>
          </a:xfrm>
          <a:prstGeom prst="rect">
            <a:avLst/>
          </a:prstGeom>
        </p:spPr>
      </p:pic>
      <p:sp>
        <p:nvSpPr>
          <p:cNvPr id="5" name="Oval 5"/>
          <p:cNvSpPr>
            <a:spLocks noChangeArrowheads="1"/>
          </p:cNvSpPr>
          <p:nvPr/>
        </p:nvSpPr>
        <p:spPr bwMode="auto">
          <a:xfrm rot="5400000">
            <a:off x="3354976" y="391102"/>
            <a:ext cx="2501399" cy="2411888"/>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 name="Oval 5"/>
          <p:cNvSpPr>
            <a:spLocks noChangeArrowheads="1"/>
          </p:cNvSpPr>
          <p:nvPr/>
        </p:nvSpPr>
        <p:spPr bwMode="auto">
          <a:xfrm rot="5400000">
            <a:off x="428372" y="391102"/>
            <a:ext cx="2501399" cy="2411888"/>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Oval 6"/>
          <p:cNvSpPr>
            <a:spLocks noChangeArrowheads="1"/>
          </p:cNvSpPr>
          <p:nvPr/>
        </p:nvSpPr>
        <p:spPr bwMode="auto">
          <a:xfrm rot="5400000">
            <a:off x="6475493" y="2522941"/>
            <a:ext cx="1726860" cy="2411888"/>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TextBox 8"/>
          <p:cNvSpPr txBox="1"/>
          <p:nvPr/>
        </p:nvSpPr>
        <p:spPr>
          <a:xfrm>
            <a:off x="5928734" y="6605892"/>
            <a:ext cx="3242576" cy="276999"/>
          </a:xfrm>
          <a:prstGeom prst="rect">
            <a:avLst/>
          </a:prstGeom>
          <a:noFill/>
        </p:spPr>
        <p:txBody>
          <a:bodyPr wrap="square" rtlCol="0">
            <a:spAutoFit/>
          </a:bodyPr>
          <a:lstStyle/>
          <a:p>
            <a:pPr algn="r"/>
            <a:r>
              <a:rPr lang="en-US" sz="1200" dirty="0">
                <a:solidFill>
                  <a:srgbClr val="000090"/>
                </a:solidFill>
              </a:rPr>
              <a:t>f</a:t>
            </a:r>
            <a:r>
              <a:rPr lang="en-US" sz="1200" dirty="0" smtClean="0">
                <a:solidFill>
                  <a:srgbClr val="000090"/>
                </a:solidFill>
              </a:rPr>
              <a:t>rom </a:t>
            </a:r>
            <a:r>
              <a:rPr lang="en-US" sz="1200" dirty="0" err="1" smtClean="0">
                <a:solidFill>
                  <a:srgbClr val="000090"/>
                </a:solidFill>
              </a:rPr>
              <a:t>Rissling</a:t>
            </a:r>
            <a:r>
              <a:rPr lang="en-US" sz="1200" dirty="0" smtClean="0">
                <a:solidFill>
                  <a:srgbClr val="000090"/>
                </a:solidFill>
              </a:rPr>
              <a:t> </a:t>
            </a:r>
            <a:r>
              <a:rPr lang="en-US" sz="1200" dirty="0" smtClean="0">
                <a:solidFill>
                  <a:srgbClr val="000090"/>
                </a:solidFill>
              </a:rPr>
              <a:t>et al., 2014</a:t>
            </a:r>
            <a:endParaRPr lang="en-US" sz="1200" dirty="0">
              <a:solidFill>
                <a:srgbClr val="000090"/>
              </a:solidFill>
            </a:endParaRPr>
          </a:p>
        </p:txBody>
      </p:sp>
      <p:sp>
        <p:nvSpPr>
          <p:cNvPr id="10" name="TextBox 9"/>
          <p:cNvSpPr txBox="1"/>
          <p:nvPr/>
        </p:nvSpPr>
        <p:spPr>
          <a:xfrm>
            <a:off x="105" y="6605892"/>
            <a:ext cx="3242576" cy="276999"/>
          </a:xfrm>
          <a:prstGeom prst="rect">
            <a:avLst/>
          </a:prstGeom>
          <a:noFill/>
        </p:spPr>
        <p:txBody>
          <a:bodyPr wrap="square" rtlCol="0">
            <a:spAutoFit/>
          </a:bodyPr>
          <a:lstStyle/>
          <a:p>
            <a:r>
              <a:rPr lang="en-US" sz="1200" dirty="0" smtClean="0">
                <a:solidFill>
                  <a:srgbClr val="000090"/>
                </a:solidFill>
              </a:rPr>
              <a:t>S Makeig</a:t>
            </a:r>
            <a:r>
              <a:rPr lang="en-US" sz="1200" dirty="0" smtClean="0">
                <a:solidFill>
                  <a:srgbClr val="000090"/>
                </a:solidFill>
              </a:rPr>
              <a:t>, 2015</a:t>
            </a:r>
            <a:endParaRPr lang="en-US" sz="1200" dirty="0">
              <a:solidFill>
                <a:srgbClr val="000090"/>
              </a:solidFill>
            </a:endParaRPr>
          </a:p>
        </p:txBody>
      </p:sp>
    </p:spTree>
    <p:extLst>
      <p:ext uri="{BB962C8B-B14F-4D97-AF65-F5344CB8AC3E}">
        <p14:creationId xmlns:p14="http://schemas.microsoft.com/office/powerpoint/2010/main" val="3656406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2/3*#ppt_w"/>
                                          </p:val>
                                        </p:tav>
                                        <p:tav tm="100000">
                                          <p:val>
                                            <p:strVal val="#ppt_w"/>
                                          </p:val>
                                        </p:tav>
                                      </p:tavLst>
                                    </p:anim>
                                    <p:anim calcmode="lin" valueType="num">
                                      <p:cBhvr>
                                        <p:cTn id="8" dur="500" fill="hold"/>
                                        <p:tgtEl>
                                          <p:spTgt spid="5"/>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strVal val="2/3*#ppt_w"/>
                                          </p:val>
                                        </p:tav>
                                        <p:tav tm="100000">
                                          <p:val>
                                            <p:strVal val="#ppt_w"/>
                                          </p:val>
                                        </p:tav>
                                      </p:tavLst>
                                    </p:anim>
                                    <p:anim calcmode="lin" valueType="num">
                                      <p:cBhvr>
                                        <p:cTn id="14" dur="500" fill="hold"/>
                                        <p:tgtEl>
                                          <p:spTgt spid="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strVal val="2/3*#ppt_w"/>
                                          </p:val>
                                        </p:tav>
                                        <p:tav tm="100000">
                                          <p:val>
                                            <p:strVal val="#ppt_w"/>
                                          </p:val>
                                        </p:tav>
                                      </p:tavLst>
                                    </p:anim>
                                    <p:anim calcmode="lin" valueType="num">
                                      <p:cBhvr>
                                        <p:cTn id="20" dur="500" fill="hold"/>
                                        <p:tgtEl>
                                          <p:spTgt spid="6"/>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3454997824"/>
              </p:ext>
            </p:extLst>
          </p:nvPr>
        </p:nvGraphicFramePr>
        <p:xfrm>
          <a:off x="2389165" y="229679"/>
          <a:ext cx="5359656" cy="6375799"/>
        </p:xfrm>
        <a:graphic>
          <a:graphicData uri="http://schemas.openxmlformats.org/presentationml/2006/ole">
            <mc:AlternateContent xmlns:mc="http://schemas.openxmlformats.org/markup-compatibility/2006">
              <mc:Choice xmlns:v="urn:schemas-microsoft-com:vml" Requires="v">
                <p:oleObj spid="_x0000_s3087" name="Document" r:id="rId3" imgW="6096000" imgH="7251700" progId="Word.Document.12">
                  <p:embed/>
                </p:oleObj>
              </mc:Choice>
              <mc:Fallback>
                <p:oleObj name="Document" r:id="rId3" imgW="6096000" imgH="7251700" progId="Word.Document.12">
                  <p:embed/>
                  <p:pic>
                    <p:nvPicPr>
                      <p:cNvPr id="0" name=""/>
                      <p:cNvPicPr/>
                      <p:nvPr/>
                    </p:nvPicPr>
                    <p:blipFill>
                      <a:blip r:embed="rId4"/>
                      <a:stretch>
                        <a:fillRect/>
                      </a:stretch>
                    </p:blipFill>
                    <p:spPr>
                      <a:xfrm>
                        <a:off x="2389165" y="229679"/>
                        <a:ext cx="5359656" cy="6375799"/>
                      </a:xfrm>
                      <a:prstGeom prst="rect">
                        <a:avLst/>
                      </a:prstGeom>
                    </p:spPr>
                  </p:pic>
                </p:oleObj>
              </mc:Fallback>
            </mc:AlternateContent>
          </a:graphicData>
        </a:graphic>
      </p:graphicFrame>
      <p:sp>
        <p:nvSpPr>
          <p:cNvPr id="6" name="Oval 5"/>
          <p:cNvSpPr>
            <a:spLocks noChangeArrowheads="1"/>
          </p:cNvSpPr>
          <p:nvPr/>
        </p:nvSpPr>
        <p:spPr bwMode="auto">
          <a:xfrm rot="5400000">
            <a:off x="3918743" y="-1623576"/>
            <a:ext cx="719569" cy="4580019"/>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Oval 6"/>
          <p:cNvSpPr>
            <a:spLocks noChangeArrowheads="1"/>
          </p:cNvSpPr>
          <p:nvPr/>
        </p:nvSpPr>
        <p:spPr bwMode="auto">
          <a:xfrm rot="5400000">
            <a:off x="1336997" y="1472511"/>
            <a:ext cx="6203788" cy="456719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TextBox 7"/>
          <p:cNvSpPr txBox="1"/>
          <p:nvPr/>
        </p:nvSpPr>
        <p:spPr>
          <a:xfrm>
            <a:off x="6568537" y="319476"/>
            <a:ext cx="2421514" cy="4154983"/>
          </a:xfrm>
          <a:prstGeom prst="rect">
            <a:avLst/>
          </a:prstGeom>
          <a:noFill/>
        </p:spPr>
        <p:txBody>
          <a:bodyPr wrap="square" rtlCol="0">
            <a:spAutoFit/>
          </a:bodyPr>
          <a:lstStyle/>
          <a:p>
            <a:r>
              <a:rPr lang="en-US" sz="2400" dirty="0" smtClean="0">
                <a:solidFill>
                  <a:srgbClr val="000090"/>
                </a:solidFill>
              </a:rPr>
              <a:t>Strong clinical symptom / score correlations ONLY with ICA source ERP waveform measures!</a:t>
            </a:r>
          </a:p>
          <a:p>
            <a:endParaRPr lang="en-US" sz="2400" dirty="0">
              <a:solidFill>
                <a:srgbClr val="000090"/>
              </a:solidFill>
            </a:endParaRPr>
          </a:p>
          <a:p>
            <a:endParaRPr lang="en-US" sz="2400" dirty="0" smtClean="0">
              <a:solidFill>
                <a:srgbClr val="000090"/>
              </a:solidFill>
            </a:endParaRPr>
          </a:p>
          <a:p>
            <a:r>
              <a:rPr lang="en-US" sz="2400" dirty="0" smtClean="0">
                <a:solidFill>
                  <a:srgbClr val="000090"/>
                </a:solidFill>
              </a:rPr>
              <a:t>Here, peak amplitude correlations…</a:t>
            </a:r>
            <a:endParaRPr lang="en-US" sz="2400" dirty="0">
              <a:solidFill>
                <a:srgbClr val="000090"/>
              </a:solidFill>
            </a:endParaRPr>
          </a:p>
        </p:txBody>
      </p:sp>
      <p:sp>
        <p:nvSpPr>
          <p:cNvPr id="10" name="TextBox 9"/>
          <p:cNvSpPr txBox="1"/>
          <p:nvPr/>
        </p:nvSpPr>
        <p:spPr>
          <a:xfrm>
            <a:off x="5928734" y="6605892"/>
            <a:ext cx="3242576" cy="276999"/>
          </a:xfrm>
          <a:prstGeom prst="rect">
            <a:avLst/>
          </a:prstGeom>
          <a:noFill/>
        </p:spPr>
        <p:txBody>
          <a:bodyPr wrap="square" rtlCol="0">
            <a:spAutoFit/>
          </a:bodyPr>
          <a:lstStyle/>
          <a:p>
            <a:pPr algn="r"/>
            <a:r>
              <a:rPr lang="en-US" sz="1200" dirty="0">
                <a:solidFill>
                  <a:srgbClr val="000090"/>
                </a:solidFill>
              </a:rPr>
              <a:t>f</a:t>
            </a:r>
            <a:r>
              <a:rPr lang="en-US" sz="1200" dirty="0" smtClean="0">
                <a:solidFill>
                  <a:srgbClr val="000090"/>
                </a:solidFill>
              </a:rPr>
              <a:t>rom </a:t>
            </a:r>
            <a:r>
              <a:rPr lang="en-US" sz="1200" dirty="0" err="1" smtClean="0">
                <a:solidFill>
                  <a:srgbClr val="000090"/>
                </a:solidFill>
              </a:rPr>
              <a:t>Rissling</a:t>
            </a:r>
            <a:r>
              <a:rPr lang="en-US" sz="1200" dirty="0" smtClean="0">
                <a:solidFill>
                  <a:srgbClr val="000090"/>
                </a:solidFill>
              </a:rPr>
              <a:t> </a:t>
            </a:r>
            <a:r>
              <a:rPr lang="en-US" sz="1200" dirty="0" smtClean="0">
                <a:solidFill>
                  <a:srgbClr val="000090"/>
                </a:solidFill>
              </a:rPr>
              <a:t>et al., 2014</a:t>
            </a:r>
            <a:endParaRPr lang="en-US" sz="1200" dirty="0">
              <a:solidFill>
                <a:srgbClr val="000090"/>
              </a:solidFill>
            </a:endParaRPr>
          </a:p>
        </p:txBody>
      </p:sp>
      <p:sp>
        <p:nvSpPr>
          <p:cNvPr id="11" name="TextBox 10"/>
          <p:cNvSpPr txBox="1"/>
          <p:nvPr/>
        </p:nvSpPr>
        <p:spPr>
          <a:xfrm>
            <a:off x="105" y="6605892"/>
            <a:ext cx="3242576" cy="276999"/>
          </a:xfrm>
          <a:prstGeom prst="rect">
            <a:avLst/>
          </a:prstGeom>
          <a:noFill/>
        </p:spPr>
        <p:txBody>
          <a:bodyPr wrap="square" rtlCol="0">
            <a:spAutoFit/>
          </a:bodyPr>
          <a:lstStyle/>
          <a:p>
            <a:r>
              <a:rPr lang="en-US" sz="1200" dirty="0" smtClean="0">
                <a:solidFill>
                  <a:srgbClr val="000090"/>
                </a:solidFill>
              </a:rPr>
              <a:t>S Makeig</a:t>
            </a:r>
            <a:r>
              <a:rPr lang="en-US" sz="1200" dirty="0" smtClean="0">
                <a:solidFill>
                  <a:srgbClr val="000090"/>
                </a:solidFill>
              </a:rPr>
              <a:t>, 2015</a:t>
            </a:r>
            <a:endParaRPr lang="en-US" sz="1200" dirty="0">
              <a:solidFill>
                <a:srgbClr val="000090"/>
              </a:solidFill>
            </a:endParaRPr>
          </a:p>
        </p:txBody>
      </p:sp>
    </p:spTree>
    <p:extLst>
      <p:ext uri="{BB962C8B-B14F-4D97-AF65-F5344CB8AC3E}">
        <p14:creationId xmlns:p14="http://schemas.microsoft.com/office/powerpoint/2010/main" val="7536125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2/3*#ppt_w"/>
                                          </p:val>
                                        </p:tav>
                                        <p:tav tm="100000">
                                          <p:val>
                                            <p:strVal val="#ppt_w"/>
                                          </p:val>
                                        </p:tav>
                                      </p:tavLst>
                                    </p:anim>
                                    <p:anim calcmode="lin" valueType="num">
                                      <p:cBhvr>
                                        <p:cTn id="8" dur="500" fill="hold"/>
                                        <p:tgtEl>
                                          <p:spTgt spid="6"/>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strVal val="2/3*#ppt_w"/>
                                          </p:val>
                                        </p:tav>
                                        <p:tav tm="100000">
                                          <p:val>
                                            <p:strVal val="#ppt_w"/>
                                          </p:val>
                                        </p:tav>
                                      </p:tavLst>
                                    </p:anim>
                                    <p:anim calcmode="lin" valueType="num">
                                      <p:cBhvr>
                                        <p:cTn id="14" dur="500" fill="hold"/>
                                        <p:tgtEl>
                                          <p:spTgt spid="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02124576"/>
              </p:ext>
            </p:extLst>
          </p:nvPr>
        </p:nvGraphicFramePr>
        <p:xfrm>
          <a:off x="1240987" y="-99991"/>
          <a:ext cx="6212957" cy="6385539"/>
        </p:xfrm>
        <a:graphic>
          <a:graphicData uri="http://schemas.openxmlformats.org/presentationml/2006/ole">
            <mc:AlternateContent xmlns:mc="http://schemas.openxmlformats.org/markup-compatibility/2006">
              <mc:Choice xmlns:v="urn:schemas-microsoft-com:vml" Requires="v">
                <p:oleObj spid="_x0000_s4111" name="Document" r:id="rId3" imgW="5943600" imgH="6108700" progId="Word.Document.12">
                  <p:embed/>
                </p:oleObj>
              </mc:Choice>
              <mc:Fallback>
                <p:oleObj name="Document" r:id="rId3" imgW="5943600" imgH="6108700" progId="Word.Document.12">
                  <p:embed/>
                  <p:pic>
                    <p:nvPicPr>
                      <p:cNvPr id="0" name=""/>
                      <p:cNvPicPr/>
                      <p:nvPr/>
                    </p:nvPicPr>
                    <p:blipFill>
                      <a:blip r:embed="rId4"/>
                      <a:stretch>
                        <a:fillRect/>
                      </a:stretch>
                    </p:blipFill>
                    <p:spPr>
                      <a:xfrm>
                        <a:off x="1240987" y="-99991"/>
                        <a:ext cx="6212957" cy="6385539"/>
                      </a:xfrm>
                      <a:prstGeom prst="rect">
                        <a:avLst/>
                      </a:prstGeom>
                    </p:spPr>
                  </p:pic>
                </p:oleObj>
              </mc:Fallback>
            </mc:AlternateContent>
          </a:graphicData>
        </a:graphic>
      </p:graphicFrame>
      <p:sp>
        <p:nvSpPr>
          <p:cNvPr id="6" name="Oval 5"/>
          <p:cNvSpPr>
            <a:spLocks noChangeArrowheads="1"/>
          </p:cNvSpPr>
          <p:nvPr/>
        </p:nvSpPr>
        <p:spPr bwMode="auto">
          <a:xfrm rot="5400000">
            <a:off x="3906525" y="-1687123"/>
            <a:ext cx="564417" cy="4580019"/>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Oval 6"/>
          <p:cNvSpPr>
            <a:spLocks noChangeArrowheads="1"/>
          </p:cNvSpPr>
          <p:nvPr/>
        </p:nvSpPr>
        <p:spPr bwMode="auto">
          <a:xfrm rot="5400000">
            <a:off x="1565507" y="1051555"/>
            <a:ext cx="5977716" cy="5311282"/>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TextBox 8"/>
          <p:cNvSpPr txBox="1"/>
          <p:nvPr/>
        </p:nvSpPr>
        <p:spPr>
          <a:xfrm>
            <a:off x="6568537" y="319476"/>
            <a:ext cx="2421514" cy="4154983"/>
          </a:xfrm>
          <a:prstGeom prst="rect">
            <a:avLst/>
          </a:prstGeom>
          <a:noFill/>
        </p:spPr>
        <p:txBody>
          <a:bodyPr wrap="square" rtlCol="0">
            <a:spAutoFit/>
          </a:bodyPr>
          <a:lstStyle/>
          <a:p>
            <a:r>
              <a:rPr lang="en-US" sz="2400" dirty="0" smtClean="0">
                <a:solidFill>
                  <a:srgbClr val="000090"/>
                </a:solidFill>
              </a:rPr>
              <a:t>Strong clinical symptom / score correlations ONLY with ICA source ERP waveform measures!</a:t>
            </a:r>
          </a:p>
          <a:p>
            <a:endParaRPr lang="en-US" sz="2400" dirty="0">
              <a:solidFill>
                <a:srgbClr val="000090"/>
              </a:solidFill>
            </a:endParaRPr>
          </a:p>
          <a:p>
            <a:endParaRPr lang="en-US" sz="2400" dirty="0" smtClean="0">
              <a:solidFill>
                <a:srgbClr val="000090"/>
              </a:solidFill>
            </a:endParaRPr>
          </a:p>
          <a:p>
            <a:r>
              <a:rPr lang="en-US" sz="2400" dirty="0" smtClean="0">
                <a:solidFill>
                  <a:srgbClr val="000090"/>
                </a:solidFill>
              </a:rPr>
              <a:t>Here, peak latency</a:t>
            </a:r>
          </a:p>
          <a:p>
            <a:r>
              <a:rPr lang="en-US" sz="2400" dirty="0" smtClean="0">
                <a:solidFill>
                  <a:srgbClr val="000090"/>
                </a:solidFill>
              </a:rPr>
              <a:t>correlations…</a:t>
            </a:r>
            <a:endParaRPr lang="en-US" sz="2400" dirty="0">
              <a:solidFill>
                <a:srgbClr val="000090"/>
              </a:solidFill>
            </a:endParaRPr>
          </a:p>
        </p:txBody>
      </p:sp>
      <p:sp>
        <p:nvSpPr>
          <p:cNvPr id="8" name="TextBox 7"/>
          <p:cNvSpPr txBox="1"/>
          <p:nvPr/>
        </p:nvSpPr>
        <p:spPr>
          <a:xfrm>
            <a:off x="5928734" y="6605892"/>
            <a:ext cx="3242576" cy="276999"/>
          </a:xfrm>
          <a:prstGeom prst="rect">
            <a:avLst/>
          </a:prstGeom>
          <a:noFill/>
        </p:spPr>
        <p:txBody>
          <a:bodyPr wrap="square" rtlCol="0">
            <a:spAutoFit/>
          </a:bodyPr>
          <a:lstStyle/>
          <a:p>
            <a:pPr algn="r"/>
            <a:r>
              <a:rPr lang="en-US" sz="1200" dirty="0">
                <a:solidFill>
                  <a:srgbClr val="000090"/>
                </a:solidFill>
              </a:rPr>
              <a:t>f</a:t>
            </a:r>
            <a:r>
              <a:rPr lang="en-US" sz="1200" dirty="0" smtClean="0">
                <a:solidFill>
                  <a:srgbClr val="000090"/>
                </a:solidFill>
              </a:rPr>
              <a:t>rom </a:t>
            </a:r>
            <a:r>
              <a:rPr lang="en-US" sz="1200" dirty="0" err="1" smtClean="0">
                <a:solidFill>
                  <a:srgbClr val="000090"/>
                </a:solidFill>
              </a:rPr>
              <a:t>Rissling</a:t>
            </a:r>
            <a:r>
              <a:rPr lang="en-US" sz="1200" dirty="0" smtClean="0">
                <a:solidFill>
                  <a:srgbClr val="000090"/>
                </a:solidFill>
              </a:rPr>
              <a:t> </a:t>
            </a:r>
            <a:r>
              <a:rPr lang="en-US" sz="1200" dirty="0" smtClean="0">
                <a:solidFill>
                  <a:srgbClr val="000090"/>
                </a:solidFill>
              </a:rPr>
              <a:t>et al., 2014</a:t>
            </a:r>
            <a:endParaRPr lang="en-US" sz="1200" dirty="0">
              <a:solidFill>
                <a:srgbClr val="000090"/>
              </a:solidFill>
            </a:endParaRPr>
          </a:p>
        </p:txBody>
      </p:sp>
      <p:sp>
        <p:nvSpPr>
          <p:cNvPr id="11" name="TextBox 10"/>
          <p:cNvSpPr txBox="1"/>
          <p:nvPr/>
        </p:nvSpPr>
        <p:spPr>
          <a:xfrm>
            <a:off x="105" y="6605892"/>
            <a:ext cx="3242576" cy="276999"/>
          </a:xfrm>
          <a:prstGeom prst="rect">
            <a:avLst/>
          </a:prstGeom>
          <a:noFill/>
        </p:spPr>
        <p:txBody>
          <a:bodyPr wrap="square" rtlCol="0">
            <a:spAutoFit/>
          </a:bodyPr>
          <a:lstStyle/>
          <a:p>
            <a:r>
              <a:rPr lang="en-US" sz="1200" dirty="0" smtClean="0">
                <a:solidFill>
                  <a:srgbClr val="000090"/>
                </a:solidFill>
              </a:rPr>
              <a:t>S Makeig</a:t>
            </a:r>
            <a:r>
              <a:rPr lang="en-US" sz="1200" dirty="0" smtClean="0">
                <a:solidFill>
                  <a:srgbClr val="000090"/>
                </a:solidFill>
              </a:rPr>
              <a:t>, 2015</a:t>
            </a:r>
            <a:endParaRPr lang="en-US" sz="1200" dirty="0">
              <a:solidFill>
                <a:srgbClr val="000090"/>
              </a:solidFill>
            </a:endParaRPr>
          </a:p>
        </p:txBody>
      </p:sp>
    </p:spTree>
    <p:extLst>
      <p:ext uri="{BB962C8B-B14F-4D97-AF65-F5344CB8AC3E}">
        <p14:creationId xmlns:p14="http://schemas.microsoft.com/office/powerpoint/2010/main" val="6912985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2/3*#ppt_w"/>
                                          </p:val>
                                        </p:tav>
                                        <p:tav tm="100000">
                                          <p:val>
                                            <p:strVal val="#ppt_w"/>
                                          </p:val>
                                        </p:tav>
                                      </p:tavLst>
                                    </p:anim>
                                    <p:anim calcmode="lin" valueType="num">
                                      <p:cBhvr>
                                        <p:cTn id="8" dur="500" fill="hold"/>
                                        <p:tgtEl>
                                          <p:spTgt spid="6"/>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strVal val="2/3*#ppt_w"/>
                                          </p:val>
                                        </p:tav>
                                        <p:tav tm="100000">
                                          <p:val>
                                            <p:strVal val="#ppt_w"/>
                                          </p:val>
                                        </p:tav>
                                      </p:tavLst>
                                    </p:anim>
                                    <p:anim calcmode="lin" valueType="num">
                                      <p:cBhvr>
                                        <p:cTn id="14" dur="500" fill="hold"/>
                                        <p:tgtEl>
                                          <p:spTgt spid="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dsca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0"/>
            <a:ext cx="10972800" cy="6858000"/>
          </a:xfrm>
          <a:prstGeom prst="rect">
            <a:avLst/>
          </a:prstGeom>
        </p:spPr>
      </p:pic>
      <p:sp>
        <p:nvSpPr>
          <p:cNvPr id="5" name="TextBox 4"/>
          <p:cNvSpPr txBox="1"/>
          <p:nvPr/>
        </p:nvSpPr>
        <p:spPr>
          <a:xfrm>
            <a:off x="-134590" y="1721750"/>
            <a:ext cx="9547254" cy="3600986"/>
          </a:xfrm>
          <a:prstGeom prst="rect">
            <a:avLst/>
          </a:prstGeom>
          <a:solidFill>
            <a:schemeClr val="bg1">
              <a:alpha val="46000"/>
            </a:schemeClr>
          </a:solidFill>
        </p:spPr>
        <p:txBody>
          <a:bodyPr wrap="square" rtlCol="0">
            <a:spAutoFit/>
          </a:bodyPr>
          <a:lstStyle/>
          <a:p>
            <a:pPr>
              <a:lnSpc>
                <a:spcPct val="70000"/>
              </a:lnSpc>
            </a:pPr>
            <a:endParaRPr lang="en-US" sz="2400" b="1" dirty="0" smtClean="0">
              <a:solidFill>
                <a:srgbClr val="000090"/>
              </a:solidFill>
            </a:endParaRPr>
          </a:p>
          <a:p>
            <a:pPr>
              <a:lnSpc>
                <a:spcPct val="70000"/>
              </a:lnSpc>
            </a:pPr>
            <a:r>
              <a:rPr lang="en-US" sz="3600" b="1" dirty="0" smtClean="0">
                <a:solidFill>
                  <a:srgbClr val="000090"/>
                </a:solidFill>
              </a:rPr>
              <a:t>Psychiatric </a:t>
            </a:r>
            <a:r>
              <a:rPr lang="en-US" sz="3600" b="1" dirty="0" smtClean="0">
                <a:solidFill>
                  <a:srgbClr val="000090"/>
                </a:solidFill>
              </a:rPr>
              <a:t>subject landscapes</a:t>
            </a:r>
            <a:endParaRPr lang="en-US" sz="3600" b="1" dirty="0" smtClean="0">
              <a:solidFill>
                <a:srgbClr val="000090"/>
              </a:solidFill>
            </a:endParaRPr>
          </a:p>
          <a:p>
            <a:pPr>
              <a:lnSpc>
                <a:spcPct val="70000"/>
              </a:lnSpc>
            </a:pPr>
            <a:endParaRPr lang="en-US" sz="2400" b="1" dirty="0">
              <a:solidFill>
                <a:srgbClr val="000090"/>
              </a:solidFill>
            </a:endParaRPr>
          </a:p>
          <a:p>
            <a:pPr>
              <a:lnSpc>
                <a:spcPct val="70000"/>
              </a:lnSpc>
            </a:pPr>
            <a:r>
              <a:rPr lang="en-US" sz="2400" b="1" dirty="0" smtClean="0">
                <a:solidFill>
                  <a:srgbClr val="000090"/>
                </a:solidFill>
              </a:rPr>
              <a:t>     </a:t>
            </a:r>
            <a:r>
              <a:rPr lang="en-US" sz="2400" b="1" dirty="0" smtClean="0">
                <a:solidFill>
                  <a:srgbClr val="000090"/>
                </a:solidFill>
              </a:rPr>
              <a:t>= Low</a:t>
            </a:r>
            <a:r>
              <a:rPr lang="en-US" sz="2400" b="1" dirty="0" smtClean="0">
                <a:solidFill>
                  <a:srgbClr val="000090"/>
                </a:solidFill>
              </a:rPr>
              <a:t>-dimensional spaces of functional individual differences</a:t>
            </a:r>
          </a:p>
          <a:p>
            <a:pPr>
              <a:lnSpc>
                <a:spcPct val="70000"/>
              </a:lnSpc>
            </a:pPr>
            <a:endParaRPr lang="en-US" sz="2400" b="1" dirty="0">
              <a:solidFill>
                <a:srgbClr val="000090"/>
              </a:solidFill>
            </a:endParaRPr>
          </a:p>
          <a:p>
            <a:pPr>
              <a:lnSpc>
                <a:spcPct val="70000"/>
              </a:lnSpc>
            </a:pPr>
            <a:r>
              <a:rPr lang="en-US" sz="2400" b="1" dirty="0" smtClean="0">
                <a:solidFill>
                  <a:srgbClr val="000090"/>
                </a:solidFill>
              </a:rPr>
              <a:t>     Example:  A ‘spectrum’ of </a:t>
            </a:r>
            <a:r>
              <a:rPr lang="en-US" sz="2400" b="1" dirty="0" err="1" smtClean="0">
                <a:solidFill>
                  <a:srgbClr val="000090"/>
                </a:solidFill>
              </a:rPr>
              <a:t>indiv</a:t>
            </a:r>
            <a:r>
              <a:rPr lang="en-US" sz="2400" b="1" dirty="0" smtClean="0">
                <a:solidFill>
                  <a:srgbClr val="000090"/>
                </a:solidFill>
              </a:rPr>
              <a:t>. </a:t>
            </a:r>
            <a:r>
              <a:rPr lang="en-US" sz="2400" b="1" dirty="0" smtClean="0">
                <a:solidFill>
                  <a:srgbClr val="000090"/>
                </a:solidFill>
              </a:rPr>
              <a:t>differences </a:t>
            </a:r>
            <a:r>
              <a:rPr lang="en-US" sz="2400" b="1" dirty="0" smtClean="0">
                <a:solidFill>
                  <a:srgbClr val="000090"/>
                </a:solidFill>
                <a:sym typeface="Wingdings"/>
              </a:rPr>
              <a:t>=</a:t>
            </a:r>
            <a:r>
              <a:rPr lang="en-US" sz="2400" b="1" dirty="0" smtClean="0">
                <a:solidFill>
                  <a:srgbClr val="000090"/>
                </a:solidFill>
              </a:rPr>
              <a:t> </a:t>
            </a:r>
            <a:r>
              <a:rPr lang="en-US" sz="2400" b="1" dirty="0" smtClean="0">
                <a:solidFill>
                  <a:srgbClr val="000090"/>
                </a:solidFill>
              </a:rPr>
              <a:t>1-dim. landscape</a:t>
            </a:r>
          </a:p>
          <a:p>
            <a:pPr>
              <a:lnSpc>
                <a:spcPct val="70000"/>
              </a:lnSpc>
            </a:pPr>
            <a:endParaRPr lang="en-US" sz="2400" b="1" dirty="0">
              <a:solidFill>
                <a:srgbClr val="000090"/>
              </a:solidFill>
            </a:endParaRPr>
          </a:p>
          <a:p>
            <a:pPr>
              <a:lnSpc>
                <a:spcPct val="70000"/>
              </a:lnSpc>
            </a:pPr>
            <a:r>
              <a:rPr lang="en-US" sz="2400" b="1" dirty="0" smtClean="0">
                <a:solidFill>
                  <a:srgbClr val="000090"/>
                </a:solidFill>
              </a:rPr>
              <a:t>Compare: labeled subtypes  versus ‘subject space geometry’</a:t>
            </a:r>
          </a:p>
          <a:p>
            <a:pPr>
              <a:lnSpc>
                <a:spcPct val="70000"/>
              </a:lnSpc>
            </a:pPr>
            <a:endParaRPr lang="en-US" sz="2400" b="1" dirty="0">
              <a:solidFill>
                <a:srgbClr val="000090"/>
              </a:solidFill>
            </a:endParaRPr>
          </a:p>
          <a:p>
            <a:pPr>
              <a:lnSpc>
                <a:spcPct val="70000"/>
              </a:lnSpc>
            </a:pPr>
            <a:r>
              <a:rPr lang="en-US" sz="2400" b="1" dirty="0" smtClean="0">
                <a:solidFill>
                  <a:srgbClr val="000090"/>
                </a:solidFill>
              </a:rPr>
              <a:t>Task: Find corresponding behavioral and neurobiological landscapes</a:t>
            </a:r>
          </a:p>
          <a:p>
            <a:pPr>
              <a:lnSpc>
                <a:spcPct val="70000"/>
              </a:lnSpc>
            </a:pPr>
            <a:endParaRPr lang="en-US" sz="2400" b="1" dirty="0">
              <a:solidFill>
                <a:srgbClr val="000090"/>
              </a:solidFill>
            </a:endParaRPr>
          </a:p>
          <a:p>
            <a:pPr>
              <a:lnSpc>
                <a:spcPct val="70000"/>
              </a:lnSpc>
            </a:pPr>
            <a:r>
              <a:rPr lang="en-US" sz="2400" b="1" dirty="0" smtClean="0">
                <a:solidFill>
                  <a:srgbClr val="000090"/>
                </a:solidFill>
              </a:rPr>
              <a:t>                 &amp; </a:t>
            </a:r>
            <a:r>
              <a:rPr lang="en-US" sz="2400" b="1" dirty="0" smtClean="0">
                <a:solidFill>
                  <a:srgbClr val="000090"/>
                </a:solidFill>
                <a:sym typeface="Wingdings"/>
              </a:rPr>
              <a:t>biomarker(s)  of  position within the </a:t>
            </a:r>
            <a:r>
              <a:rPr lang="en-US" sz="2400" b="1" dirty="0" err="1" smtClean="0">
                <a:solidFill>
                  <a:srgbClr val="000090"/>
                </a:solidFill>
                <a:sym typeface="Wingdings"/>
              </a:rPr>
              <a:t>biobehavioral</a:t>
            </a:r>
            <a:r>
              <a:rPr lang="en-US" sz="2400" b="1" dirty="0" smtClean="0">
                <a:solidFill>
                  <a:srgbClr val="000090"/>
                </a:solidFill>
                <a:sym typeface="Wingdings"/>
              </a:rPr>
              <a:t> landscape</a:t>
            </a:r>
          </a:p>
          <a:p>
            <a:pPr>
              <a:lnSpc>
                <a:spcPct val="70000"/>
              </a:lnSpc>
            </a:pPr>
            <a:endParaRPr lang="en-US" sz="2400" b="1" dirty="0">
              <a:solidFill>
                <a:srgbClr val="000090"/>
              </a:solidFill>
            </a:endParaRPr>
          </a:p>
        </p:txBody>
      </p:sp>
      <p:sp>
        <p:nvSpPr>
          <p:cNvPr id="7" name="TextBox 6"/>
          <p:cNvSpPr txBox="1"/>
          <p:nvPr/>
        </p:nvSpPr>
        <p:spPr>
          <a:xfrm>
            <a:off x="-958745" y="6605892"/>
            <a:ext cx="1371495" cy="276999"/>
          </a:xfrm>
          <a:prstGeom prst="rect">
            <a:avLst/>
          </a:prstGeom>
          <a:noFill/>
        </p:spPr>
        <p:txBody>
          <a:bodyPr wrap="square" rtlCol="0">
            <a:spAutoFit/>
          </a:bodyPr>
          <a:lstStyle/>
          <a:p>
            <a:r>
              <a:rPr lang="en-US" sz="1200" dirty="0" smtClean="0">
                <a:solidFill>
                  <a:srgbClr val="FFFDC2"/>
                </a:solidFill>
              </a:rPr>
              <a:t>S Makeig</a:t>
            </a:r>
            <a:r>
              <a:rPr lang="en-US" sz="1200" dirty="0" smtClean="0">
                <a:solidFill>
                  <a:srgbClr val="FFFDC2"/>
                </a:solidFill>
              </a:rPr>
              <a:t>, 2015</a:t>
            </a:r>
            <a:endParaRPr lang="en-US" sz="1200" dirty="0">
              <a:solidFill>
                <a:srgbClr val="FFFDC2"/>
              </a:solidFill>
            </a:endParaRPr>
          </a:p>
        </p:txBody>
      </p:sp>
    </p:spTree>
    <p:extLst>
      <p:ext uri="{BB962C8B-B14F-4D97-AF65-F5344CB8AC3E}">
        <p14:creationId xmlns:p14="http://schemas.microsoft.com/office/powerpoint/2010/main" val="95391189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500"/>
                                        <p:tgtEl>
                                          <p:spTgt spid="5">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wipe(left)">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wipe(left)">
                                      <p:cBhvr>
                                        <p:cTn id="20" dur="500"/>
                                        <p:tgtEl>
                                          <p:spTgt spid="5">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animEffect transition="in" filter="wipe(left)">
                                      <p:cBhvr>
                                        <p:cTn id="25" dur="500"/>
                                        <p:tgtEl>
                                          <p:spTgt spid="5">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animEffect transition="in" filter="wipe(left)">
                                      <p:cBhvr>
                                        <p:cTn id="30" dur="500"/>
                                        <p:tgtEl>
                                          <p:spTgt spid="5">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animEffect transition="in" filter="wipe(left)">
                                      <p:cBhvr>
                                        <p:cTn id="35"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descr="Screen Shot 2013-06-05 at 4.03.31 PM.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88" y="1514475"/>
            <a:ext cx="914400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TextBox 2"/>
          <p:cNvSpPr txBox="1">
            <a:spLocks noChangeArrowheads="1"/>
          </p:cNvSpPr>
          <p:nvPr/>
        </p:nvSpPr>
        <p:spPr bwMode="auto">
          <a:xfrm>
            <a:off x="366713" y="228600"/>
            <a:ext cx="84582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a:solidFill>
                  <a:srgbClr val="000090"/>
                </a:solidFill>
              </a:rPr>
              <a:t>HeadIT</a:t>
            </a:r>
            <a:endParaRPr lang="en-US" sz="2000" b="1">
              <a:solidFill>
                <a:srgbClr val="000090"/>
              </a:solidFill>
            </a:endParaRPr>
          </a:p>
          <a:p>
            <a:pPr algn="ctr" eaLnBrk="1" hangingPunct="1"/>
            <a:r>
              <a:rPr lang="en-US" sz="2000" b="1">
                <a:solidFill>
                  <a:srgbClr val="000090"/>
                </a:solidFill>
              </a:rPr>
              <a:t>A Human Electrophysiology, Anatomic Data, and Integrated Tools</a:t>
            </a:r>
          </a:p>
          <a:p>
            <a:pPr algn="ctr" eaLnBrk="1" hangingPunct="1"/>
            <a:r>
              <a:rPr lang="en-US" sz="2000" b="1">
                <a:solidFill>
                  <a:srgbClr val="000090"/>
                </a:solidFill>
              </a:rPr>
              <a:t>Resource</a:t>
            </a:r>
          </a:p>
        </p:txBody>
      </p:sp>
      <p:sp>
        <p:nvSpPr>
          <p:cNvPr id="92163" name="TextBox 3"/>
          <p:cNvSpPr txBox="1">
            <a:spLocks noChangeArrowheads="1"/>
          </p:cNvSpPr>
          <p:nvPr/>
        </p:nvSpPr>
        <p:spPr bwMode="auto">
          <a:xfrm>
            <a:off x="2895600" y="62484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90"/>
                </a:solidFill>
              </a:rPr>
              <a:t>HeadIT.org</a:t>
            </a:r>
          </a:p>
        </p:txBody>
      </p:sp>
      <p:sp>
        <p:nvSpPr>
          <p:cNvPr id="5" name="TextBox 4"/>
          <p:cNvSpPr txBox="1"/>
          <p:nvPr/>
        </p:nvSpPr>
        <p:spPr>
          <a:xfrm>
            <a:off x="7786793" y="6586964"/>
            <a:ext cx="1371495" cy="276999"/>
          </a:xfrm>
          <a:prstGeom prst="rect">
            <a:avLst/>
          </a:prstGeom>
          <a:noFill/>
        </p:spPr>
        <p:txBody>
          <a:bodyPr wrap="square" rtlCol="0">
            <a:spAutoFit/>
          </a:bodyPr>
          <a:lstStyle/>
          <a:p>
            <a:pPr algn="r"/>
            <a:r>
              <a:rPr lang="en-US" sz="1200" dirty="0" smtClean="0">
                <a:solidFill>
                  <a:srgbClr val="000090"/>
                </a:solidFill>
              </a:rPr>
              <a:t>S Makeig</a:t>
            </a:r>
            <a:r>
              <a:rPr lang="en-US" sz="1200" dirty="0" smtClean="0">
                <a:solidFill>
                  <a:srgbClr val="000090"/>
                </a:solidFill>
              </a:rPr>
              <a:t>, 2015</a:t>
            </a:r>
            <a:endParaRPr lang="en-US" sz="1200" dirty="0">
              <a:solidFill>
                <a:srgbClr val="000090"/>
              </a:solidFill>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BEDFB"/>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6430" t="21739"/>
          <a:stretch/>
        </p:blipFill>
        <p:spPr>
          <a:xfrm>
            <a:off x="53473" y="44529"/>
            <a:ext cx="1854190" cy="2165684"/>
          </a:xfrm>
          <a:prstGeom prst="rect">
            <a:avLst/>
          </a:prstGeom>
        </p:spPr>
      </p:pic>
      <p:sp>
        <p:nvSpPr>
          <p:cNvPr id="93186" name="TextBox 1"/>
          <p:cNvSpPr txBox="1">
            <a:spLocks noChangeArrowheads="1"/>
          </p:cNvSpPr>
          <p:nvPr/>
        </p:nvSpPr>
        <p:spPr bwMode="auto">
          <a:xfrm>
            <a:off x="6630878" y="6570245"/>
            <a:ext cx="20355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000" dirty="0">
                <a:solidFill>
                  <a:srgbClr val="000090"/>
                </a:solidFill>
              </a:rPr>
              <a:t>f</a:t>
            </a:r>
            <a:r>
              <a:rPr lang="en-US" sz="1000" dirty="0" smtClean="0">
                <a:solidFill>
                  <a:srgbClr val="000090"/>
                </a:solidFill>
              </a:rPr>
              <a:t>rom A</a:t>
            </a:r>
            <a:r>
              <a:rPr lang="en-US" sz="1000" dirty="0" smtClean="0">
                <a:solidFill>
                  <a:srgbClr val="000090"/>
                </a:solidFill>
              </a:rPr>
              <a:t>. </a:t>
            </a:r>
            <a:r>
              <a:rPr lang="en-US" sz="1000" dirty="0" err="1" smtClean="0">
                <a:solidFill>
                  <a:srgbClr val="000090"/>
                </a:solidFill>
              </a:rPr>
              <a:t>Akalin</a:t>
            </a:r>
            <a:r>
              <a:rPr lang="en-US" sz="1000" dirty="0" smtClean="0">
                <a:solidFill>
                  <a:srgbClr val="000090"/>
                </a:solidFill>
              </a:rPr>
              <a:t> </a:t>
            </a:r>
            <a:r>
              <a:rPr lang="en-US" sz="1000" dirty="0" err="1" smtClean="0">
                <a:solidFill>
                  <a:srgbClr val="000090"/>
                </a:solidFill>
              </a:rPr>
              <a:t>Acar</a:t>
            </a:r>
            <a:r>
              <a:rPr lang="en-US" sz="1000" dirty="0">
                <a:solidFill>
                  <a:srgbClr val="000090"/>
                </a:solidFill>
              </a:rPr>
              <a:t> </a:t>
            </a:r>
            <a:r>
              <a:rPr lang="en-US" sz="1000" dirty="0" smtClean="0">
                <a:solidFill>
                  <a:srgbClr val="000090"/>
                </a:solidFill>
              </a:rPr>
              <a:t>et al., 2015</a:t>
            </a:r>
            <a:endParaRPr lang="en-US" sz="1000" dirty="0">
              <a:solidFill>
                <a:srgbClr val="000090"/>
              </a:solidFill>
            </a:endParaRPr>
          </a:p>
        </p:txBody>
      </p:sp>
      <p:sp>
        <p:nvSpPr>
          <p:cNvPr id="21" name="TextBox 20"/>
          <p:cNvSpPr txBox="1"/>
          <p:nvPr/>
        </p:nvSpPr>
        <p:spPr>
          <a:xfrm>
            <a:off x="106945" y="1908499"/>
            <a:ext cx="1207579" cy="523220"/>
          </a:xfrm>
          <a:prstGeom prst="rect">
            <a:avLst/>
          </a:prstGeom>
          <a:solidFill>
            <a:schemeClr val="tx2">
              <a:lumMod val="20000"/>
              <a:lumOff val="80000"/>
            </a:schemeClr>
          </a:solidFill>
          <a:ln>
            <a:solidFill>
              <a:schemeClr val="bg1">
                <a:lumMod val="95000"/>
              </a:schemeClr>
            </a:solidFill>
          </a:ln>
          <a:effectLst>
            <a:outerShdw blurRad="50800" dist="38100" dir="2700000" algn="tl" rotWithShape="0">
              <a:prstClr val="black">
                <a:alpha val="40000"/>
              </a:prstClr>
            </a:outerShdw>
          </a:effectLst>
        </p:spPr>
        <p:txBody>
          <a:bodyPr wrap="square" rtlCol="0">
            <a:spAutoFit/>
          </a:bodyPr>
          <a:lstStyle/>
          <a:p>
            <a:pPr algn="ctr"/>
            <a:r>
              <a:rPr lang="en-US" sz="2800" b="1" dirty="0" smtClean="0">
                <a:solidFill>
                  <a:srgbClr val="000090"/>
                </a:solidFill>
              </a:rPr>
              <a:t>1937</a:t>
            </a:r>
            <a:endParaRPr lang="en-US" sz="2800" b="1" dirty="0">
              <a:solidFill>
                <a:srgbClr val="000090"/>
              </a:solidFill>
            </a:endParaRPr>
          </a:p>
        </p:txBody>
      </p:sp>
      <p:pic>
        <p:nvPicPr>
          <p:cNvPr id="13" name="Picture 12" descr="WholeEarthScal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1899" y="1579763"/>
            <a:ext cx="2461478" cy="23772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creen Shot 2015-09-04 at 5.18.5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2295" y="2700400"/>
            <a:ext cx="2217952" cy="2143070"/>
          </a:xfrm>
          <a:prstGeom prst="rect">
            <a:avLst/>
          </a:prstGeom>
          <a:effectLst>
            <a:outerShdw blurRad="50800" dist="38100" dir="2700000" algn="tl" rotWithShape="0">
              <a:prstClr val="black">
                <a:alpha val="40000"/>
              </a:prstClr>
            </a:outerShdw>
          </a:effectLst>
        </p:spPr>
      </p:pic>
      <p:sp>
        <p:nvSpPr>
          <p:cNvPr id="2" name="TextBox 1"/>
          <p:cNvSpPr txBox="1"/>
          <p:nvPr/>
        </p:nvSpPr>
        <p:spPr>
          <a:xfrm>
            <a:off x="5480449" y="5593034"/>
            <a:ext cx="1207579" cy="523220"/>
          </a:xfrm>
          <a:prstGeom prst="rect">
            <a:avLst/>
          </a:prstGeom>
          <a:solidFill>
            <a:schemeClr val="tx2">
              <a:lumMod val="20000"/>
              <a:lumOff val="80000"/>
            </a:schemeClr>
          </a:solidFill>
          <a:ln>
            <a:solidFill>
              <a:srgbClr val="F2F2F2"/>
            </a:solidFill>
          </a:ln>
          <a:effectLst>
            <a:outerShdw blurRad="50800" dist="38100" dir="2700000" algn="tl" rotWithShape="0">
              <a:prstClr val="black">
                <a:alpha val="40000"/>
              </a:prstClr>
            </a:outerShdw>
          </a:effectLst>
        </p:spPr>
        <p:txBody>
          <a:bodyPr wrap="square" rtlCol="0">
            <a:spAutoFit/>
          </a:bodyPr>
          <a:lstStyle/>
          <a:p>
            <a:pPr algn="ctr"/>
            <a:r>
              <a:rPr lang="en-US" sz="2800" b="1" dirty="0" smtClean="0">
                <a:solidFill>
                  <a:srgbClr val="000090"/>
                </a:solidFill>
              </a:rPr>
              <a:t>1997</a:t>
            </a:r>
            <a:endParaRPr lang="en-US" sz="2800" b="1" dirty="0">
              <a:solidFill>
                <a:srgbClr val="000090"/>
              </a:solidFill>
            </a:endParaRPr>
          </a:p>
        </p:txBody>
      </p:sp>
      <p:sp>
        <p:nvSpPr>
          <p:cNvPr id="15" name="TextBox 14"/>
          <p:cNvSpPr txBox="1"/>
          <p:nvPr/>
        </p:nvSpPr>
        <p:spPr>
          <a:xfrm>
            <a:off x="1480089" y="3605340"/>
            <a:ext cx="1207579" cy="523220"/>
          </a:xfrm>
          <a:prstGeom prst="rect">
            <a:avLst/>
          </a:prstGeom>
          <a:solidFill>
            <a:schemeClr val="tx2">
              <a:lumMod val="20000"/>
              <a:lumOff val="80000"/>
            </a:schemeClr>
          </a:solidFill>
          <a:ln>
            <a:solidFill>
              <a:schemeClr val="bg1">
                <a:lumMod val="95000"/>
              </a:schemeClr>
            </a:solidFill>
          </a:ln>
          <a:effectLst>
            <a:outerShdw blurRad="50800" dist="38100" dir="2700000" algn="tl" rotWithShape="0">
              <a:prstClr val="black">
                <a:alpha val="40000"/>
              </a:prstClr>
            </a:outerShdw>
          </a:effectLst>
        </p:spPr>
        <p:txBody>
          <a:bodyPr wrap="square" rtlCol="0">
            <a:spAutoFit/>
          </a:bodyPr>
          <a:lstStyle/>
          <a:p>
            <a:pPr algn="ctr"/>
            <a:r>
              <a:rPr lang="en-US" sz="2800" b="1" dirty="0" smtClean="0">
                <a:solidFill>
                  <a:srgbClr val="000090"/>
                </a:solidFill>
              </a:rPr>
              <a:t>1957</a:t>
            </a:r>
            <a:endParaRPr lang="en-US" sz="2800" b="1" dirty="0">
              <a:solidFill>
                <a:srgbClr val="000090"/>
              </a:solidFill>
            </a:endParaRPr>
          </a:p>
        </p:txBody>
      </p:sp>
      <p:sp>
        <p:nvSpPr>
          <p:cNvPr id="16" name="TextBox 15"/>
          <p:cNvSpPr txBox="1"/>
          <p:nvPr/>
        </p:nvSpPr>
        <p:spPr>
          <a:xfrm>
            <a:off x="7645375" y="6053921"/>
            <a:ext cx="1207579" cy="523220"/>
          </a:xfrm>
          <a:prstGeom prst="rect">
            <a:avLst/>
          </a:prstGeom>
          <a:solidFill>
            <a:schemeClr val="tx2">
              <a:lumMod val="20000"/>
              <a:lumOff val="80000"/>
            </a:schemeClr>
          </a:solidFill>
        </p:spPr>
        <p:txBody>
          <a:bodyPr wrap="square" rtlCol="0">
            <a:spAutoFit/>
          </a:bodyPr>
          <a:lstStyle/>
          <a:p>
            <a:pPr algn="ctr"/>
            <a:r>
              <a:rPr lang="en-US" sz="2800" b="1" dirty="0" smtClean="0">
                <a:solidFill>
                  <a:srgbClr val="000090"/>
                </a:solidFill>
              </a:rPr>
              <a:t>2015</a:t>
            </a:r>
            <a:endParaRPr lang="en-US" sz="2800" b="1" dirty="0">
              <a:solidFill>
                <a:srgbClr val="000090"/>
              </a:solidFill>
            </a:endParaRPr>
          </a:p>
        </p:txBody>
      </p:sp>
      <p:sp>
        <p:nvSpPr>
          <p:cNvPr id="9" name="TextBox 1"/>
          <p:cNvSpPr txBox="1">
            <a:spLocks noChangeArrowheads="1"/>
          </p:cNvSpPr>
          <p:nvPr/>
        </p:nvSpPr>
        <p:spPr bwMode="auto">
          <a:xfrm>
            <a:off x="1382731" y="4130849"/>
            <a:ext cx="13316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dirty="0" err="1" smtClean="0">
                <a:solidFill>
                  <a:srgbClr val="000090"/>
                </a:solidFill>
              </a:rPr>
              <a:t>Toposcope</a:t>
            </a:r>
            <a:endParaRPr lang="en-US" sz="1400" dirty="0" smtClean="0">
              <a:solidFill>
                <a:srgbClr val="000090"/>
              </a:solidFill>
            </a:endParaRPr>
          </a:p>
          <a:p>
            <a:pPr algn="r" eaLnBrk="1" hangingPunct="1"/>
            <a:r>
              <a:rPr lang="en-US" sz="1400" dirty="0" smtClean="0">
                <a:solidFill>
                  <a:srgbClr val="000090"/>
                </a:solidFill>
              </a:rPr>
              <a:t>Grey Walter</a:t>
            </a:r>
          </a:p>
        </p:txBody>
      </p:sp>
      <p:sp>
        <p:nvSpPr>
          <p:cNvPr id="10" name="TextBox 1"/>
          <p:cNvSpPr txBox="1">
            <a:spLocks noChangeArrowheads="1"/>
          </p:cNvSpPr>
          <p:nvPr/>
        </p:nvSpPr>
        <p:spPr bwMode="auto">
          <a:xfrm>
            <a:off x="4144208" y="5254442"/>
            <a:ext cx="13316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dirty="0" smtClean="0">
                <a:solidFill>
                  <a:srgbClr val="000090"/>
                </a:solidFill>
              </a:rPr>
              <a:t>EEGLAB</a:t>
            </a:r>
          </a:p>
          <a:p>
            <a:pPr algn="r" eaLnBrk="1" hangingPunct="1"/>
            <a:r>
              <a:rPr lang="en-US" sz="1400" dirty="0" smtClean="0">
                <a:solidFill>
                  <a:srgbClr val="000090"/>
                </a:solidFill>
              </a:rPr>
              <a:t>‘</a:t>
            </a:r>
            <a:r>
              <a:rPr lang="en-US" sz="1400" dirty="0" err="1" smtClean="0">
                <a:solidFill>
                  <a:srgbClr val="000090"/>
                </a:solidFill>
              </a:rPr>
              <a:t>headplot</a:t>
            </a:r>
            <a:r>
              <a:rPr lang="en-US" sz="1400" dirty="0" smtClean="0">
                <a:solidFill>
                  <a:srgbClr val="000090"/>
                </a:solidFill>
              </a:rPr>
              <a:t>()’</a:t>
            </a:r>
            <a:endParaRPr lang="en-US" sz="1400" dirty="0">
              <a:solidFill>
                <a:srgbClr val="000090"/>
              </a:solidFill>
            </a:endParaRPr>
          </a:p>
        </p:txBody>
      </p:sp>
      <p:pic>
        <p:nvPicPr>
          <p:cNvPr id="14" name="Picture 13" descr="IC-headplot.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04258" y="2874203"/>
            <a:ext cx="2602984" cy="271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5" name="Picture 3"/>
          <p:cNvPicPr>
            <a:picLocks noChangeAspect="1"/>
          </p:cNvPicPr>
          <p:nvPr/>
        </p:nvPicPr>
        <p:blipFill rotWithShape="1">
          <a:blip r:embed="rId6">
            <a:extLst>
              <a:ext uri="{28A0092B-C50C-407E-A947-70E740481C1C}">
                <a14:useLocalDpi xmlns:a14="http://schemas.microsoft.com/office/drawing/2010/main" val="0"/>
              </a:ext>
            </a:extLst>
          </a:blip>
          <a:srcRect l="64956" t="2622" r="4459" b="34404"/>
          <a:stretch/>
        </p:blipFill>
        <p:spPr bwMode="auto">
          <a:xfrm>
            <a:off x="6751053" y="2317157"/>
            <a:ext cx="2286848" cy="427372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
          <p:cNvSpPr txBox="1">
            <a:spLocks noChangeArrowheads="1"/>
          </p:cNvSpPr>
          <p:nvPr/>
        </p:nvSpPr>
        <p:spPr bwMode="auto">
          <a:xfrm>
            <a:off x="8076785" y="3802093"/>
            <a:ext cx="76661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dirty="0" smtClean="0">
                <a:solidFill>
                  <a:srgbClr val="000090"/>
                </a:solidFill>
              </a:rPr>
              <a:t>SCALE</a:t>
            </a:r>
            <a:endParaRPr lang="en-US" sz="1400" dirty="0">
              <a:solidFill>
                <a:srgbClr val="000090"/>
              </a:solidFill>
            </a:endParaRPr>
          </a:p>
        </p:txBody>
      </p:sp>
      <p:sp>
        <p:nvSpPr>
          <p:cNvPr id="17" name="TextBox 16"/>
          <p:cNvSpPr txBox="1"/>
          <p:nvPr/>
        </p:nvSpPr>
        <p:spPr>
          <a:xfrm>
            <a:off x="3600843" y="4624481"/>
            <a:ext cx="1207579" cy="523220"/>
          </a:xfrm>
          <a:prstGeom prst="rect">
            <a:avLst/>
          </a:prstGeom>
          <a:solidFill>
            <a:schemeClr val="tx2">
              <a:lumMod val="20000"/>
              <a:lumOff val="80000"/>
            </a:schemeClr>
          </a:solidFill>
          <a:ln>
            <a:solidFill>
              <a:srgbClr val="F2F2F2"/>
            </a:solidFill>
          </a:ln>
          <a:effectLst>
            <a:outerShdw blurRad="50800" dist="38100" dir="2700000" algn="tl" rotWithShape="0">
              <a:prstClr val="black">
                <a:alpha val="40000"/>
              </a:prstClr>
            </a:outerShdw>
          </a:effectLst>
        </p:spPr>
        <p:txBody>
          <a:bodyPr wrap="square" rtlCol="0">
            <a:spAutoFit/>
          </a:bodyPr>
          <a:lstStyle/>
          <a:p>
            <a:pPr algn="ctr"/>
            <a:r>
              <a:rPr lang="en-US" sz="2800" b="1" dirty="0" smtClean="0">
                <a:solidFill>
                  <a:srgbClr val="000090"/>
                </a:solidFill>
              </a:rPr>
              <a:t>1977</a:t>
            </a:r>
            <a:endParaRPr lang="en-US" sz="2800" b="1" dirty="0">
              <a:solidFill>
                <a:srgbClr val="000090"/>
              </a:solidFill>
            </a:endParaRPr>
          </a:p>
        </p:txBody>
      </p:sp>
      <p:sp>
        <p:nvSpPr>
          <p:cNvPr id="18" name="TextBox 1"/>
          <p:cNvSpPr txBox="1">
            <a:spLocks noChangeArrowheads="1"/>
          </p:cNvSpPr>
          <p:nvPr/>
        </p:nvSpPr>
        <p:spPr bwMode="auto">
          <a:xfrm>
            <a:off x="1980718" y="4807762"/>
            <a:ext cx="16362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dirty="0" smtClean="0">
                <a:solidFill>
                  <a:srgbClr val="000090"/>
                </a:solidFill>
              </a:rPr>
              <a:t>Oddball ERPs</a:t>
            </a:r>
          </a:p>
          <a:p>
            <a:pPr algn="r" eaLnBrk="1" hangingPunct="1"/>
            <a:r>
              <a:rPr lang="en-US" sz="1400" dirty="0" smtClean="0">
                <a:solidFill>
                  <a:srgbClr val="000090"/>
                </a:solidFill>
              </a:rPr>
              <a:t>K. Squires et al.</a:t>
            </a:r>
            <a:endParaRPr lang="en-US" sz="1400" dirty="0">
              <a:solidFill>
                <a:srgbClr val="000090"/>
              </a:solidFill>
            </a:endParaRPr>
          </a:p>
        </p:txBody>
      </p:sp>
      <p:sp>
        <p:nvSpPr>
          <p:cNvPr id="19" name="TextBox 18"/>
          <p:cNvSpPr txBox="1"/>
          <p:nvPr/>
        </p:nvSpPr>
        <p:spPr>
          <a:xfrm>
            <a:off x="7843690" y="6081502"/>
            <a:ext cx="1207579" cy="523220"/>
          </a:xfrm>
          <a:prstGeom prst="rect">
            <a:avLst/>
          </a:prstGeom>
          <a:solidFill>
            <a:schemeClr val="tx2">
              <a:lumMod val="20000"/>
              <a:lumOff val="80000"/>
            </a:schemeClr>
          </a:solidFill>
          <a:ln>
            <a:solidFill>
              <a:srgbClr val="F2F2F2"/>
            </a:solidFill>
          </a:ln>
          <a:effectLst>
            <a:outerShdw blurRad="50800" dist="38100" dir="2700000" algn="tl" rotWithShape="0">
              <a:prstClr val="black">
                <a:alpha val="40000"/>
              </a:prstClr>
            </a:outerShdw>
          </a:effectLst>
        </p:spPr>
        <p:txBody>
          <a:bodyPr wrap="square" rtlCol="0">
            <a:spAutoFit/>
          </a:bodyPr>
          <a:lstStyle/>
          <a:p>
            <a:pPr algn="ctr"/>
            <a:r>
              <a:rPr lang="en-US" sz="2800" b="1" dirty="0" smtClean="0">
                <a:solidFill>
                  <a:srgbClr val="000090"/>
                </a:solidFill>
              </a:rPr>
              <a:t>201</a:t>
            </a:r>
            <a:r>
              <a:rPr lang="en-US" sz="2800" b="1" dirty="0">
                <a:solidFill>
                  <a:srgbClr val="000090"/>
                </a:solidFill>
              </a:rPr>
              <a:t>5</a:t>
            </a:r>
          </a:p>
        </p:txBody>
      </p:sp>
      <p:sp>
        <p:nvSpPr>
          <p:cNvPr id="7" name="TextBox 6"/>
          <p:cNvSpPr txBox="1"/>
          <p:nvPr/>
        </p:nvSpPr>
        <p:spPr>
          <a:xfrm>
            <a:off x="3171337" y="269235"/>
            <a:ext cx="4234391" cy="1200329"/>
          </a:xfrm>
          <a:prstGeom prst="rect">
            <a:avLst/>
          </a:prstGeom>
          <a:noFill/>
        </p:spPr>
        <p:txBody>
          <a:bodyPr wrap="square" rtlCol="0">
            <a:spAutoFit/>
          </a:bodyPr>
          <a:lstStyle/>
          <a:p>
            <a:r>
              <a:rPr lang="en-US" sz="3600" b="1" dirty="0" smtClean="0">
                <a:solidFill>
                  <a:srgbClr val="000090"/>
                </a:solidFill>
              </a:rPr>
              <a:t>Development of</a:t>
            </a:r>
          </a:p>
          <a:p>
            <a:r>
              <a:rPr lang="en-US" sz="3600" b="1" dirty="0" smtClean="0">
                <a:solidFill>
                  <a:srgbClr val="000090"/>
                </a:solidFill>
              </a:rPr>
              <a:t>EEG brain Imaging …</a:t>
            </a:r>
            <a:endParaRPr lang="en-US" sz="3600" b="1" dirty="0">
              <a:solidFill>
                <a:srgbClr val="000090"/>
              </a:solidFill>
            </a:endParaRPr>
          </a:p>
        </p:txBody>
      </p:sp>
      <p:sp>
        <p:nvSpPr>
          <p:cNvPr id="22" name="TextBox 1"/>
          <p:cNvSpPr txBox="1">
            <a:spLocks noChangeArrowheads="1"/>
          </p:cNvSpPr>
          <p:nvPr/>
        </p:nvSpPr>
        <p:spPr bwMode="auto">
          <a:xfrm>
            <a:off x="-239256" y="2580088"/>
            <a:ext cx="13316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dirty="0" smtClean="0">
                <a:solidFill>
                  <a:srgbClr val="000090"/>
                </a:solidFill>
              </a:rPr>
              <a:t>Grey Walter</a:t>
            </a:r>
          </a:p>
        </p:txBody>
      </p:sp>
      <p:sp>
        <p:nvSpPr>
          <p:cNvPr id="20" name="Freeform 19"/>
          <p:cNvSpPr/>
          <p:nvPr/>
        </p:nvSpPr>
        <p:spPr>
          <a:xfrm>
            <a:off x="347579" y="3221789"/>
            <a:ext cx="5093368" cy="3342106"/>
          </a:xfrm>
          <a:custGeom>
            <a:avLst/>
            <a:gdLst>
              <a:gd name="connsiteX0" fmla="*/ 0 w 5093368"/>
              <a:gd name="connsiteY0" fmla="*/ 0 h 3342106"/>
              <a:gd name="connsiteX1" fmla="*/ 681789 w 5093368"/>
              <a:gd name="connsiteY1" fmla="*/ 1363579 h 3342106"/>
              <a:gd name="connsiteX2" fmla="*/ 2112210 w 5093368"/>
              <a:gd name="connsiteY2" fmla="*/ 2540000 h 3342106"/>
              <a:gd name="connsiteX3" fmla="*/ 3609474 w 5093368"/>
              <a:gd name="connsiteY3" fmla="*/ 3114843 h 3342106"/>
              <a:gd name="connsiteX4" fmla="*/ 5093368 w 5093368"/>
              <a:gd name="connsiteY4" fmla="*/ 3342106 h 3342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3368" h="3342106">
                <a:moveTo>
                  <a:pt x="0" y="0"/>
                </a:moveTo>
                <a:cubicBezTo>
                  <a:pt x="164877" y="470123"/>
                  <a:pt x="329754" y="940246"/>
                  <a:pt x="681789" y="1363579"/>
                </a:cubicBezTo>
                <a:cubicBezTo>
                  <a:pt x="1033824" y="1786912"/>
                  <a:pt x="1624263" y="2248123"/>
                  <a:pt x="2112210" y="2540000"/>
                </a:cubicBezTo>
                <a:cubicBezTo>
                  <a:pt x="2600158" y="2831877"/>
                  <a:pt x="3112614" y="2981159"/>
                  <a:pt x="3609474" y="3114843"/>
                </a:cubicBezTo>
                <a:cubicBezTo>
                  <a:pt x="4106334" y="3248527"/>
                  <a:pt x="5093368" y="3342106"/>
                  <a:pt x="5093368" y="3342106"/>
                </a:cubicBezTo>
              </a:path>
            </a:pathLst>
          </a:custGeom>
          <a:ln w="76200" cmpd="sng">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6" name="Picture 9" descr="SCC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4295" y="119981"/>
            <a:ext cx="836974" cy="8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0" y="6597537"/>
            <a:ext cx="1371495" cy="276999"/>
          </a:xfrm>
          <a:prstGeom prst="rect">
            <a:avLst/>
          </a:prstGeom>
          <a:noFill/>
        </p:spPr>
        <p:txBody>
          <a:bodyPr wrap="square" rtlCol="0">
            <a:spAutoFit/>
          </a:bodyPr>
          <a:lstStyle/>
          <a:p>
            <a:r>
              <a:rPr lang="en-US" sz="1200" dirty="0" smtClean="0">
                <a:solidFill>
                  <a:srgbClr val="000090"/>
                </a:solidFill>
              </a:rPr>
              <a:t>S Makeig</a:t>
            </a:r>
            <a:r>
              <a:rPr lang="en-US" sz="1200" dirty="0" smtClean="0">
                <a:solidFill>
                  <a:srgbClr val="000090"/>
                </a:solidFill>
              </a:rPr>
              <a:t>, 2015</a:t>
            </a:r>
            <a:endParaRPr lang="en-US" sz="1200" dirty="0">
              <a:solidFill>
                <a:srgbClr val="000090"/>
              </a:solidFill>
            </a:endParaRPr>
          </a:p>
        </p:txBody>
      </p:sp>
    </p:spTree>
    <p:extLst>
      <p:ext uri="{BB962C8B-B14F-4D97-AF65-F5344CB8AC3E}">
        <p14:creationId xmlns:p14="http://schemas.microsoft.com/office/powerpoint/2010/main" val="45518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3" presetClass="entr" presetSubtype="272"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strVal val="2/3*#ppt_w"/>
                                          </p:val>
                                        </p:tav>
                                        <p:tav tm="100000">
                                          <p:val>
                                            <p:strVal val="#ppt_w"/>
                                          </p:val>
                                        </p:tav>
                                      </p:tavLst>
                                    </p:anim>
                                    <p:anim calcmode="lin" valueType="num">
                                      <p:cBhvr>
                                        <p:cTn id="11" dur="500" fill="hold"/>
                                        <p:tgtEl>
                                          <p:spTgt spid="21"/>
                                        </p:tgtEl>
                                        <p:attrNameLst>
                                          <p:attrName>ppt_h</p:attrName>
                                        </p:attrNameLst>
                                      </p:cBhvr>
                                      <p:tavLst>
                                        <p:tav tm="0">
                                          <p:val>
                                            <p:strVal val="2/3*#ppt_h"/>
                                          </p:val>
                                        </p:tav>
                                        <p:tav tm="100000">
                                          <p:val>
                                            <p:strVal val="#ppt_h"/>
                                          </p:val>
                                        </p:tav>
                                      </p:tavLst>
                                    </p:anim>
                                  </p:childTnLst>
                                </p:cTn>
                              </p:par>
                              <p:par>
                                <p:cTn id="12" presetID="22" presetClass="entr" presetSubtype="4"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par>
                          <p:cTn id="15" fill="hold">
                            <p:stCondLst>
                              <p:cond delay="500"/>
                            </p:stCondLst>
                            <p:childTnLst>
                              <p:par>
                                <p:cTn id="16" presetID="23" presetClass="entr" presetSubtype="27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strVal val="2/3*#ppt_w"/>
                                          </p:val>
                                        </p:tav>
                                        <p:tav tm="100000">
                                          <p:val>
                                            <p:strVal val="#ppt_w"/>
                                          </p:val>
                                        </p:tav>
                                      </p:tavLst>
                                    </p:anim>
                                    <p:anim calcmode="lin" valueType="num">
                                      <p:cBhvr>
                                        <p:cTn id="19" dur="500" fill="hold"/>
                                        <p:tgtEl>
                                          <p:spTgt spid="13"/>
                                        </p:tgtEl>
                                        <p:attrNameLst>
                                          <p:attrName>ppt_h</p:attrName>
                                        </p:attrNameLst>
                                      </p:cBhvr>
                                      <p:tavLst>
                                        <p:tav tm="0">
                                          <p:val>
                                            <p:strVal val="2/3*#ppt_h"/>
                                          </p:val>
                                        </p:tav>
                                        <p:tav tm="100000">
                                          <p:val>
                                            <p:strVal val="#ppt_h"/>
                                          </p:val>
                                        </p:tav>
                                      </p:tavLst>
                                    </p:anim>
                                  </p:childTnLst>
                                </p:cTn>
                              </p:par>
                              <p:par>
                                <p:cTn id="20" presetID="23" presetClass="entr" presetSubtype="27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strVal val="2/3*#ppt_w"/>
                                          </p:val>
                                        </p:tav>
                                        <p:tav tm="100000">
                                          <p:val>
                                            <p:strVal val="#ppt_w"/>
                                          </p:val>
                                        </p:tav>
                                      </p:tavLst>
                                    </p:anim>
                                    <p:anim calcmode="lin" valueType="num">
                                      <p:cBhvr>
                                        <p:cTn id="23" dur="500" fill="hold"/>
                                        <p:tgtEl>
                                          <p:spTgt spid="15"/>
                                        </p:tgtEl>
                                        <p:attrNameLst>
                                          <p:attrName>ppt_h</p:attrName>
                                        </p:attrNameLst>
                                      </p:cBhvr>
                                      <p:tavLst>
                                        <p:tav tm="0">
                                          <p:val>
                                            <p:strVal val="2/3*#ppt_h"/>
                                          </p:val>
                                        </p:tav>
                                        <p:tav tm="100000">
                                          <p:val>
                                            <p:strVal val="#ppt_h"/>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strVal val="2/3*#ppt_w"/>
                                          </p:val>
                                        </p:tav>
                                        <p:tav tm="100000">
                                          <p:val>
                                            <p:strVal val="#ppt_w"/>
                                          </p:val>
                                        </p:tav>
                                      </p:tavLst>
                                    </p:anim>
                                    <p:anim calcmode="lin" valueType="num">
                                      <p:cBhvr>
                                        <p:cTn id="32" dur="500" fill="hold"/>
                                        <p:tgtEl>
                                          <p:spTgt spid="5"/>
                                        </p:tgtEl>
                                        <p:attrNameLst>
                                          <p:attrName>ppt_h</p:attrName>
                                        </p:attrNameLst>
                                      </p:cBhvr>
                                      <p:tavLst>
                                        <p:tav tm="0">
                                          <p:val>
                                            <p:strVal val="2/3*#ppt_h"/>
                                          </p:val>
                                        </p:tav>
                                        <p:tav tm="100000">
                                          <p:val>
                                            <p:strVal val="#ppt_h"/>
                                          </p:val>
                                        </p:tav>
                                      </p:tavLst>
                                    </p:anim>
                                  </p:childTnLst>
                                </p:cTn>
                              </p:par>
                              <p:par>
                                <p:cTn id="33" presetID="23" presetClass="entr" presetSubtype="272"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strVal val="2/3*#ppt_w"/>
                                          </p:val>
                                        </p:tav>
                                        <p:tav tm="100000">
                                          <p:val>
                                            <p:strVal val="#ppt_w"/>
                                          </p:val>
                                        </p:tav>
                                      </p:tavLst>
                                    </p:anim>
                                    <p:anim calcmode="lin" valueType="num">
                                      <p:cBhvr>
                                        <p:cTn id="36" dur="500" fill="hold"/>
                                        <p:tgtEl>
                                          <p:spTgt spid="17"/>
                                        </p:tgtEl>
                                        <p:attrNameLst>
                                          <p:attrName>ppt_h</p:attrName>
                                        </p:attrNameLst>
                                      </p:cBhvr>
                                      <p:tavLst>
                                        <p:tav tm="0">
                                          <p:val>
                                            <p:strVal val="2/3*#ppt_h"/>
                                          </p:val>
                                        </p:tav>
                                        <p:tav tm="100000">
                                          <p:val>
                                            <p:strVal val="#ppt_h"/>
                                          </p:val>
                                        </p:tav>
                                      </p:tavLst>
                                    </p:anim>
                                  </p:childTnLst>
                                </p:cTn>
                              </p:par>
                              <p:par>
                                <p:cTn id="37" presetID="2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272"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strVal val="2/3*#ppt_w"/>
                                          </p:val>
                                        </p:tav>
                                        <p:tav tm="100000">
                                          <p:val>
                                            <p:strVal val="#ppt_w"/>
                                          </p:val>
                                        </p:tav>
                                      </p:tavLst>
                                    </p:anim>
                                    <p:anim calcmode="lin" valueType="num">
                                      <p:cBhvr>
                                        <p:cTn id="45" dur="500" fill="hold"/>
                                        <p:tgtEl>
                                          <p:spTgt spid="14"/>
                                        </p:tgtEl>
                                        <p:attrNameLst>
                                          <p:attrName>ppt_h</p:attrName>
                                        </p:attrNameLst>
                                      </p:cBhvr>
                                      <p:tavLst>
                                        <p:tav tm="0">
                                          <p:val>
                                            <p:strVal val="2/3*#ppt_h"/>
                                          </p:val>
                                        </p:tav>
                                        <p:tav tm="100000">
                                          <p:val>
                                            <p:strVal val="#ppt_h"/>
                                          </p:val>
                                        </p:tav>
                                      </p:tavLst>
                                    </p:anim>
                                  </p:childTnLst>
                                </p:cTn>
                              </p:par>
                              <p:par>
                                <p:cTn id="46" presetID="23" presetClass="entr" presetSubtype="272"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strVal val="2/3*#ppt_w"/>
                                          </p:val>
                                        </p:tav>
                                        <p:tav tm="100000">
                                          <p:val>
                                            <p:strVal val="#ppt_w"/>
                                          </p:val>
                                        </p:tav>
                                      </p:tavLst>
                                    </p:anim>
                                    <p:anim calcmode="lin" valueType="num">
                                      <p:cBhvr>
                                        <p:cTn id="49" dur="500" fill="hold"/>
                                        <p:tgtEl>
                                          <p:spTgt spid="2"/>
                                        </p:tgtEl>
                                        <p:attrNameLst>
                                          <p:attrName>ppt_h</p:attrName>
                                        </p:attrNameLst>
                                      </p:cBhvr>
                                      <p:tavLst>
                                        <p:tav tm="0">
                                          <p:val>
                                            <p:strVal val="2/3*#ppt_h"/>
                                          </p:val>
                                        </p:tav>
                                        <p:tav tm="100000">
                                          <p:val>
                                            <p:strVal val="#ppt_h"/>
                                          </p:val>
                                        </p:tav>
                                      </p:tavLst>
                                    </p:anim>
                                  </p:childTnLst>
                                </p:cTn>
                              </p:par>
                              <p:par>
                                <p:cTn id="50" presetID="22" presetClass="entr" presetSubtype="4"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288" fill="hold" nodeType="clickEffect">
                                  <p:stCondLst>
                                    <p:cond delay="0"/>
                                  </p:stCondLst>
                                  <p:childTnLst>
                                    <p:set>
                                      <p:cBhvr>
                                        <p:cTn id="56" dur="1" fill="hold">
                                          <p:stCondLst>
                                            <p:cond delay="0"/>
                                          </p:stCondLst>
                                        </p:cTn>
                                        <p:tgtEl>
                                          <p:spTgt spid="93185"/>
                                        </p:tgtEl>
                                        <p:attrNameLst>
                                          <p:attrName>style.visibility</p:attrName>
                                        </p:attrNameLst>
                                      </p:cBhvr>
                                      <p:to>
                                        <p:strVal val="visible"/>
                                      </p:to>
                                    </p:set>
                                    <p:anim calcmode="lin" valueType="num">
                                      <p:cBhvr>
                                        <p:cTn id="57" dur="500" fill="hold"/>
                                        <p:tgtEl>
                                          <p:spTgt spid="93185"/>
                                        </p:tgtEl>
                                        <p:attrNameLst>
                                          <p:attrName>ppt_w</p:attrName>
                                        </p:attrNameLst>
                                      </p:cBhvr>
                                      <p:tavLst>
                                        <p:tav tm="0">
                                          <p:val>
                                            <p:strVal val="4/3*#ppt_w"/>
                                          </p:val>
                                        </p:tav>
                                        <p:tav tm="100000">
                                          <p:val>
                                            <p:strVal val="#ppt_w"/>
                                          </p:val>
                                        </p:tav>
                                      </p:tavLst>
                                    </p:anim>
                                    <p:anim calcmode="lin" valueType="num">
                                      <p:cBhvr>
                                        <p:cTn id="58" dur="500" fill="hold"/>
                                        <p:tgtEl>
                                          <p:spTgt spid="93185"/>
                                        </p:tgtEl>
                                        <p:attrNameLst>
                                          <p:attrName>ppt_h</p:attrName>
                                        </p:attrNameLst>
                                      </p:cBhvr>
                                      <p:tavLst>
                                        <p:tav tm="0">
                                          <p:val>
                                            <p:strVal val="4/3*#ppt_h"/>
                                          </p:val>
                                        </p:tav>
                                        <p:tav tm="100000">
                                          <p:val>
                                            <p:strVal val="#ppt_h"/>
                                          </p:val>
                                        </p:tav>
                                      </p:tavLst>
                                    </p:anim>
                                  </p:childTnLst>
                                </p:cTn>
                              </p:par>
                              <p:par>
                                <p:cTn id="59" presetID="23" presetClass="entr" presetSubtype="288"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strVal val="4/3*#ppt_w"/>
                                          </p:val>
                                        </p:tav>
                                        <p:tav tm="100000">
                                          <p:val>
                                            <p:strVal val="#ppt_w"/>
                                          </p:val>
                                        </p:tav>
                                      </p:tavLst>
                                    </p:anim>
                                    <p:anim calcmode="lin" valueType="num">
                                      <p:cBhvr>
                                        <p:cTn id="62" dur="500" fill="hold"/>
                                        <p:tgtEl>
                                          <p:spTgt spid="16"/>
                                        </p:tgtEl>
                                        <p:attrNameLst>
                                          <p:attrName>ppt_h</p:attrName>
                                        </p:attrNameLst>
                                      </p:cBhvr>
                                      <p:tavLst>
                                        <p:tav tm="0">
                                          <p:val>
                                            <p:strVal val="4/3*#ppt_h"/>
                                          </p:val>
                                        </p:tav>
                                        <p:tav tm="100000">
                                          <p:val>
                                            <p:strVal val="#ppt_h"/>
                                          </p:val>
                                        </p:tav>
                                      </p:tavLst>
                                    </p:anim>
                                  </p:childTnLst>
                                </p:cTn>
                              </p:par>
                              <p:par>
                                <p:cTn id="63" presetID="22" presetClass="entr" presetSubtype="8" fill="hold" grpId="0" nodeType="withEffect">
                                  <p:stCondLst>
                                    <p:cond delay="0"/>
                                  </p:stCondLst>
                                  <p:childTnLst>
                                    <p:set>
                                      <p:cBhvr>
                                        <p:cTn id="64" dur="1" fill="hold">
                                          <p:stCondLst>
                                            <p:cond delay="0"/>
                                          </p:stCondLst>
                                        </p:cTn>
                                        <p:tgtEl>
                                          <p:spTgt spid="93186"/>
                                        </p:tgtEl>
                                        <p:attrNameLst>
                                          <p:attrName>style.visibility</p:attrName>
                                        </p:attrNameLst>
                                      </p:cBhvr>
                                      <p:to>
                                        <p:strVal val="visible"/>
                                      </p:to>
                                    </p:set>
                                    <p:animEffect transition="in" filter="wipe(left)">
                                      <p:cBhvr>
                                        <p:cTn id="65" dur="500"/>
                                        <p:tgtEl>
                                          <p:spTgt spid="93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p:bldP spid="21" grpId="0" animBg="1"/>
      <p:bldP spid="2" grpId="0" animBg="1"/>
      <p:bldP spid="15" grpId="0" animBg="1"/>
      <p:bldP spid="16" grpId="0" animBg="1"/>
      <p:bldP spid="9" grpId="0"/>
      <p:bldP spid="10" grpId="0"/>
      <p:bldP spid="17" grpId="0" animBg="1"/>
      <p:bldP spid="18" grpId="0"/>
      <p:bldP spid="22" grpId="0"/>
      <p:bldP spid="2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6" name="Picture 3" descr="10thAnniversary.jpg"/>
          <p:cNvPicPr>
            <a:picLocks noChangeAspect="1"/>
          </p:cNvPicPr>
          <p:nvPr/>
        </p:nvPicPr>
        <p:blipFill>
          <a:blip r:embed="rId2">
            <a:extLst>
              <a:ext uri="{28A0092B-C50C-407E-A947-70E740481C1C}">
                <a14:useLocalDpi xmlns:a14="http://schemas.microsoft.com/office/drawing/2010/main" val="0"/>
              </a:ext>
            </a:extLst>
          </a:blip>
          <a:srcRect l="2480" t="13184" r="5112" b="13007"/>
          <a:stretch>
            <a:fillRect/>
          </a:stretch>
        </p:blipFill>
        <p:spPr bwMode="auto">
          <a:xfrm>
            <a:off x="69850" y="984250"/>
            <a:ext cx="9020175" cy="4822825"/>
          </a:xfrm>
          <a:prstGeom prst="rect">
            <a:avLst/>
          </a:prstGeom>
          <a:noFill/>
          <a:ln w="28575">
            <a:solidFill>
              <a:srgbClr val="8EB4E3"/>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9" descr="SCC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489" y="5139647"/>
            <a:ext cx="1354445" cy="13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82330" y="5729249"/>
            <a:ext cx="3579342" cy="584776"/>
          </a:xfrm>
          <a:prstGeom prst="rect">
            <a:avLst/>
          </a:prstGeom>
          <a:noFill/>
        </p:spPr>
        <p:txBody>
          <a:bodyPr wrap="square" rtlCol="0">
            <a:spAutoFit/>
          </a:bodyPr>
          <a:lstStyle/>
          <a:p>
            <a:pPr algn="ctr"/>
            <a:r>
              <a:rPr lang="en-US" sz="3200" b="1" dirty="0" err="1">
                <a:solidFill>
                  <a:srgbClr val="000090"/>
                </a:solidFill>
              </a:rPr>
              <a:t>s</a:t>
            </a:r>
            <a:r>
              <a:rPr lang="en-US" sz="3200" b="1" dirty="0" err="1" smtClean="0">
                <a:solidFill>
                  <a:srgbClr val="000090"/>
                </a:solidFill>
              </a:rPr>
              <a:t>ccn.ucsd.edu</a:t>
            </a:r>
            <a:endParaRPr lang="en-US" sz="3200" b="1" dirty="0">
              <a:solidFill>
                <a:srgbClr val="000090"/>
              </a:solidFill>
            </a:endParaRPr>
          </a:p>
        </p:txBody>
      </p:sp>
      <p:sp>
        <p:nvSpPr>
          <p:cNvPr id="8" name="TextBox 7"/>
          <p:cNvSpPr txBox="1"/>
          <p:nvPr/>
        </p:nvSpPr>
        <p:spPr>
          <a:xfrm>
            <a:off x="0" y="6597537"/>
            <a:ext cx="1371495" cy="276999"/>
          </a:xfrm>
          <a:prstGeom prst="rect">
            <a:avLst/>
          </a:prstGeom>
          <a:noFill/>
        </p:spPr>
        <p:txBody>
          <a:bodyPr wrap="square" rtlCol="0">
            <a:spAutoFit/>
          </a:bodyPr>
          <a:lstStyle/>
          <a:p>
            <a:r>
              <a:rPr lang="en-US" sz="1200" dirty="0" smtClean="0">
                <a:solidFill>
                  <a:srgbClr val="000090"/>
                </a:solidFill>
              </a:rPr>
              <a:t>S Makeig</a:t>
            </a:r>
            <a:r>
              <a:rPr lang="en-US" sz="1200" dirty="0" smtClean="0">
                <a:solidFill>
                  <a:srgbClr val="000090"/>
                </a:solidFill>
              </a:rPr>
              <a:t>, 2012</a:t>
            </a:r>
            <a:endParaRPr lang="en-US" sz="1200" dirty="0">
              <a:solidFill>
                <a:srgbClr val="000090"/>
              </a:solidFill>
            </a:endParaRPr>
          </a:p>
        </p:txBody>
      </p:sp>
      <p:sp>
        <p:nvSpPr>
          <p:cNvPr id="9" name="TextBox 5"/>
          <p:cNvSpPr txBox="1">
            <a:spLocks noChangeArrowheads="1"/>
          </p:cNvSpPr>
          <p:nvPr/>
        </p:nvSpPr>
        <p:spPr bwMode="auto">
          <a:xfrm>
            <a:off x="4252913" y="6530975"/>
            <a:ext cx="4891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dirty="0">
                <a:solidFill>
                  <a:srgbClr val="000090"/>
                </a:solidFill>
              </a:rPr>
              <a:t>10</a:t>
            </a:r>
            <a:r>
              <a:rPr lang="en-US" sz="1400" baseline="30000" dirty="0">
                <a:solidFill>
                  <a:srgbClr val="000090"/>
                </a:solidFill>
              </a:rPr>
              <a:t>th</a:t>
            </a:r>
            <a:r>
              <a:rPr lang="en-US" sz="1400" dirty="0">
                <a:solidFill>
                  <a:srgbClr val="000090"/>
                </a:solidFill>
              </a:rPr>
              <a:t> Anniversary SCCN Impromptu celebration 1/2/12</a:t>
            </a:r>
          </a:p>
        </p:txBody>
      </p:sp>
      <p:sp>
        <p:nvSpPr>
          <p:cNvPr id="10" name="TextBox 9"/>
          <p:cNvSpPr txBox="1"/>
          <p:nvPr/>
        </p:nvSpPr>
        <p:spPr>
          <a:xfrm>
            <a:off x="151178" y="-67690"/>
            <a:ext cx="8838766" cy="1015663"/>
          </a:xfrm>
          <a:prstGeom prst="rect">
            <a:avLst/>
          </a:prstGeom>
          <a:noFill/>
        </p:spPr>
        <p:txBody>
          <a:bodyPr wrap="square" rtlCol="0">
            <a:spAutoFit/>
          </a:bodyPr>
          <a:lstStyle/>
          <a:p>
            <a:pPr algn="ctr"/>
            <a:r>
              <a:rPr lang="en-US" sz="3200" b="1" dirty="0" smtClean="0">
                <a:solidFill>
                  <a:srgbClr val="000090"/>
                </a:solidFill>
              </a:rPr>
              <a:t>Swartz Center for Computational Neuroscience</a:t>
            </a:r>
          </a:p>
          <a:p>
            <a:pPr algn="ctr"/>
            <a:r>
              <a:rPr lang="en-US" sz="2800" b="1" dirty="0" smtClean="0">
                <a:solidFill>
                  <a:srgbClr val="000090"/>
                </a:solidFill>
              </a:rPr>
              <a:t>UC San Diego</a:t>
            </a:r>
            <a:endParaRPr lang="en-US" sz="2800" b="1" dirty="0">
              <a:solidFill>
                <a:srgbClr val="000090"/>
              </a:solidFill>
            </a:endParaRPr>
          </a:p>
        </p:txBody>
      </p:sp>
    </p:spTree>
    <p:extLst>
      <p:ext uri="{BB962C8B-B14F-4D97-AF65-F5344CB8AC3E}">
        <p14:creationId xmlns:p14="http://schemas.microsoft.com/office/powerpoint/2010/main" val="197385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5" name="TextBox 24"/>
          <p:cNvSpPr txBox="1"/>
          <p:nvPr/>
        </p:nvSpPr>
        <p:spPr>
          <a:xfrm>
            <a:off x="151178" y="-67690"/>
            <a:ext cx="8838766" cy="1015663"/>
          </a:xfrm>
          <a:prstGeom prst="rect">
            <a:avLst/>
          </a:prstGeom>
          <a:noFill/>
        </p:spPr>
        <p:txBody>
          <a:bodyPr wrap="square" rtlCol="0">
            <a:spAutoFit/>
          </a:bodyPr>
          <a:lstStyle/>
          <a:p>
            <a:pPr algn="ctr"/>
            <a:r>
              <a:rPr lang="en-US" sz="3200" b="1" dirty="0" smtClean="0">
                <a:solidFill>
                  <a:srgbClr val="000090"/>
                </a:solidFill>
              </a:rPr>
              <a:t>Swartz Center for Computational Neuroscience</a:t>
            </a:r>
          </a:p>
          <a:p>
            <a:pPr algn="ctr"/>
            <a:r>
              <a:rPr lang="en-US" sz="2800" b="1" dirty="0" smtClean="0">
                <a:solidFill>
                  <a:srgbClr val="000090"/>
                </a:solidFill>
              </a:rPr>
              <a:t>UC San Diego</a:t>
            </a:r>
            <a:endParaRPr lang="en-US" sz="2800" b="1" dirty="0">
              <a:solidFill>
                <a:srgbClr val="000090"/>
              </a:solidFill>
            </a:endParaRPr>
          </a:p>
        </p:txBody>
      </p:sp>
      <p:pic>
        <p:nvPicPr>
          <p:cNvPr id="36865" name="Picture 3" descr="10thAnniversar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50" y="984250"/>
            <a:ext cx="9020175" cy="4822825"/>
          </a:xfrm>
          <a:prstGeom prst="rect">
            <a:avLst/>
          </a:prstGeom>
          <a:noFill/>
          <a:ln w="28575">
            <a:solidFill>
              <a:srgbClr val="8EB4E3"/>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9" descr="SCC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3413" y="5265738"/>
            <a:ext cx="1101725" cy="1084262"/>
          </a:xfrm>
          <a:prstGeom prst="rect">
            <a:avLst/>
          </a:prstGeom>
          <a:noFill/>
          <a:ln w="57150">
            <a:solidFill>
              <a:srgbClr val="6885FF"/>
            </a:solidFill>
            <a:miter lim="800000"/>
            <a:headEnd/>
            <a:tailEnd/>
          </a:ln>
          <a:extLst>
            <a:ext uri="{909E8E84-426E-40dd-AFC4-6F175D3DCCD1}">
              <a14:hiddenFill xmlns:a14="http://schemas.microsoft.com/office/drawing/2010/main">
                <a:solidFill>
                  <a:srgbClr val="FFFFFF"/>
                </a:solidFill>
              </a14:hiddenFill>
            </a:ext>
          </a:extLst>
        </p:spPr>
      </p:pic>
      <p:sp>
        <p:nvSpPr>
          <p:cNvPr id="36867" name="TextBox 5"/>
          <p:cNvSpPr txBox="1">
            <a:spLocks noChangeArrowheads="1"/>
          </p:cNvSpPr>
          <p:nvPr/>
        </p:nvSpPr>
        <p:spPr bwMode="auto">
          <a:xfrm>
            <a:off x="4252913" y="6530975"/>
            <a:ext cx="4891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dirty="0">
                <a:solidFill>
                  <a:srgbClr val="000090"/>
                </a:solidFill>
              </a:rPr>
              <a:t>10</a:t>
            </a:r>
            <a:r>
              <a:rPr lang="en-US" sz="1400" baseline="30000" dirty="0">
                <a:solidFill>
                  <a:srgbClr val="000090"/>
                </a:solidFill>
              </a:rPr>
              <a:t>th</a:t>
            </a:r>
            <a:r>
              <a:rPr lang="en-US" sz="1400" dirty="0">
                <a:solidFill>
                  <a:srgbClr val="000090"/>
                </a:solidFill>
              </a:rPr>
              <a:t> Anniversary SCCN Impromptu celebration 1/2/12</a:t>
            </a:r>
          </a:p>
        </p:txBody>
      </p:sp>
      <p:sp>
        <p:nvSpPr>
          <p:cNvPr id="36869" name="TextBox 30"/>
          <p:cNvSpPr txBox="1">
            <a:spLocks noChangeArrowheads="1"/>
          </p:cNvSpPr>
          <p:nvPr/>
        </p:nvSpPr>
        <p:spPr bwMode="auto">
          <a:xfrm>
            <a:off x="6553200" y="3833813"/>
            <a:ext cx="1838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FFFF00"/>
                </a:solidFill>
                <a:latin typeface="Calibri" charset="0"/>
              </a:rPr>
              <a:t>SIFT</a:t>
            </a:r>
          </a:p>
        </p:txBody>
      </p:sp>
      <p:grpSp>
        <p:nvGrpSpPr>
          <p:cNvPr id="2" name="Group 1"/>
          <p:cNvGrpSpPr>
            <a:grpSpLocks/>
          </p:cNvGrpSpPr>
          <p:nvPr/>
        </p:nvGrpSpPr>
        <p:grpSpPr bwMode="auto">
          <a:xfrm>
            <a:off x="-86064" y="668338"/>
            <a:ext cx="9468189" cy="4760646"/>
            <a:chOff x="-85877" y="668338"/>
            <a:chExt cx="9468154" cy="4760445"/>
          </a:xfrm>
        </p:grpSpPr>
        <p:pic>
          <p:nvPicPr>
            <p:cNvPr id="3687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11450"/>
              <a:ext cx="1089644"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TextBox 25"/>
            <p:cNvSpPr txBox="1">
              <a:spLocks noChangeArrowheads="1"/>
            </p:cNvSpPr>
            <p:nvPr/>
          </p:nvSpPr>
          <p:spPr bwMode="auto">
            <a:xfrm>
              <a:off x="-85877" y="2457523"/>
              <a:ext cx="1838477" cy="46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FFFF00"/>
                  </a:solidFill>
                  <a:latin typeface="Calibri" charset="0"/>
                </a:rPr>
                <a:t>EEGLAB</a:t>
              </a:r>
            </a:p>
          </p:txBody>
        </p:sp>
        <p:pic>
          <p:nvPicPr>
            <p:cNvPr id="36874" name="Picture 5"/>
            <p:cNvPicPr>
              <a:picLocks noChangeAspect="1"/>
            </p:cNvPicPr>
            <p:nvPr/>
          </p:nvPicPr>
          <p:blipFill>
            <a:blip r:embed="rId5">
              <a:alphaModFix amt="83000"/>
              <a:extLst>
                <a:ext uri="{28A0092B-C50C-407E-A947-70E740481C1C}">
                  <a14:useLocalDpi xmlns:a14="http://schemas.microsoft.com/office/drawing/2010/main" val="0"/>
                </a:ext>
              </a:extLst>
            </a:blip>
            <a:srcRect/>
            <a:stretch>
              <a:fillRect/>
            </a:stretch>
          </p:blipFill>
          <p:spPr bwMode="auto">
            <a:xfrm>
              <a:off x="2307877" y="695838"/>
              <a:ext cx="845322"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5" name="TextBox 28"/>
            <p:cNvSpPr txBox="1">
              <a:spLocks noChangeArrowheads="1"/>
            </p:cNvSpPr>
            <p:nvPr/>
          </p:nvSpPr>
          <p:spPr bwMode="auto">
            <a:xfrm>
              <a:off x="1841000" y="698066"/>
              <a:ext cx="18384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FFFF00"/>
                  </a:solidFill>
                  <a:latin typeface="Calibri" charset="0"/>
                </a:rPr>
                <a:t>AMICA</a:t>
              </a:r>
            </a:p>
          </p:txBody>
        </p:sp>
        <p:pic>
          <p:nvPicPr>
            <p:cNvPr id="36876" name="Picture 17"/>
            <p:cNvPicPr>
              <a:picLocks noChangeAspect="1"/>
            </p:cNvPicPr>
            <p:nvPr/>
          </p:nvPicPr>
          <p:blipFill>
            <a:blip r:embed="rId6">
              <a:clrChange>
                <a:clrFrom>
                  <a:srgbClr val="F4FEFF"/>
                </a:clrFrom>
                <a:clrTo>
                  <a:srgbClr val="F4FEFF">
                    <a:alpha val="0"/>
                  </a:srgbClr>
                </a:clrTo>
              </a:clrChange>
              <a:alphaModFix amt="90000"/>
              <a:extLst>
                <a:ext uri="{28A0092B-C50C-407E-A947-70E740481C1C}">
                  <a14:useLocalDpi xmlns:a14="http://schemas.microsoft.com/office/drawing/2010/main" val="0"/>
                </a:ext>
              </a:extLst>
            </a:blip>
            <a:srcRect/>
            <a:stretch>
              <a:fillRect/>
            </a:stretch>
          </p:blipFill>
          <p:spPr bwMode="auto">
            <a:xfrm>
              <a:off x="4268787" y="668338"/>
              <a:ext cx="912813" cy="1217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7" name="TextBox 26"/>
            <p:cNvSpPr txBox="1">
              <a:spLocks noChangeArrowheads="1"/>
            </p:cNvSpPr>
            <p:nvPr/>
          </p:nvSpPr>
          <p:spPr bwMode="auto">
            <a:xfrm>
              <a:off x="3801910" y="798456"/>
              <a:ext cx="18384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FFFF00"/>
                  </a:solidFill>
                  <a:latin typeface="Calibri" charset="0"/>
                </a:rPr>
                <a:t>BCILAB</a:t>
              </a:r>
            </a:p>
          </p:txBody>
        </p:sp>
        <p:pic>
          <p:nvPicPr>
            <p:cNvPr id="36878" name="Picture 6" descr="IMG_2319.JPG"/>
            <p:cNvPicPr>
              <a:picLocks noChangeAspect="1"/>
            </p:cNvPicPr>
            <p:nvPr/>
          </p:nvPicPr>
          <p:blipFill>
            <a:blip r:embed="rId7">
              <a:lum bright="50000" contrast="66000"/>
              <a:extLst>
                <a:ext uri="{28A0092B-C50C-407E-A947-70E740481C1C}">
                  <a14:useLocalDpi xmlns:a14="http://schemas.microsoft.com/office/drawing/2010/main" val="0"/>
                </a:ext>
              </a:extLst>
            </a:blip>
            <a:srcRect b="-1666"/>
            <a:stretch>
              <a:fillRect/>
            </a:stretch>
          </p:blipFill>
          <p:spPr bwMode="auto">
            <a:xfrm>
              <a:off x="6983413" y="3220099"/>
              <a:ext cx="850676"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39" descr="AlejandroOjeda.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4053311"/>
              <a:ext cx="929007" cy="112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0" name="TextBox 35"/>
            <p:cNvSpPr txBox="1">
              <a:spLocks noChangeArrowheads="1"/>
            </p:cNvSpPr>
            <p:nvPr/>
          </p:nvSpPr>
          <p:spPr bwMode="auto">
            <a:xfrm>
              <a:off x="2657323" y="4896406"/>
              <a:ext cx="18384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err="1">
                  <a:solidFill>
                    <a:srgbClr val="FFFF00"/>
                  </a:solidFill>
                  <a:latin typeface="Calibri" charset="0"/>
                </a:rPr>
                <a:t>MoBILAB</a:t>
              </a:r>
              <a:endParaRPr lang="en-US" sz="1800" b="1" dirty="0">
                <a:solidFill>
                  <a:srgbClr val="FFFF00"/>
                </a:solidFill>
                <a:latin typeface="Calibri" charset="0"/>
              </a:endParaRPr>
            </a:p>
          </p:txBody>
        </p:sp>
        <p:pic>
          <p:nvPicPr>
            <p:cNvPr id="36881"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30305" y="4190846"/>
              <a:ext cx="765175" cy="98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2" name="TextBox 32"/>
            <p:cNvSpPr txBox="1">
              <a:spLocks noChangeArrowheads="1"/>
            </p:cNvSpPr>
            <p:nvPr/>
          </p:nvSpPr>
          <p:spPr bwMode="auto">
            <a:xfrm>
              <a:off x="7543800" y="5059451"/>
              <a:ext cx="18384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FFFF00"/>
                  </a:solidFill>
                  <a:latin typeface="Calibri" charset="0"/>
                </a:rPr>
                <a:t>MPT</a:t>
              </a:r>
            </a:p>
          </p:txBody>
        </p:sp>
      </p:grpSp>
      <p:sp>
        <p:nvSpPr>
          <p:cNvPr id="21" name="TextBox 32"/>
          <p:cNvSpPr txBox="1">
            <a:spLocks noChangeArrowheads="1"/>
          </p:cNvSpPr>
          <p:nvPr/>
        </p:nvSpPr>
        <p:spPr bwMode="auto">
          <a:xfrm>
            <a:off x="6934200" y="37338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FFFF00"/>
                </a:solidFill>
                <a:latin typeface="Calibri" charset="0"/>
              </a:rPr>
              <a:t>SIFT</a:t>
            </a:r>
          </a:p>
        </p:txBody>
      </p:sp>
      <p:sp>
        <p:nvSpPr>
          <p:cNvPr id="22" name="TextBox 32"/>
          <p:cNvSpPr txBox="1">
            <a:spLocks noChangeArrowheads="1"/>
          </p:cNvSpPr>
          <p:nvPr/>
        </p:nvSpPr>
        <p:spPr bwMode="auto">
          <a:xfrm>
            <a:off x="5168064" y="2413537"/>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smtClean="0">
                <a:solidFill>
                  <a:srgbClr val="FFFF00"/>
                </a:solidFill>
                <a:latin typeface="Calibri" charset="0"/>
              </a:rPr>
              <a:t>NFT</a:t>
            </a:r>
            <a:endParaRPr lang="en-US" sz="1800" b="1" dirty="0">
              <a:solidFill>
                <a:srgbClr val="FFFF00"/>
              </a:solidFill>
              <a:latin typeface="Calibri" charset="0"/>
            </a:endParaRPr>
          </a:p>
        </p:txBody>
      </p:sp>
      <p:sp>
        <p:nvSpPr>
          <p:cNvPr id="23" name="TextBox 22"/>
          <p:cNvSpPr txBox="1"/>
          <p:nvPr/>
        </p:nvSpPr>
        <p:spPr>
          <a:xfrm>
            <a:off x="0" y="6597537"/>
            <a:ext cx="1371495" cy="276999"/>
          </a:xfrm>
          <a:prstGeom prst="rect">
            <a:avLst/>
          </a:prstGeom>
          <a:noFill/>
        </p:spPr>
        <p:txBody>
          <a:bodyPr wrap="square" rtlCol="0">
            <a:spAutoFit/>
          </a:bodyPr>
          <a:lstStyle/>
          <a:p>
            <a:r>
              <a:rPr lang="en-US" sz="1200" dirty="0" smtClean="0">
                <a:solidFill>
                  <a:srgbClr val="000090"/>
                </a:solidFill>
              </a:rPr>
              <a:t>S Makeig</a:t>
            </a:r>
            <a:r>
              <a:rPr lang="en-US" sz="1200" dirty="0" smtClean="0">
                <a:solidFill>
                  <a:srgbClr val="000090"/>
                </a:solidFill>
              </a:rPr>
              <a:t>, 2012</a:t>
            </a:r>
            <a:endParaRPr lang="en-US" sz="1200" dirty="0">
              <a:solidFill>
                <a:srgbClr val="000090"/>
              </a:solidFill>
            </a:endParaRPr>
          </a:p>
        </p:txBody>
      </p:sp>
      <p:sp>
        <p:nvSpPr>
          <p:cNvPr id="24" name="TextBox 23"/>
          <p:cNvSpPr txBox="1"/>
          <p:nvPr/>
        </p:nvSpPr>
        <p:spPr>
          <a:xfrm>
            <a:off x="2782330" y="5729249"/>
            <a:ext cx="3579342" cy="584776"/>
          </a:xfrm>
          <a:prstGeom prst="rect">
            <a:avLst/>
          </a:prstGeom>
          <a:noFill/>
        </p:spPr>
        <p:txBody>
          <a:bodyPr wrap="square" rtlCol="0">
            <a:spAutoFit/>
          </a:bodyPr>
          <a:lstStyle/>
          <a:p>
            <a:pPr algn="ctr"/>
            <a:r>
              <a:rPr lang="en-US" sz="3200" b="1" dirty="0" err="1">
                <a:solidFill>
                  <a:srgbClr val="000090"/>
                </a:solidFill>
              </a:rPr>
              <a:t>s</a:t>
            </a:r>
            <a:r>
              <a:rPr lang="en-US" sz="3200" b="1" dirty="0" err="1" smtClean="0">
                <a:solidFill>
                  <a:srgbClr val="000090"/>
                </a:solidFill>
              </a:rPr>
              <a:t>ccn.ucsd.edu</a:t>
            </a:r>
            <a:endParaRPr lang="en-US" sz="3200" b="1" dirty="0">
              <a:solidFill>
                <a:srgbClr val="000090"/>
              </a:solidFill>
            </a:endParaRPr>
          </a:p>
        </p:txBody>
      </p:sp>
      <p:sp>
        <p:nvSpPr>
          <p:cNvPr id="26" name="Oval 10"/>
          <p:cNvSpPr>
            <a:spLocks noChangeArrowheads="1"/>
          </p:cNvSpPr>
          <p:nvPr/>
        </p:nvSpPr>
        <p:spPr bwMode="auto">
          <a:xfrm rot="5400000">
            <a:off x="7644873" y="1958452"/>
            <a:ext cx="1566328" cy="1323974"/>
          </a:xfrm>
          <a:prstGeom prst="ellipse">
            <a:avLst/>
          </a:prstGeom>
          <a:noFill/>
          <a:ln w="38100">
            <a:solidFill>
              <a:srgbClr val="FF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strVal val="2/3*#ppt_w"/>
                                          </p:val>
                                        </p:tav>
                                        <p:tav tm="100000">
                                          <p:val>
                                            <p:strVal val="#ppt_w"/>
                                          </p:val>
                                        </p:tav>
                                      </p:tavLst>
                                    </p:anim>
                                    <p:anim calcmode="lin" valueType="num">
                                      <p:cBhvr>
                                        <p:cTn id="8" dur="500" fill="hold"/>
                                        <p:tgtEl>
                                          <p:spTgt spid="26"/>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Box 20"/>
          <p:cNvSpPr txBox="1">
            <a:spLocks noChangeArrowheads="1"/>
          </p:cNvSpPr>
          <p:nvPr/>
        </p:nvSpPr>
        <p:spPr bwMode="auto">
          <a:xfrm>
            <a:off x="7854950" y="6534150"/>
            <a:ext cx="1289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solidFill>
                  <a:srgbClr val="000090"/>
                </a:solidFill>
                <a:latin typeface="Calibri" charset="0"/>
              </a:rPr>
              <a:t>S Makeig, 2012</a:t>
            </a:r>
          </a:p>
        </p:txBody>
      </p:sp>
      <p:sp>
        <p:nvSpPr>
          <p:cNvPr id="98306" name="Text Box 5"/>
          <p:cNvSpPr txBox="1">
            <a:spLocks noChangeArrowheads="1"/>
          </p:cNvSpPr>
          <p:nvPr/>
        </p:nvSpPr>
        <p:spPr bwMode="auto">
          <a:xfrm>
            <a:off x="9494838" y="347663"/>
            <a:ext cx="9144000" cy="6986587"/>
          </a:xfrm>
          <a:prstGeom prst="rect">
            <a:avLst/>
          </a:prstGeom>
          <a:solidFill>
            <a:srgbClr val="E1F4FF">
              <a:alpha val="5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3" eaLnBrk="1" hangingPunct="1">
              <a:spcBef>
                <a:spcPct val="50000"/>
              </a:spcBef>
              <a:buFontTx/>
              <a:buChar char="•"/>
            </a:pPr>
            <a:endParaRPr lang="en-US" sz="2800" b="1">
              <a:solidFill>
                <a:schemeClr val="accent2"/>
              </a:solidFill>
              <a:latin typeface="Calibri" charset="0"/>
            </a:endParaRPr>
          </a:p>
          <a:p>
            <a:pPr lvl="3" eaLnBrk="1" hangingPunct="1">
              <a:spcBef>
                <a:spcPct val="50000"/>
              </a:spcBef>
              <a:buFontTx/>
              <a:buChar char="•"/>
            </a:pPr>
            <a:endParaRPr lang="en-US" sz="2800" b="1">
              <a:solidFill>
                <a:schemeClr val="accent2"/>
              </a:solidFill>
              <a:latin typeface="Calibri" charset="0"/>
            </a:endParaRPr>
          </a:p>
          <a:p>
            <a:pPr lvl="3" eaLnBrk="1" hangingPunct="1">
              <a:spcBef>
                <a:spcPct val="50000"/>
              </a:spcBef>
              <a:buFontTx/>
              <a:buChar char="•"/>
            </a:pPr>
            <a:endParaRPr lang="en-US" sz="2800" b="1">
              <a:solidFill>
                <a:schemeClr val="accent2"/>
              </a:solidFill>
              <a:latin typeface="Calibri" charset="0"/>
            </a:endParaRPr>
          </a:p>
          <a:p>
            <a:pPr lvl="3" eaLnBrk="1" hangingPunct="1">
              <a:spcBef>
                <a:spcPct val="50000"/>
              </a:spcBef>
              <a:buFontTx/>
              <a:buChar char="•"/>
            </a:pPr>
            <a:endParaRPr lang="en-US" sz="2800" b="1">
              <a:solidFill>
                <a:schemeClr val="accent2"/>
              </a:solidFill>
              <a:latin typeface="Calibri" charset="0"/>
            </a:endParaRPr>
          </a:p>
          <a:p>
            <a:pPr lvl="3" eaLnBrk="1" hangingPunct="1">
              <a:spcBef>
                <a:spcPct val="50000"/>
              </a:spcBef>
              <a:buFontTx/>
              <a:buChar char="•"/>
            </a:pPr>
            <a:endParaRPr lang="en-US" sz="2800" b="1">
              <a:solidFill>
                <a:schemeClr val="accent2"/>
              </a:solidFill>
              <a:latin typeface="Calibri" charset="0"/>
            </a:endParaRPr>
          </a:p>
          <a:p>
            <a:pPr lvl="3" eaLnBrk="1" hangingPunct="1">
              <a:spcBef>
                <a:spcPct val="50000"/>
              </a:spcBef>
              <a:buFontTx/>
              <a:buChar char="•"/>
            </a:pPr>
            <a:endParaRPr lang="en-US" sz="2800" b="1">
              <a:solidFill>
                <a:schemeClr val="accent2"/>
              </a:solidFill>
              <a:latin typeface="Calibri" charset="0"/>
            </a:endParaRPr>
          </a:p>
          <a:p>
            <a:pPr lvl="3" eaLnBrk="1" hangingPunct="1">
              <a:spcBef>
                <a:spcPct val="50000"/>
              </a:spcBef>
            </a:pPr>
            <a:endParaRPr lang="en-US" sz="2800" b="1">
              <a:solidFill>
                <a:schemeClr val="accent2"/>
              </a:solidFill>
              <a:latin typeface="Calibri" charset="0"/>
            </a:endParaRPr>
          </a:p>
          <a:p>
            <a:pPr lvl="3" eaLnBrk="1" hangingPunct="1">
              <a:spcBef>
                <a:spcPct val="50000"/>
              </a:spcBef>
              <a:buFontTx/>
              <a:buChar char="•"/>
            </a:pPr>
            <a:endParaRPr lang="en-US" sz="2800" b="1">
              <a:solidFill>
                <a:schemeClr val="accent2"/>
              </a:solidFill>
              <a:latin typeface="Calibri" charset="0"/>
            </a:endParaRPr>
          </a:p>
          <a:p>
            <a:pPr lvl="3" eaLnBrk="1" hangingPunct="1">
              <a:spcBef>
                <a:spcPct val="50000"/>
              </a:spcBef>
            </a:pPr>
            <a:endParaRPr lang="en-US" sz="2800" b="1">
              <a:solidFill>
                <a:schemeClr val="accent2"/>
              </a:solidFill>
              <a:latin typeface="Calibri" charset="0"/>
            </a:endParaRPr>
          </a:p>
          <a:p>
            <a:pPr lvl="3" eaLnBrk="1" hangingPunct="1">
              <a:spcBef>
                <a:spcPct val="50000"/>
              </a:spcBef>
            </a:pPr>
            <a:endParaRPr lang="en-US" sz="2800" b="1">
              <a:solidFill>
                <a:schemeClr val="accent2"/>
              </a:solidFill>
              <a:latin typeface="Calibri" charset="0"/>
            </a:endParaRPr>
          </a:p>
          <a:p>
            <a:pPr lvl="3" eaLnBrk="1" hangingPunct="1">
              <a:spcBef>
                <a:spcPct val="50000"/>
              </a:spcBef>
            </a:pPr>
            <a:endParaRPr lang="en-US" sz="2800" b="1">
              <a:solidFill>
                <a:schemeClr val="accent2"/>
              </a:solidFill>
              <a:latin typeface="Calibri" charset="0"/>
            </a:endParaRPr>
          </a:p>
        </p:txBody>
      </p:sp>
      <p:pic>
        <p:nvPicPr>
          <p:cNvPr id="17" name="Picture 9" descr="SCCN"/>
          <p:cNvPicPr>
            <a:picLocks noChangeAspect="1" noChangeArrowheads="1"/>
          </p:cNvPicPr>
          <p:nvPr/>
        </p:nvPicPr>
        <p:blipFill>
          <a:blip r:embed="rId3"/>
          <a:srcRect/>
          <a:stretch>
            <a:fillRect/>
          </a:stretch>
        </p:blipFill>
        <p:spPr bwMode="auto">
          <a:xfrm>
            <a:off x="33338" y="33338"/>
            <a:ext cx="1101725" cy="1084262"/>
          </a:xfrm>
          <a:prstGeom prst="rect">
            <a:avLst/>
          </a:prstGeom>
          <a:noFill/>
          <a:ln w="28575" cap="flat" cmpd="sng" algn="ctr">
            <a:solidFill>
              <a:srgbClr val="6885FF"/>
            </a:solidFill>
            <a:prstDash val="solid"/>
            <a:miter lim="800000"/>
            <a:headEnd type="none" w="med" len="med"/>
            <a:tailEnd type="none" w="med" len="med"/>
          </a:ln>
          <a:effectLst>
            <a:outerShdw blurRad="50800" dist="38100" dir="2700000">
              <a:srgbClr val="000000">
                <a:alpha val="43000"/>
              </a:srgbClr>
            </a:outerShdw>
          </a:effectLst>
        </p:spPr>
      </p:pic>
      <p:grpSp>
        <p:nvGrpSpPr>
          <p:cNvPr id="2" name="Group 5"/>
          <p:cNvGrpSpPr>
            <a:grpSpLocks/>
          </p:cNvGrpSpPr>
          <p:nvPr/>
        </p:nvGrpSpPr>
        <p:grpSpPr bwMode="auto">
          <a:xfrm>
            <a:off x="941388" y="1704975"/>
            <a:ext cx="3960812" cy="3325813"/>
            <a:chOff x="941604" y="1704275"/>
            <a:chExt cx="3960613" cy="3325727"/>
          </a:xfrm>
        </p:grpSpPr>
        <p:grpSp>
          <p:nvGrpSpPr>
            <p:cNvPr id="98324" name="Group 2"/>
            <p:cNvGrpSpPr>
              <a:grpSpLocks/>
            </p:cNvGrpSpPr>
            <p:nvPr/>
          </p:nvGrpSpPr>
          <p:grpSpPr bwMode="auto">
            <a:xfrm>
              <a:off x="941604" y="1704275"/>
              <a:ext cx="3960613" cy="3325727"/>
              <a:chOff x="288" y="576"/>
              <a:chExt cx="3840" cy="3145"/>
            </a:xfrm>
          </p:grpSpPr>
          <p:pic>
            <p:nvPicPr>
              <p:cNvPr id="98326" name="Picture 3" descr="comp2p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 y="2112"/>
                <a:ext cx="1459"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327" name="Group 4"/>
              <p:cNvGrpSpPr>
                <a:grpSpLocks/>
              </p:cNvGrpSpPr>
              <p:nvPr/>
            </p:nvGrpSpPr>
            <p:grpSpPr bwMode="auto">
              <a:xfrm>
                <a:off x="288" y="576"/>
                <a:ext cx="3840" cy="3145"/>
                <a:chOff x="240" y="528"/>
                <a:chExt cx="3840" cy="3145"/>
              </a:xfrm>
            </p:grpSpPr>
            <p:pic>
              <p:nvPicPr>
                <p:cNvPr id="98328" name="Picture 5" descr="1ERPimage10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8" y="2128"/>
                  <a:ext cx="1764" cy="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9" name="Picture 6" descr="bluescre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2" y="792"/>
                  <a:ext cx="1488"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30" name="Picture 7" descr="scrollchangedx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 y="528"/>
                  <a:ext cx="2340" cy="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8325" name="TextBox 30"/>
            <p:cNvSpPr txBox="1">
              <a:spLocks noChangeArrowheads="1"/>
            </p:cNvSpPr>
            <p:nvPr/>
          </p:nvSpPr>
          <p:spPr bwMode="auto">
            <a:xfrm>
              <a:off x="1170760" y="2177654"/>
              <a:ext cx="20103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a:solidFill>
                    <a:srgbClr val="3366FF"/>
                  </a:solidFill>
                </a:rPr>
                <a:t>EEGLAB</a:t>
              </a:r>
            </a:p>
          </p:txBody>
        </p:sp>
      </p:grpSp>
      <p:grpSp>
        <p:nvGrpSpPr>
          <p:cNvPr id="6" name="Group 6"/>
          <p:cNvGrpSpPr>
            <a:grpSpLocks/>
          </p:cNvGrpSpPr>
          <p:nvPr/>
        </p:nvGrpSpPr>
        <p:grpSpPr bwMode="auto">
          <a:xfrm>
            <a:off x="3494088" y="1600200"/>
            <a:ext cx="4802187" cy="3922713"/>
            <a:chOff x="3494542" y="1600135"/>
            <a:chExt cx="4802065" cy="3922837"/>
          </a:xfrm>
        </p:grpSpPr>
        <p:pic>
          <p:nvPicPr>
            <p:cNvPr id="98312" name="Picture 6"/>
            <p:cNvPicPr>
              <a:picLocks noChangeAspect="1"/>
            </p:cNvPicPr>
            <p:nvPr/>
          </p:nvPicPr>
          <p:blipFill>
            <a:blip r:embed="rId8">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5077281" y="3517603"/>
              <a:ext cx="2693458" cy="188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2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94542" y="2816456"/>
              <a:ext cx="2709061" cy="176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314" name="Group 9"/>
            <p:cNvGrpSpPr>
              <a:grpSpLocks/>
            </p:cNvGrpSpPr>
            <p:nvPr/>
          </p:nvGrpSpPr>
          <p:grpSpPr bwMode="auto">
            <a:xfrm>
              <a:off x="5647267" y="1744935"/>
              <a:ext cx="2370666" cy="1938867"/>
              <a:chOff x="304800" y="-1"/>
              <a:chExt cx="7065559" cy="5769834"/>
            </a:xfrm>
          </p:grpSpPr>
          <p:pic>
            <p:nvPicPr>
              <p:cNvPr id="98321"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1"/>
                <a:ext cx="3648332" cy="306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2" name="Picture 1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903579" y="1"/>
                <a:ext cx="3466780" cy="306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3" name="Picture 1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3061369"/>
                <a:ext cx="7065559" cy="270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8315" name="TextBox 27"/>
            <p:cNvSpPr txBox="1">
              <a:spLocks noChangeArrowheads="1"/>
            </p:cNvSpPr>
            <p:nvPr/>
          </p:nvSpPr>
          <p:spPr bwMode="auto">
            <a:xfrm>
              <a:off x="6185103" y="4159452"/>
              <a:ext cx="14022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a:solidFill>
                    <a:srgbClr val="3366FF"/>
                  </a:solidFill>
                </a:rPr>
                <a:t>SIFT</a:t>
              </a:r>
            </a:p>
          </p:txBody>
        </p:sp>
        <p:pic>
          <p:nvPicPr>
            <p:cNvPr id="98316" name="Picture 18"/>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013" y="1600135"/>
              <a:ext cx="1307085" cy="162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7" name="Picture 25"/>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47143" y="4231805"/>
              <a:ext cx="1383393" cy="129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8" name="TextBox 24"/>
            <p:cNvSpPr txBox="1">
              <a:spLocks noChangeArrowheads="1"/>
            </p:cNvSpPr>
            <p:nvPr/>
          </p:nvSpPr>
          <p:spPr bwMode="auto">
            <a:xfrm>
              <a:off x="3649261" y="3429782"/>
              <a:ext cx="20577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a:solidFill>
                    <a:srgbClr val="FF0000"/>
                  </a:solidFill>
                </a:rPr>
                <a:t>BCILAB</a:t>
              </a:r>
            </a:p>
          </p:txBody>
        </p:sp>
        <p:sp>
          <p:nvSpPr>
            <p:cNvPr id="98319" name="TextBox 31"/>
            <p:cNvSpPr txBox="1">
              <a:spLocks noChangeArrowheads="1"/>
            </p:cNvSpPr>
            <p:nvPr/>
          </p:nvSpPr>
          <p:spPr bwMode="auto">
            <a:xfrm>
              <a:off x="5840186" y="2152342"/>
              <a:ext cx="24564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a:solidFill>
                    <a:srgbClr val="FF0000"/>
                  </a:solidFill>
                </a:rPr>
                <a:t>MoBILAB</a:t>
              </a:r>
            </a:p>
          </p:txBody>
        </p:sp>
        <p:sp>
          <p:nvSpPr>
            <p:cNvPr id="98320" name="TextBox 32"/>
            <p:cNvSpPr txBox="1">
              <a:spLocks noChangeArrowheads="1"/>
            </p:cNvSpPr>
            <p:nvPr/>
          </p:nvSpPr>
          <p:spPr bwMode="auto">
            <a:xfrm>
              <a:off x="4462189" y="4361519"/>
              <a:ext cx="15087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a:solidFill>
                    <a:schemeClr val="bg1"/>
                  </a:solidFill>
                </a:rPr>
                <a:t>MPT</a:t>
              </a:r>
            </a:p>
          </p:txBody>
        </p:sp>
      </p:grpSp>
      <p:sp>
        <p:nvSpPr>
          <p:cNvPr id="98310" name="Text Box 4"/>
          <p:cNvSpPr txBox="1">
            <a:spLocks noChangeArrowheads="1"/>
          </p:cNvSpPr>
          <p:nvPr/>
        </p:nvSpPr>
        <p:spPr bwMode="auto">
          <a:xfrm>
            <a:off x="1177330" y="250825"/>
            <a:ext cx="6776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dirty="0">
                <a:solidFill>
                  <a:schemeClr val="accent2"/>
                </a:solidFill>
                <a:latin typeface="Calibri" charset="0"/>
              </a:rPr>
              <a:t>SCCN Open Source Software </a:t>
            </a:r>
            <a:r>
              <a:rPr lang="en-US" sz="2800" b="1" dirty="0" smtClean="0">
                <a:solidFill>
                  <a:schemeClr val="accent2"/>
                </a:solidFill>
                <a:latin typeface="Calibri" charset="0"/>
              </a:rPr>
              <a:t>Tools</a:t>
            </a:r>
            <a:endParaRPr lang="en-US" sz="2800" b="1" dirty="0">
              <a:solidFill>
                <a:schemeClr val="accent2"/>
              </a:solidFill>
              <a:latin typeface="Calibri" charset="0"/>
            </a:endParaRPr>
          </a:p>
        </p:txBody>
      </p:sp>
      <p:sp>
        <p:nvSpPr>
          <p:cNvPr id="4" name="TextBox 3"/>
          <p:cNvSpPr txBox="1">
            <a:spLocks noChangeArrowheads="1"/>
          </p:cNvSpPr>
          <p:nvPr/>
        </p:nvSpPr>
        <p:spPr bwMode="auto">
          <a:xfrm>
            <a:off x="587375" y="5881688"/>
            <a:ext cx="80343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solidFill>
                  <a:srgbClr val="000090"/>
                </a:solidFill>
              </a:rPr>
              <a:t>Tools available -- but </a:t>
            </a:r>
            <a:r>
              <a:rPr lang="en-US" dirty="0" smtClean="0">
                <a:solidFill>
                  <a:srgbClr val="000090"/>
                </a:solidFill>
              </a:rPr>
              <a:t>an (evolving?</a:t>
            </a:r>
            <a:r>
              <a:rPr lang="en-US" dirty="0">
                <a:solidFill>
                  <a:srgbClr val="000090"/>
                </a:solidFill>
              </a:rPr>
              <a:t>) two-cultures problem …</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2/3*#ppt_w"/>
                                          </p:val>
                                        </p:tav>
                                        <p:tav tm="100000">
                                          <p:val>
                                            <p:strVal val="#ppt_w"/>
                                          </p:val>
                                        </p:tav>
                                      </p:tavLst>
                                    </p:anim>
                                    <p:anim calcmode="lin" valueType="num">
                                      <p:cBhvr>
                                        <p:cTn id="8" dur="500" fill="hold"/>
                                        <p:tgtEl>
                                          <p:spTgt spid="2"/>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2/3*#ppt_w"/>
                                          </p:val>
                                        </p:tav>
                                        <p:tav tm="100000">
                                          <p:val>
                                            <p:strVal val="#ppt_w"/>
                                          </p:val>
                                        </p:tav>
                                      </p:tavLst>
                                    </p:anim>
                                    <p:anim calcmode="lin" valueType="num">
                                      <p:cBhvr>
                                        <p:cTn id="14" dur="500" fill="hold"/>
                                        <p:tgtEl>
                                          <p:spTgt spid="6"/>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8B7DD"/>
        </a:solidFill>
        <a:effectLst/>
      </p:bgPr>
    </p:bg>
    <p:spTree>
      <p:nvGrpSpPr>
        <p:cNvPr id="1" name=""/>
        <p:cNvGrpSpPr/>
        <p:nvPr/>
      </p:nvGrpSpPr>
      <p:grpSpPr>
        <a:xfrm>
          <a:off x="0" y="0"/>
          <a:ext cx="0" cy="0"/>
          <a:chOff x="0" y="0"/>
          <a:chExt cx="0" cy="0"/>
        </a:xfrm>
      </p:grpSpPr>
      <p:pic>
        <p:nvPicPr>
          <p:cNvPr id="17410" name="Picture 12" descr="mri2"/>
          <p:cNvPicPr>
            <a:picLocks noChangeAspect="1" noChangeArrowheads="1"/>
          </p:cNvPicPr>
          <p:nvPr/>
        </p:nvPicPr>
        <p:blipFill>
          <a:blip r:embed="rId3">
            <a:lum contrast="-60000"/>
            <a:extLst>
              <a:ext uri="{28A0092B-C50C-407E-A947-70E740481C1C}">
                <a14:useLocalDpi xmlns:a14="http://schemas.microsoft.com/office/drawing/2010/main" val="0"/>
              </a:ext>
            </a:extLst>
          </a:blip>
          <a:srcRect/>
          <a:stretch>
            <a:fillRect/>
          </a:stretch>
        </p:blipFill>
        <p:spPr bwMode="auto">
          <a:xfrm>
            <a:off x="152400" y="2659063"/>
            <a:ext cx="3581400"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 Box 4"/>
          <p:cNvSpPr txBox="1">
            <a:spLocks noChangeArrowheads="1"/>
          </p:cNvSpPr>
          <p:nvPr/>
        </p:nvSpPr>
        <p:spPr bwMode="auto">
          <a:xfrm>
            <a:off x="152400" y="2657962"/>
            <a:ext cx="34290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ts val="600"/>
              </a:spcBef>
            </a:pPr>
            <a:r>
              <a:rPr lang="en-US" sz="2000" b="1" dirty="0">
                <a:solidFill>
                  <a:srgbClr val="FFFF00"/>
                </a:solidFill>
                <a:latin typeface="Calibri" charset="0"/>
              </a:rPr>
              <a:t>Hemodynamic imaging</a:t>
            </a:r>
          </a:p>
          <a:p>
            <a:pPr algn="ctr" eaLnBrk="1" hangingPunct="1">
              <a:spcBef>
                <a:spcPts val="600"/>
              </a:spcBef>
            </a:pPr>
            <a:r>
              <a:rPr lang="en-US" sz="2000" dirty="0">
                <a:solidFill>
                  <a:schemeClr val="bg1"/>
                </a:solidFill>
                <a:latin typeface="Calibri" charset="0"/>
              </a:rPr>
              <a:t>= </a:t>
            </a:r>
            <a:r>
              <a:rPr lang="en-US" sz="2000" dirty="0">
                <a:solidFill>
                  <a:srgbClr val="FFFFFF"/>
                </a:solidFill>
                <a:latin typeface="Calibri" charset="0"/>
              </a:rPr>
              <a:t>imaging local brain</a:t>
            </a:r>
          </a:p>
          <a:p>
            <a:pPr algn="ctr" eaLnBrk="1" hangingPunct="1">
              <a:spcBef>
                <a:spcPts val="600"/>
              </a:spcBef>
            </a:pPr>
            <a:r>
              <a:rPr lang="en-US" sz="2000" b="1" dirty="0">
                <a:solidFill>
                  <a:srgbClr val="FFFF66"/>
                </a:solidFill>
                <a:latin typeface="Calibri" charset="0"/>
              </a:rPr>
              <a:t>Energy</a:t>
            </a:r>
            <a:endParaRPr lang="en-US" sz="2000" dirty="0">
              <a:solidFill>
                <a:srgbClr val="FFFFFF"/>
              </a:solidFill>
              <a:latin typeface="Calibri" charset="0"/>
            </a:endParaRPr>
          </a:p>
          <a:p>
            <a:pPr algn="ctr" eaLnBrk="1" hangingPunct="1">
              <a:spcBef>
                <a:spcPts val="600"/>
              </a:spcBef>
            </a:pPr>
            <a:r>
              <a:rPr lang="en-US" sz="2000" dirty="0">
                <a:solidFill>
                  <a:srgbClr val="FFFFFF"/>
                </a:solidFill>
                <a:latin typeface="Calibri" charset="0"/>
              </a:rPr>
              <a:t>Direct 3-D inverse model,</a:t>
            </a:r>
          </a:p>
          <a:p>
            <a:pPr algn="ctr" eaLnBrk="1" hangingPunct="1">
              <a:spcBef>
                <a:spcPts val="600"/>
              </a:spcBef>
            </a:pPr>
            <a:r>
              <a:rPr lang="en-US" sz="2000" dirty="0">
                <a:solidFill>
                  <a:srgbClr val="FFFFFF"/>
                </a:solidFill>
                <a:latin typeface="Calibri" charset="0"/>
              </a:rPr>
              <a:t>but quite </a:t>
            </a:r>
            <a:r>
              <a:rPr lang="en-US" sz="2000" dirty="0">
                <a:solidFill>
                  <a:srgbClr val="FFFF00"/>
                </a:solidFill>
                <a:latin typeface="Calibri" charset="0"/>
              </a:rPr>
              <a:t>slow</a:t>
            </a:r>
            <a:r>
              <a:rPr lang="en-US" sz="2000" dirty="0">
                <a:solidFill>
                  <a:srgbClr val="FFFFFF"/>
                </a:solidFill>
                <a:latin typeface="Calibri" charset="0"/>
              </a:rPr>
              <a:t> &amp; </a:t>
            </a:r>
            <a:r>
              <a:rPr lang="en-US" sz="2000" dirty="0" smtClean="0">
                <a:solidFill>
                  <a:srgbClr val="FFFF00"/>
                </a:solidFill>
                <a:latin typeface="Calibri" charset="0"/>
              </a:rPr>
              <a:t>indirect</a:t>
            </a:r>
          </a:p>
          <a:p>
            <a:pPr algn="ctr" eaLnBrk="1" hangingPunct="1">
              <a:spcBef>
                <a:spcPts val="600"/>
              </a:spcBef>
            </a:pPr>
            <a:r>
              <a:rPr lang="en-US" sz="2000" dirty="0">
                <a:solidFill>
                  <a:schemeClr val="bg1"/>
                </a:solidFill>
                <a:latin typeface="Calibri" charset="0"/>
              </a:rPr>
              <a:t>a</a:t>
            </a:r>
            <a:r>
              <a:rPr lang="en-US" sz="2000" dirty="0" smtClean="0">
                <a:solidFill>
                  <a:schemeClr val="bg1"/>
                </a:solidFill>
                <a:latin typeface="Calibri" charset="0"/>
              </a:rPr>
              <a:t>s well as </a:t>
            </a:r>
            <a:r>
              <a:rPr lang="en-US" sz="2000" dirty="0" smtClean="0">
                <a:solidFill>
                  <a:srgbClr val="FFFF00"/>
                </a:solidFill>
                <a:latin typeface="Calibri" charset="0"/>
              </a:rPr>
              <a:t>expensive</a:t>
            </a:r>
          </a:p>
          <a:p>
            <a:pPr algn="ctr" eaLnBrk="1" hangingPunct="1">
              <a:spcBef>
                <a:spcPts val="600"/>
              </a:spcBef>
            </a:pPr>
            <a:r>
              <a:rPr lang="en-US" sz="2000" dirty="0" smtClean="0">
                <a:solidFill>
                  <a:srgbClr val="FFFFFF"/>
                </a:solidFill>
                <a:latin typeface="Calibri" charset="0"/>
              </a:rPr>
              <a:t>and</a:t>
            </a:r>
            <a:r>
              <a:rPr lang="en-US" sz="2000" dirty="0">
                <a:solidFill>
                  <a:srgbClr val="FFFF00"/>
                </a:solidFill>
                <a:latin typeface="Calibri" charset="0"/>
              </a:rPr>
              <a:t> </a:t>
            </a:r>
            <a:r>
              <a:rPr lang="en-US" sz="2000" dirty="0" smtClean="0">
                <a:solidFill>
                  <a:srgbClr val="FFFF00"/>
                </a:solidFill>
                <a:latin typeface="Calibri" charset="0"/>
              </a:rPr>
              <a:t>heavy (non-portable)</a:t>
            </a:r>
            <a:endParaRPr lang="en-US" sz="2000" dirty="0">
              <a:solidFill>
                <a:srgbClr val="FFFF00"/>
              </a:solidFill>
              <a:latin typeface="Calibri" charset="0"/>
            </a:endParaRPr>
          </a:p>
        </p:txBody>
      </p:sp>
      <p:sp>
        <p:nvSpPr>
          <p:cNvPr id="64516" name="Text Box 7"/>
          <p:cNvSpPr txBox="1">
            <a:spLocks noChangeArrowheads="1"/>
          </p:cNvSpPr>
          <p:nvPr/>
        </p:nvSpPr>
        <p:spPr bwMode="auto">
          <a:xfrm>
            <a:off x="1422400" y="228600"/>
            <a:ext cx="6324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a:solidFill>
                  <a:srgbClr val="000090"/>
                </a:solidFill>
                <a:cs typeface="Arial" charset="0"/>
              </a:rPr>
              <a:t>Functional Brain Imaging</a:t>
            </a:r>
          </a:p>
        </p:txBody>
      </p:sp>
      <p:grpSp>
        <p:nvGrpSpPr>
          <p:cNvPr id="2" name="Group 14"/>
          <p:cNvGrpSpPr>
            <a:grpSpLocks/>
          </p:cNvGrpSpPr>
          <p:nvPr/>
        </p:nvGrpSpPr>
        <p:grpSpPr bwMode="auto">
          <a:xfrm>
            <a:off x="3581400" y="990600"/>
            <a:ext cx="5410200" cy="4800600"/>
            <a:chOff x="3505200" y="990600"/>
            <a:chExt cx="5410200" cy="4800600"/>
          </a:xfrm>
        </p:grpSpPr>
        <p:pic>
          <p:nvPicPr>
            <p:cNvPr id="64520" name="Picture 13" descr="IMG_0547"/>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3780331" y="990600"/>
              <a:ext cx="48992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810000" y="990600"/>
              <a:ext cx="4876800" cy="4800600"/>
            </a:xfrm>
            <a:prstGeom prst="rect">
              <a:avLst/>
            </a:prstGeom>
            <a:solidFill>
              <a:schemeClr val="bg1">
                <a:lumMod val="65000"/>
                <a:alpha val="41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charset="-128"/>
                <a:cs typeface="ＭＳ Ｐゴシック" charset="-128"/>
              </a:endParaRPr>
            </a:p>
          </p:txBody>
        </p:sp>
        <p:sp>
          <p:nvSpPr>
            <p:cNvPr id="64522" name="Text Box 6"/>
            <p:cNvSpPr txBox="1">
              <a:spLocks noChangeArrowheads="1"/>
            </p:cNvSpPr>
            <p:nvPr/>
          </p:nvSpPr>
          <p:spPr bwMode="auto">
            <a:xfrm>
              <a:off x="3505200" y="1066800"/>
              <a:ext cx="5410200" cy="440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a:solidFill>
                    <a:srgbClr val="FFFF00"/>
                  </a:solidFill>
                  <a:latin typeface="Calibri" charset="0"/>
                </a:rPr>
                <a:t>Electromagnetic imaging</a:t>
              </a:r>
            </a:p>
            <a:p>
              <a:pPr algn="ctr" eaLnBrk="1" hangingPunct="1">
                <a:spcBef>
                  <a:spcPct val="50000"/>
                </a:spcBef>
              </a:pPr>
              <a:r>
                <a:rPr lang="en-US" sz="2800">
                  <a:solidFill>
                    <a:srgbClr val="FFFFFF"/>
                  </a:solidFill>
                  <a:latin typeface="Calibri" charset="0"/>
                </a:rPr>
                <a:t>= imaging local cortical</a:t>
              </a:r>
            </a:p>
            <a:p>
              <a:pPr algn="ctr" eaLnBrk="1" hangingPunct="1">
                <a:spcBef>
                  <a:spcPct val="50000"/>
                </a:spcBef>
              </a:pPr>
              <a:r>
                <a:rPr lang="en-US" sz="2800" b="1">
                  <a:solidFill>
                    <a:srgbClr val="FFFF66"/>
                  </a:solidFill>
                  <a:latin typeface="Calibri" charset="0"/>
                </a:rPr>
                <a:t>Synchrony</a:t>
              </a:r>
              <a:endParaRPr lang="en-US" sz="2800">
                <a:solidFill>
                  <a:srgbClr val="FFFFFF"/>
                </a:solidFill>
                <a:latin typeface="Calibri" charset="0"/>
              </a:endParaRPr>
            </a:p>
            <a:p>
              <a:pPr algn="ctr" eaLnBrk="1" hangingPunct="1">
                <a:spcBef>
                  <a:spcPct val="50000"/>
                </a:spcBef>
              </a:pPr>
              <a:r>
                <a:rPr lang="en-US" sz="2800">
                  <a:solidFill>
                    <a:srgbClr val="FFFFFF"/>
                  </a:solidFill>
                  <a:latin typeface="Calibri" charset="0"/>
                </a:rPr>
                <a:t>3-D imaging requires model,</a:t>
              </a:r>
            </a:p>
            <a:p>
              <a:pPr algn="ctr" eaLnBrk="1" hangingPunct="1">
                <a:spcBef>
                  <a:spcPct val="50000"/>
                </a:spcBef>
              </a:pPr>
              <a:r>
                <a:rPr lang="en-US" sz="2800">
                  <a:solidFill>
                    <a:srgbClr val="FFFFFF"/>
                  </a:solidFill>
                  <a:latin typeface="Calibri" charset="0"/>
                </a:rPr>
                <a:t>but quite </a:t>
              </a:r>
              <a:r>
                <a:rPr lang="en-US" sz="2800">
                  <a:solidFill>
                    <a:srgbClr val="FFFF00"/>
                  </a:solidFill>
                  <a:latin typeface="Calibri" charset="0"/>
                </a:rPr>
                <a:t>fast </a:t>
              </a:r>
              <a:r>
                <a:rPr lang="en-US" sz="2800">
                  <a:solidFill>
                    <a:srgbClr val="FFFFFF"/>
                  </a:solidFill>
                  <a:latin typeface="Calibri" charset="0"/>
                </a:rPr>
                <a:t>&amp; </a:t>
              </a:r>
              <a:r>
                <a:rPr lang="en-US" sz="2800">
                  <a:solidFill>
                    <a:srgbClr val="FFFF00"/>
                  </a:solidFill>
                  <a:latin typeface="Calibri" charset="0"/>
                </a:rPr>
                <a:t>direct</a:t>
              </a:r>
              <a:r>
                <a:rPr lang="en-US" sz="2800">
                  <a:solidFill>
                    <a:srgbClr val="FF8983"/>
                  </a:solidFill>
                  <a:latin typeface="Calibri" charset="0"/>
                </a:rPr>
                <a:t> </a:t>
              </a:r>
              <a:r>
                <a:rPr lang="en-US" sz="2800">
                  <a:solidFill>
                    <a:srgbClr val="FFFFFF"/>
                  </a:solidFill>
                  <a:latin typeface="Calibri" charset="0"/>
                </a:rPr>
                <a:t>measure </a:t>
              </a:r>
            </a:p>
            <a:p>
              <a:pPr algn="ctr" eaLnBrk="1" hangingPunct="1">
                <a:spcBef>
                  <a:spcPct val="50000"/>
                </a:spcBef>
              </a:pPr>
              <a:r>
                <a:rPr lang="en-US" sz="2800">
                  <a:solidFill>
                    <a:srgbClr val="FFFFFF"/>
                  </a:solidFill>
                  <a:latin typeface="Calibri" charset="0"/>
                </a:rPr>
                <a:t>of one aspect of cortical activity – </a:t>
              </a:r>
            </a:p>
            <a:p>
              <a:pPr algn="ctr" eaLnBrk="1" hangingPunct="1">
                <a:spcBef>
                  <a:spcPct val="50000"/>
                </a:spcBef>
              </a:pPr>
              <a:r>
                <a:rPr lang="en-US" sz="2800">
                  <a:solidFill>
                    <a:srgbClr val="FFFFFF"/>
                  </a:solidFill>
                  <a:latin typeface="Calibri" charset="0"/>
                </a:rPr>
                <a:t>local spatial field coherence.</a:t>
              </a:r>
              <a:r>
                <a:rPr lang="en-US" sz="2000">
                  <a:solidFill>
                    <a:schemeClr val="accent2"/>
                  </a:solidFill>
                  <a:latin typeface="Calibri" charset="0"/>
                </a:rPr>
                <a:t>.</a:t>
              </a:r>
            </a:p>
          </p:txBody>
        </p:sp>
      </p:grpSp>
      <p:sp>
        <p:nvSpPr>
          <p:cNvPr id="64518" name="Text Box 25"/>
          <p:cNvSpPr txBox="1">
            <a:spLocks noChangeArrowheads="1"/>
          </p:cNvSpPr>
          <p:nvPr/>
        </p:nvSpPr>
        <p:spPr bwMode="auto">
          <a:xfrm>
            <a:off x="0" y="6543675"/>
            <a:ext cx="1676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5000"/>
              </a:lnSpc>
              <a:spcBef>
                <a:spcPct val="25000"/>
              </a:spcBef>
            </a:pPr>
            <a:r>
              <a:rPr lang="en-US" sz="1200" b="1" dirty="0">
                <a:solidFill>
                  <a:schemeClr val="accent2"/>
                </a:solidFill>
                <a:latin typeface="Calibri" charset="0"/>
              </a:rPr>
              <a:t>S. Makeig 2014</a:t>
            </a:r>
            <a:endParaRPr lang="en-US" sz="1200" dirty="0">
              <a:latin typeface="Calibri" charset="0"/>
            </a:endParaRPr>
          </a:p>
        </p:txBody>
      </p:sp>
      <p:sp>
        <p:nvSpPr>
          <p:cNvPr id="11" name="Rectangle 3"/>
          <p:cNvSpPr txBox="1">
            <a:spLocks noChangeArrowheads="1"/>
          </p:cNvSpPr>
          <p:nvPr/>
        </p:nvSpPr>
        <p:spPr bwMode="auto">
          <a:xfrm>
            <a:off x="3886200" y="5675313"/>
            <a:ext cx="548640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30000"/>
              </a:lnSpc>
              <a:spcBef>
                <a:spcPct val="20000"/>
              </a:spcBef>
              <a:buFont typeface="Times" charset="0"/>
              <a:buChar char="•"/>
            </a:pPr>
            <a:r>
              <a:rPr lang="en-US" sz="2200" b="1">
                <a:solidFill>
                  <a:srgbClr val="000090"/>
                </a:solidFill>
                <a:latin typeface="Calibri" charset="0"/>
              </a:rPr>
              <a:t> EEG is inexpensive / well tolerated</a:t>
            </a:r>
          </a:p>
          <a:p>
            <a:pPr eaLnBrk="1" hangingPunct="1">
              <a:lnSpc>
                <a:spcPct val="130000"/>
              </a:lnSpc>
              <a:spcBef>
                <a:spcPct val="20000"/>
              </a:spcBef>
              <a:buFont typeface="Times" charset="0"/>
              <a:buChar char="•"/>
            </a:pPr>
            <a:r>
              <a:rPr lang="en-US" sz="2200" b="1">
                <a:solidFill>
                  <a:srgbClr val="000090"/>
                </a:solidFill>
                <a:latin typeface="Calibri" charset="0"/>
              </a:rPr>
              <a:t> EEG is lightweight / mobile / wearable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1512"/>
                                        </p:tgtEl>
                                        <p:attrNameLst>
                                          <p:attrName>style.visibility</p:attrName>
                                        </p:attrNameLst>
                                      </p:cBhvr>
                                      <p:to>
                                        <p:strVal val="visible"/>
                                      </p:to>
                                    </p:set>
                                    <p:anim calcmode="lin" valueType="num">
                                      <p:cBhvr>
                                        <p:cTn id="7" dur="500" fill="hold"/>
                                        <p:tgtEl>
                                          <p:spTgt spid="21512"/>
                                        </p:tgtEl>
                                        <p:attrNameLst>
                                          <p:attrName>ppt_w</p:attrName>
                                        </p:attrNameLst>
                                      </p:cBhvr>
                                      <p:tavLst>
                                        <p:tav tm="0">
                                          <p:val>
                                            <p:fltVal val="0"/>
                                          </p:val>
                                        </p:tav>
                                        <p:tav tm="100000">
                                          <p:val>
                                            <p:strVal val="#ppt_w"/>
                                          </p:val>
                                        </p:tav>
                                      </p:tavLst>
                                    </p:anim>
                                    <p:anim calcmode="lin" valueType="num">
                                      <p:cBhvr>
                                        <p:cTn id="8" dur="500" fill="hold"/>
                                        <p:tgtEl>
                                          <p:spTgt spid="2151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strVal val="2/3*#ppt_w"/>
                                          </p:val>
                                        </p:tav>
                                        <p:tav tm="100000">
                                          <p:val>
                                            <p:strVal val="#ppt_w"/>
                                          </p:val>
                                        </p:tav>
                                      </p:tavLst>
                                    </p:anim>
                                    <p:anim calcmode="lin" valueType="num">
                                      <p:cBhvr>
                                        <p:cTn id="14" dur="500" fill="hold"/>
                                        <p:tgtEl>
                                          <p:spTgt spid="2"/>
                                        </p:tgtEl>
                                        <p:attrNameLst>
                                          <p:attrName>ppt_h</p:attrName>
                                        </p:attrNameLst>
                                      </p:cBhvr>
                                      <p:tavLst>
                                        <p:tav tm="0">
                                          <p:val>
                                            <p:strVal val="2/3*#ppt_h"/>
                                          </p:val>
                                        </p:tav>
                                        <p:tav tm="100000">
                                          <p:val>
                                            <p:strVal val="#ppt_h"/>
                                          </p:val>
                                        </p:tav>
                                      </p:tavLst>
                                    </p:anim>
                                  </p:childTnLst>
                                </p:cTn>
                              </p:par>
                              <p:par>
                                <p:cTn id="15" presetID="23" presetClass="exit" presetSubtype="32" fill="hold" nodeType="withEffect">
                                  <p:stCondLst>
                                    <p:cond delay="0"/>
                                  </p:stCondLst>
                                  <p:childTnLst>
                                    <p:anim calcmode="lin" valueType="num">
                                      <p:cBhvr>
                                        <p:cTn id="16" dur="500"/>
                                        <p:tgtEl>
                                          <p:spTgt spid="17410"/>
                                        </p:tgtEl>
                                        <p:attrNameLst>
                                          <p:attrName>ppt_w</p:attrName>
                                        </p:attrNameLst>
                                      </p:cBhvr>
                                      <p:tavLst>
                                        <p:tav tm="0">
                                          <p:val>
                                            <p:strVal val="ppt_w"/>
                                          </p:val>
                                        </p:tav>
                                        <p:tav tm="100000">
                                          <p:val>
                                            <p:fltVal val="0"/>
                                          </p:val>
                                        </p:tav>
                                      </p:tavLst>
                                    </p:anim>
                                    <p:anim calcmode="lin" valueType="num">
                                      <p:cBhvr>
                                        <p:cTn id="17" dur="500"/>
                                        <p:tgtEl>
                                          <p:spTgt spid="17410"/>
                                        </p:tgtEl>
                                        <p:attrNameLst>
                                          <p:attrName>ppt_h</p:attrName>
                                        </p:attrNameLst>
                                      </p:cBhvr>
                                      <p:tavLst>
                                        <p:tav tm="0">
                                          <p:val>
                                            <p:strVal val="ppt_h"/>
                                          </p:val>
                                        </p:tav>
                                        <p:tav tm="100000">
                                          <p:val>
                                            <p:fltVal val="0"/>
                                          </p:val>
                                        </p:tav>
                                      </p:tavLst>
                                    </p:anim>
                                    <p:set>
                                      <p:cBhvr>
                                        <p:cTn id="18" dur="1" fill="hold">
                                          <p:stCondLst>
                                            <p:cond delay="499"/>
                                          </p:stCondLst>
                                        </p:cTn>
                                        <p:tgtEl>
                                          <p:spTgt spid="17410"/>
                                        </p:tgtEl>
                                        <p:attrNameLst>
                                          <p:attrName>style.visibility</p:attrName>
                                        </p:attrNameLst>
                                      </p:cBhvr>
                                      <p:to>
                                        <p:strVal val="hidden"/>
                                      </p:to>
                                    </p:set>
                                  </p:childTnLst>
                                </p:cTn>
                              </p:par>
                              <p:par>
                                <p:cTn id="19" presetID="23" presetClass="exit" presetSubtype="32" fill="hold" grpId="1" nodeType="withEffect">
                                  <p:stCondLst>
                                    <p:cond delay="0"/>
                                  </p:stCondLst>
                                  <p:childTnLst>
                                    <p:anim calcmode="lin" valueType="num">
                                      <p:cBhvr>
                                        <p:cTn id="20" dur="500"/>
                                        <p:tgtEl>
                                          <p:spTgt spid="21512"/>
                                        </p:tgtEl>
                                        <p:attrNameLst>
                                          <p:attrName>ppt_w</p:attrName>
                                        </p:attrNameLst>
                                      </p:cBhvr>
                                      <p:tavLst>
                                        <p:tav tm="0">
                                          <p:val>
                                            <p:strVal val="ppt_w"/>
                                          </p:val>
                                        </p:tav>
                                        <p:tav tm="100000">
                                          <p:val>
                                            <p:fltVal val="0"/>
                                          </p:val>
                                        </p:tav>
                                      </p:tavLst>
                                    </p:anim>
                                    <p:anim calcmode="lin" valueType="num">
                                      <p:cBhvr>
                                        <p:cTn id="21" dur="500"/>
                                        <p:tgtEl>
                                          <p:spTgt spid="21512"/>
                                        </p:tgtEl>
                                        <p:attrNameLst>
                                          <p:attrName>ppt_h</p:attrName>
                                        </p:attrNameLst>
                                      </p:cBhvr>
                                      <p:tavLst>
                                        <p:tav tm="0">
                                          <p:val>
                                            <p:strVal val="ppt_h"/>
                                          </p:val>
                                        </p:tav>
                                        <p:tav tm="100000">
                                          <p:val>
                                            <p:fltVal val="0"/>
                                          </p:val>
                                        </p:tav>
                                      </p:tavLst>
                                    </p:anim>
                                    <p:set>
                                      <p:cBhvr>
                                        <p:cTn id="22" dur="1" fill="hold">
                                          <p:stCondLst>
                                            <p:cond delay="499"/>
                                          </p:stCondLst>
                                        </p:cTn>
                                        <p:tgtEl>
                                          <p:spTgt spid="21512"/>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left)">
                                      <p:cBhvr>
                                        <p:cTn id="27" dur="500"/>
                                        <p:tgtEl>
                                          <p:spTgt spid="11">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wipe(left)">
                                      <p:cBhvr>
                                        <p:cTn id="3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p:bldP spid="21512" grpId="1"/>
      <p:bldP spid="11"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ildecloud4.jpg"/>
          <p:cNvPicPr>
            <a:picLocks noChangeAspect="1"/>
          </p:cNvPicPr>
          <p:nvPr/>
        </p:nvPicPr>
        <p:blipFill rotWithShape="1">
          <a:blip r:embed="rId2">
            <a:extLst>
              <a:ext uri="{28A0092B-C50C-407E-A947-70E740481C1C}">
                <a14:useLocalDpi xmlns:a14="http://schemas.microsoft.com/office/drawing/2010/main" val="0"/>
              </a:ext>
            </a:extLst>
          </a:blip>
          <a:srcRect l="15765" t="14024" r="15661" b="7898"/>
          <a:stretch/>
        </p:blipFill>
        <p:spPr>
          <a:xfrm>
            <a:off x="-76974" y="-25656"/>
            <a:ext cx="9247070" cy="6858000"/>
          </a:xfrm>
          <a:prstGeom prst="rect">
            <a:avLst/>
          </a:prstGeom>
        </p:spPr>
      </p:pic>
      <p:sp>
        <p:nvSpPr>
          <p:cNvPr id="47106" name="Text Box 4"/>
          <p:cNvSpPr txBox="1">
            <a:spLocks noChangeArrowheads="1"/>
          </p:cNvSpPr>
          <p:nvPr/>
        </p:nvSpPr>
        <p:spPr bwMode="auto">
          <a:xfrm>
            <a:off x="1062990" y="3537621"/>
            <a:ext cx="6345249" cy="1631216"/>
          </a:xfrm>
          <a:prstGeom prst="rect">
            <a:avLst/>
          </a:prstGeom>
          <a:solidFill>
            <a:schemeClr val="accent1">
              <a:lumMod val="20000"/>
              <a:lumOff val="80000"/>
              <a:alpha val="22000"/>
            </a:schemeClr>
          </a:solidFill>
          <a:ln>
            <a:noFill/>
          </a:ln>
          <a:effectLst>
            <a:outerShdw blurRad="50800" dist="38100" dir="2700000" algn="tl" rotWithShape="0">
              <a:prstClr val="black">
                <a:alpha val="40000"/>
              </a:prst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30000"/>
              </a:lnSpc>
              <a:spcBef>
                <a:spcPct val="50000"/>
              </a:spcBef>
              <a:spcAft>
                <a:spcPts val="1800"/>
              </a:spcAft>
            </a:pPr>
            <a:r>
              <a:rPr lang="en-US" sz="8000" dirty="0">
                <a:solidFill>
                  <a:srgbClr val="905E24"/>
                </a:solidFill>
                <a:latin typeface="Calibri" charset="0"/>
              </a:rPr>
              <a:t> </a:t>
            </a:r>
            <a:r>
              <a:rPr lang="en-US" sz="8000" dirty="0" smtClean="0">
                <a:solidFill>
                  <a:srgbClr val="905E24"/>
                </a:solidFill>
                <a:latin typeface="Calibri" charset="0"/>
              </a:rPr>
              <a:t>  What </a:t>
            </a:r>
            <a:r>
              <a:rPr lang="en-US" sz="8000" dirty="0">
                <a:solidFill>
                  <a:srgbClr val="905E24"/>
                </a:solidFill>
                <a:latin typeface="Calibri" charset="0"/>
              </a:rPr>
              <a:t>is EEG</a:t>
            </a:r>
            <a:r>
              <a:rPr lang="en-US" sz="8000" dirty="0" smtClean="0">
                <a:solidFill>
                  <a:srgbClr val="905E24"/>
                </a:solidFill>
                <a:latin typeface="Calibri" charset="0"/>
              </a:rPr>
              <a:t>?</a:t>
            </a:r>
          </a:p>
        </p:txBody>
      </p:sp>
      <p:sp>
        <p:nvSpPr>
          <p:cNvPr id="7" name="TextBox 6"/>
          <p:cNvSpPr txBox="1">
            <a:spLocks noChangeArrowheads="1"/>
          </p:cNvSpPr>
          <p:nvPr/>
        </p:nvSpPr>
        <p:spPr bwMode="auto">
          <a:xfrm>
            <a:off x="783320" y="1094175"/>
            <a:ext cx="8270875" cy="24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30000"/>
              </a:lnSpc>
              <a:buFont typeface="Arial" charset="0"/>
              <a:buChar char="•"/>
            </a:pPr>
            <a:r>
              <a:rPr lang="en-US" dirty="0" smtClean="0">
                <a:solidFill>
                  <a:schemeClr val="bg1"/>
                </a:solidFill>
              </a:rPr>
              <a:t>Only a </a:t>
            </a:r>
            <a:r>
              <a:rPr lang="en-US" dirty="0">
                <a:solidFill>
                  <a:schemeClr val="bg1"/>
                </a:solidFill>
              </a:rPr>
              <a:t>small portion of </a:t>
            </a:r>
            <a:r>
              <a:rPr lang="en-US" i="1" dirty="0">
                <a:solidFill>
                  <a:schemeClr val="bg1"/>
                </a:solidFill>
              </a:rPr>
              <a:t>cortical</a:t>
            </a:r>
            <a:r>
              <a:rPr lang="en-US" dirty="0">
                <a:solidFill>
                  <a:schemeClr val="bg1"/>
                </a:solidFill>
              </a:rPr>
              <a:t> brain electrical activity</a:t>
            </a:r>
          </a:p>
          <a:p>
            <a:pPr eaLnBrk="1" hangingPunct="1">
              <a:lnSpc>
                <a:spcPct val="130000"/>
              </a:lnSpc>
              <a:buFont typeface="Arial" charset="0"/>
              <a:buChar char="•"/>
            </a:pPr>
            <a:r>
              <a:rPr lang="en-US" dirty="0">
                <a:solidFill>
                  <a:schemeClr val="bg1"/>
                </a:solidFill>
              </a:rPr>
              <a:t>An even smaller portion of </a:t>
            </a:r>
            <a:r>
              <a:rPr lang="en-US" i="1" dirty="0">
                <a:solidFill>
                  <a:schemeClr val="bg1"/>
                </a:solidFill>
              </a:rPr>
              <a:t>total</a:t>
            </a:r>
            <a:r>
              <a:rPr lang="en-US" dirty="0">
                <a:solidFill>
                  <a:schemeClr val="bg1"/>
                </a:solidFill>
              </a:rPr>
              <a:t> brain electrical </a:t>
            </a:r>
            <a:r>
              <a:rPr lang="en-US" dirty="0" smtClean="0">
                <a:solidFill>
                  <a:schemeClr val="bg1"/>
                </a:solidFill>
              </a:rPr>
              <a:t>activity</a:t>
            </a:r>
            <a:endParaRPr lang="en-US" dirty="0">
              <a:solidFill>
                <a:schemeClr val="bg1"/>
              </a:solidFill>
            </a:endParaRPr>
          </a:p>
          <a:p>
            <a:pPr lvl="1" eaLnBrk="1" hangingPunct="1">
              <a:lnSpc>
                <a:spcPct val="130000"/>
              </a:lnSpc>
              <a:buFont typeface="Arial" charset="0"/>
              <a:buChar char="•"/>
            </a:pPr>
            <a:r>
              <a:rPr lang="en-US" b="1" dirty="0">
                <a:solidFill>
                  <a:schemeClr val="bg1"/>
                </a:solidFill>
              </a:rPr>
              <a:t>But</a:t>
            </a:r>
            <a:r>
              <a:rPr lang="en-US" b="1" i="1" dirty="0">
                <a:solidFill>
                  <a:schemeClr val="bg1"/>
                </a:solidFill>
              </a:rPr>
              <a:t> which</a:t>
            </a:r>
            <a:r>
              <a:rPr lang="en-US" b="1" dirty="0">
                <a:solidFill>
                  <a:schemeClr val="bg1"/>
                </a:solidFill>
              </a:rPr>
              <a:t> portion?</a:t>
            </a:r>
          </a:p>
          <a:p>
            <a:pPr lvl="1" eaLnBrk="1" hangingPunct="1">
              <a:lnSpc>
                <a:spcPct val="130000"/>
              </a:lnSpc>
              <a:buFont typeface="Arial" charset="0"/>
              <a:buChar char="•"/>
            </a:pPr>
            <a:r>
              <a:rPr lang="en-US" b="1" dirty="0">
                <a:solidFill>
                  <a:schemeClr val="bg1"/>
                </a:solidFill>
              </a:rPr>
              <a:t>Triggered and modulated </a:t>
            </a:r>
            <a:r>
              <a:rPr lang="en-US" b="1" i="1" dirty="0">
                <a:solidFill>
                  <a:schemeClr val="bg1"/>
                </a:solidFill>
              </a:rPr>
              <a:t>how</a:t>
            </a:r>
            <a:r>
              <a:rPr lang="en-US" b="1" dirty="0">
                <a:solidFill>
                  <a:schemeClr val="bg1"/>
                </a:solidFill>
              </a:rPr>
              <a:t>?</a:t>
            </a:r>
          </a:p>
          <a:p>
            <a:pPr lvl="1" eaLnBrk="1" hangingPunct="1">
              <a:lnSpc>
                <a:spcPct val="130000"/>
              </a:lnSpc>
              <a:buFont typeface="Arial" charset="0"/>
              <a:buChar char="•"/>
            </a:pPr>
            <a:r>
              <a:rPr lang="en-US" b="1" dirty="0">
                <a:solidFill>
                  <a:schemeClr val="bg1"/>
                </a:solidFill>
              </a:rPr>
              <a:t>With </a:t>
            </a:r>
            <a:r>
              <a:rPr lang="en-US" b="1" i="1" dirty="0">
                <a:solidFill>
                  <a:schemeClr val="bg1"/>
                </a:solidFill>
              </a:rPr>
              <a:t>what</a:t>
            </a:r>
            <a:r>
              <a:rPr lang="en-US" b="1" dirty="0">
                <a:solidFill>
                  <a:schemeClr val="bg1"/>
                </a:solidFill>
              </a:rPr>
              <a:t> functional significance?</a:t>
            </a:r>
          </a:p>
        </p:txBody>
      </p:sp>
      <p:sp>
        <p:nvSpPr>
          <p:cNvPr id="47108" name="Text Box 3"/>
          <p:cNvSpPr txBox="1">
            <a:spLocks noChangeArrowheads="1"/>
          </p:cNvSpPr>
          <p:nvPr/>
        </p:nvSpPr>
        <p:spPr bwMode="auto">
          <a:xfrm>
            <a:off x="-26988" y="6578600"/>
            <a:ext cx="211814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dirty="0">
                <a:solidFill>
                  <a:srgbClr val="E8D9C2"/>
                </a:solidFill>
                <a:latin typeface="Calibri" charset="0"/>
              </a:rPr>
              <a:t>Cloud art:  </a:t>
            </a:r>
            <a:r>
              <a:rPr lang="en-US" sz="1200" dirty="0" err="1" smtClean="0">
                <a:solidFill>
                  <a:srgbClr val="E8D9C2"/>
                </a:solidFill>
                <a:latin typeface="Calibri" charset="0"/>
              </a:rPr>
              <a:t>Berndnaut</a:t>
            </a:r>
            <a:r>
              <a:rPr lang="en-US" sz="1200" dirty="0" smtClean="0">
                <a:solidFill>
                  <a:srgbClr val="E8D9C2"/>
                </a:solidFill>
                <a:latin typeface="Calibri" charset="0"/>
              </a:rPr>
              <a:t> </a:t>
            </a:r>
            <a:r>
              <a:rPr lang="en-US" sz="1200" dirty="0" err="1" smtClean="0">
                <a:solidFill>
                  <a:srgbClr val="E8D9C2"/>
                </a:solidFill>
                <a:latin typeface="Calibri" charset="0"/>
              </a:rPr>
              <a:t>Smilde</a:t>
            </a:r>
            <a:endParaRPr lang="en-US" sz="1200" dirty="0">
              <a:solidFill>
                <a:srgbClr val="E8D9C2"/>
              </a:solidFill>
              <a:latin typeface="Calibri" charset="0"/>
            </a:endParaRPr>
          </a:p>
        </p:txBody>
      </p:sp>
      <p:sp>
        <p:nvSpPr>
          <p:cNvPr id="8" name="Text Box 25"/>
          <p:cNvSpPr txBox="1">
            <a:spLocks noChangeArrowheads="1"/>
          </p:cNvSpPr>
          <p:nvPr/>
        </p:nvSpPr>
        <p:spPr bwMode="auto">
          <a:xfrm>
            <a:off x="7433931" y="6539277"/>
            <a:ext cx="1676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125000"/>
              </a:lnSpc>
              <a:spcBef>
                <a:spcPct val="25000"/>
              </a:spcBef>
            </a:pPr>
            <a:r>
              <a:rPr lang="en-US" sz="1200" dirty="0" smtClean="0">
                <a:solidFill>
                  <a:schemeClr val="bg1"/>
                </a:solidFill>
                <a:latin typeface="Calibri" charset="0"/>
              </a:rPr>
              <a:t>S. Makeig, 2015</a:t>
            </a:r>
            <a:endParaRPr lang="en-US" sz="1200" dirty="0">
              <a:solidFill>
                <a:schemeClr val="bg1"/>
              </a:solidFill>
              <a:latin typeface="Calibri"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47106"/>
                                        </p:tgtEl>
                                        <p:attrNameLst>
                                          <p:attrName>style.visibility</p:attrName>
                                        </p:attrNameLst>
                                      </p:cBhvr>
                                      <p:to>
                                        <p:strVal val="visible"/>
                                      </p:to>
                                    </p:set>
                                    <p:anim calcmode="lin" valueType="num">
                                      <p:cBhvr>
                                        <p:cTn id="7" dur="2000" fill="hold"/>
                                        <p:tgtEl>
                                          <p:spTgt spid="47106"/>
                                        </p:tgtEl>
                                        <p:attrNameLst>
                                          <p:attrName>ppt_w</p:attrName>
                                        </p:attrNameLst>
                                      </p:cBhvr>
                                      <p:tavLst>
                                        <p:tav tm="0">
                                          <p:val>
                                            <p:strVal val="2/3*#ppt_w"/>
                                          </p:val>
                                        </p:tav>
                                        <p:tav tm="100000">
                                          <p:val>
                                            <p:strVal val="#ppt_w"/>
                                          </p:val>
                                        </p:tav>
                                      </p:tavLst>
                                    </p:anim>
                                    <p:anim calcmode="lin" valueType="num">
                                      <p:cBhvr>
                                        <p:cTn id="8" dur="2000" fill="hold"/>
                                        <p:tgtEl>
                                          <p:spTgt spid="47106"/>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left)">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wipe(left)">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wipe(left)">
                                      <p:cBhvr>
                                        <p:cTn id="28" dur="500"/>
                                        <p:tgtEl>
                                          <p:spTgt spid="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wipe(left)">
                                      <p:cBhvr>
                                        <p:cTn id="3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P spid="7" grpId="0" build="p" bldLvl="5"/>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 descr="cortex_layers_ol"/>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5882" r="3654"/>
          <a:stretch>
            <a:fillRect/>
          </a:stretch>
        </p:blipFill>
        <p:spPr bwMode="auto">
          <a:xfrm>
            <a:off x="228600" y="1042988"/>
            <a:ext cx="7543800" cy="520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Picture 4" descr="pyramidal_neuron_dipole_ol"/>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205663" y="333375"/>
            <a:ext cx="1938337"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5257800" y="5272088"/>
            <a:ext cx="3429000" cy="442912"/>
            <a:chOff x="3312" y="3309"/>
            <a:chExt cx="2160" cy="279"/>
          </a:xfrm>
        </p:grpSpPr>
        <p:sp>
          <p:nvSpPr>
            <p:cNvPr id="60445" name="Text Box 6"/>
            <p:cNvSpPr txBox="1">
              <a:spLocks noChangeArrowheads="1"/>
            </p:cNvSpPr>
            <p:nvPr/>
          </p:nvSpPr>
          <p:spPr bwMode="auto">
            <a:xfrm>
              <a:off x="4128" y="3309"/>
              <a:ext cx="13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chemeClr val="accent2"/>
                  </a:solidFill>
                  <a:latin typeface="Calibri" charset="0"/>
                </a:rPr>
                <a:t>Corticocortical</a:t>
              </a:r>
            </a:p>
          </p:txBody>
        </p:sp>
        <p:grpSp>
          <p:nvGrpSpPr>
            <p:cNvPr id="60446" name="Group 7"/>
            <p:cNvGrpSpPr>
              <a:grpSpLocks/>
            </p:cNvGrpSpPr>
            <p:nvPr/>
          </p:nvGrpSpPr>
          <p:grpSpPr bwMode="auto">
            <a:xfrm>
              <a:off x="3312" y="3339"/>
              <a:ext cx="864" cy="249"/>
              <a:chOff x="3408" y="3447"/>
              <a:chExt cx="864" cy="249"/>
            </a:xfrm>
          </p:grpSpPr>
          <p:sp>
            <p:nvSpPr>
              <p:cNvPr id="60447" name="AutoShape 8"/>
              <p:cNvSpPr>
                <a:spLocks noChangeArrowheads="1"/>
              </p:cNvSpPr>
              <p:nvPr/>
            </p:nvSpPr>
            <p:spPr bwMode="auto">
              <a:xfrm rot="-5400000">
                <a:off x="3672" y="3183"/>
                <a:ext cx="240" cy="768"/>
              </a:xfrm>
              <a:prstGeom prst="upArrow">
                <a:avLst>
                  <a:gd name="adj1" fmla="val 50000"/>
                  <a:gd name="adj2" fmla="val 80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en-US" sz="1800">
                  <a:latin typeface="Calibri" charset="0"/>
                </a:endParaRPr>
              </a:p>
            </p:txBody>
          </p:sp>
          <p:sp>
            <p:nvSpPr>
              <p:cNvPr id="60448" name="AutoShape 9"/>
              <p:cNvSpPr>
                <a:spLocks noChangeArrowheads="1"/>
              </p:cNvSpPr>
              <p:nvPr/>
            </p:nvSpPr>
            <p:spPr bwMode="auto">
              <a:xfrm rot="-5400000" flipH="1" flipV="1">
                <a:off x="3768" y="3192"/>
                <a:ext cx="240" cy="768"/>
              </a:xfrm>
              <a:prstGeom prst="upArrow">
                <a:avLst>
                  <a:gd name="adj1" fmla="val 50000"/>
                  <a:gd name="adj2" fmla="val 80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en-US" sz="1800">
                  <a:latin typeface="Calibri" charset="0"/>
                </a:endParaRPr>
              </a:p>
            </p:txBody>
          </p:sp>
        </p:grpSp>
      </p:grpSp>
      <p:grpSp>
        <p:nvGrpSpPr>
          <p:cNvPr id="4" name="Group 10"/>
          <p:cNvGrpSpPr>
            <a:grpSpLocks/>
          </p:cNvGrpSpPr>
          <p:nvPr/>
        </p:nvGrpSpPr>
        <p:grpSpPr bwMode="auto">
          <a:xfrm>
            <a:off x="2714625" y="5148263"/>
            <a:ext cx="1933575" cy="1633537"/>
            <a:chOff x="632" y="2475"/>
            <a:chExt cx="1218" cy="1029"/>
          </a:xfrm>
        </p:grpSpPr>
        <p:sp>
          <p:nvSpPr>
            <p:cNvPr id="60441" name="Text Box 11"/>
            <p:cNvSpPr txBox="1">
              <a:spLocks noChangeArrowheads="1"/>
            </p:cNvSpPr>
            <p:nvPr/>
          </p:nvSpPr>
          <p:spPr bwMode="auto">
            <a:xfrm>
              <a:off x="632" y="3273"/>
              <a:ext cx="121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FF0000"/>
                  </a:solidFill>
                  <a:latin typeface="Calibri" charset="0"/>
                </a:rPr>
                <a:t>Corticothalamic</a:t>
              </a:r>
            </a:p>
          </p:txBody>
        </p:sp>
        <p:grpSp>
          <p:nvGrpSpPr>
            <p:cNvPr id="60442" name="Group 12"/>
            <p:cNvGrpSpPr>
              <a:grpSpLocks/>
            </p:cNvGrpSpPr>
            <p:nvPr/>
          </p:nvGrpSpPr>
          <p:grpSpPr bwMode="auto">
            <a:xfrm>
              <a:off x="1196" y="2475"/>
              <a:ext cx="249" cy="855"/>
              <a:chOff x="1196" y="2475"/>
              <a:chExt cx="249" cy="855"/>
            </a:xfrm>
          </p:grpSpPr>
          <p:sp>
            <p:nvSpPr>
              <p:cNvPr id="60443" name="AutoShape 13"/>
              <p:cNvSpPr>
                <a:spLocks noChangeArrowheads="1"/>
              </p:cNvSpPr>
              <p:nvPr/>
            </p:nvSpPr>
            <p:spPr bwMode="auto">
              <a:xfrm>
                <a:off x="1196" y="2475"/>
                <a:ext cx="240" cy="768"/>
              </a:xfrm>
              <a:prstGeom prst="upArrow">
                <a:avLst>
                  <a:gd name="adj1" fmla="val 40000"/>
                  <a:gd name="adj2" fmla="val 67496"/>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en-US" sz="1800">
                  <a:latin typeface="Calibri" charset="0"/>
                </a:endParaRPr>
              </a:p>
            </p:txBody>
          </p:sp>
          <p:sp>
            <p:nvSpPr>
              <p:cNvPr id="60444" name="AutoShape 14"/>
              <p:cNvSpPr>
                <a:spLocks noChangeArrowheads="1"/>
              </p:cNvSpPr>
              <p:nvPr/>
            </p:nvSpPr>
            <p:spPr bwMode="auto">
              <a:xfrm flipH="1" flipV="1">
                <a:off x="1205" y="2562"/>
                <a:ext cx="240" cy="768"/>
              </a:xfrm>
              <a:prstGeom prst="upArrow">
                <a:avLst>
                  <a:gd name="adj1" fmla="val 40000"/>
                  <a:gd name="adj2" fmla="val 67496"/>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en-US" sz="1800">
                  <a:latin typeface="Calibri" charset="0"/>
                </a:endParaRPr>
              </a:p>
            </p:txBody>
          </p:sp>
        </p:grpSp>
      </p:grpSp>
      <p:grpSp>
        <p:nvGrpSpPr>
          <p:cNvPr id="6" name="Group 15"/>
          <p:cNvGrpSpPr>
            <a:grpSpLocks/>
          </p:cNvGrpSpPr>
          <p:nvPr/>
        </p:nvGrpSpPr>
        <p:grpSpPr bwMode="auto">
          <a:xfrm>
            <a:off x="939800" y="3675063"/>
            <a:ext cx="2209800" cy="1690687"/>
            <a:chOff x="144" y="2928"/>
            <a:chExt cx="1392" cy="1065"/>
          </a:xfrm>
        </p:grpSpPr>
        <p:sp>
          <p:nvSpPr>
            <p:cNvPr id="60439" name="AutoShape 16"/>
            <p:cNvSpPr>
              <a:spLocks noChangeArrowheads="1"/>
            </p:cNvSpPr>
            <p:nvPr/>
          </p:nvSpPr>
          <p:spPr bwMode="auto">
            <a:xfrm rot="2592408">
              <a:off x="1296" y="2928"/>
              <a:ext cx="240" cy="768"/>
            </a:xfrm>
            <a:prstGeom prst="upArrow">
              <a:avLst>
                <a:gd name="adj1" fmla="val 50000"/>
                <a:gd name="adj2" fmla="val 80000"/>
              </a:avLst>
            </a:prstGeom>
            <a:solidFill>
              <a:srgbClr val="FF6A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en-US" sz="1800">
                <a:latin typeface="Calibri" charset="0"/>
              </a:endParaRPr>
            </a:p>
          </p:txBody>
        </p:sp>
        <p:sp>
          <p:nvSpPr>
            <p:cNvPr id="60440" name="Text Box 17"/>
            <p:cNvSpPr txBox="1">
              <a:spLocks noChangeArrowheads="1"/>
            </p:cNvSpPr>
            <p:nvPr/>
          </p:nvSpPr>
          <p:spPr bwMode="auto">
            <a:xfrm>
              <a:off x="144" y="3589"/>
              <a:ext cx="134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b="1">
                  <a:solidFill>
                    <a:srgbClr val="EE2D00"/>
                  </a:solidFill>
                  <a:latin typeface="Calibri" charset="0"/>
                </a:rPr>
                <a:t>Value System Modulations</a:t>
              </a:r>
            </a:p>
          </p:txBody>
        </p:sp>
      </p:grpSp>
      <p:grpSp>
        <p:nvGrpSpPr>
          <p:cNvPr id="7" name="Group 18"/>
          <p:cNvGrpSpPr>
            <a:grpSpLocks/>
          </p:cNvGrpSpPr>
          <p:nvPr/>
        </p:nvGrpSpPr>
        <p:grpSpPr bwMode="auto">
          <a:xfrm>
            <a:off x="4343400" y="1263650"/>
            <a:ext cx="2667000" cy="1403350"/>
            <a:chOff x="2736" y="796"/>
            <a:chExt cx="1680" cy="884"/>
          </a:xfrm>
        </p:grpSpPr>
        <p:sp>
          <p:nvSpPr>
            <p:cNvPr id="60435" name="Text Box 19"/>
            <p:cNvSpPr txBox="1">
              <a:spLocks noChangeArrowheads="1"/>
            </p:cNvSpPr>
            <p:nvPr/>
          </p:nvSpPr>
          <p:spPr bwMode="auto">
            <a:xfrm>
              <a:off x="3072" y="796"/>
              <a:ext cx="134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b="1">
                  <a:solidFill>
                    <a:srgbClr val="EE2D00"/>
                  </a:solidFill>
                  <a:latin typeface="Calibri" charset="0"/>
                </a:rPr>
                <a:t>Ephaptic Modulations</a:t>
              </a:r>
            </a:p>
          </p:txBody>
        </p:sp>
        <p:grpSp>
          <p:nvGrpSpPr>
            <p:cNvPr id="60436" name="Group 20"/>
            <p:cNvGrpSpPr>
              <a:grpSpLocks/>
            </p:cNvGrpSpPr>
            <p:nvPr/>
          </p:nvGrpSpPr>
          <p:grpSpPr bwMode="auto">
            <a:xfrm flipV="1">
              <a:off x="2736" y="1344"/>
              <a:ext cx="864" cy="336"/>
              <a:chOff x="3408" y="3360"/>
              <a:chExt cx="864" cy="336"/>
            </a:xfrm>
          </p:grpSpPr>
          <p:sp>
            <p:nvSpPr>
              <p:cNvPr id="60437" name="AutoShape 21"/>
              <p:cNvSpPr>
                <a:spLocks noChangeArrowheads="1"/>
              </p:cNvSpPr>
              <p:nvPr/>
            </p:nvSpPr>
            <p:spPr bwMode="auto">
              <a:xfrm rot="-2959081">
                <a:off x="3672" y="3096"/>
                <a:ext cx="240" cy="768"/>
              </a:xfrm>
              <a:prstGeom prst="upArrow">
                <a:avLst>
                  <a:gd name="adj1" fmla="val 50000"/>
                  <a:gd name="adj2" fmla="val 80000"/>
                </a:avLst>
              </a:prstGeom>
              <a:solidFill>
                <a:srgbClr val="FF6A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en-US" sz="1800">
                  <a:latin typeface="Calibri" charset="0"/>
                </a:endParaRPr>
              </a:p>
            </p:txBody>
          </p:sp>
          <p:sp>
            <p:nvSpPr>
              <p:cNvPr id="60438" name="AutoShape 22"/>
              <p:cNvSpPr>
                <a:spLocks noChangeArrowheads="1"/>
              </p:cNvSpPr>
              <p:nvPr/>
            </p:nvSpPr>
            <p:spPr bwMode="auto">
              <a:xfrm rot="-2959081" flipH="1" flipV="1">
                <a:off x="3768" y="3192"/>
                <a:ext cx="240" cy="768"/>
              </a:xfrm>
              <a:prstGeom prst="upArrow">
                <a:avLst>
                  <a:gd name="adj1" fmla="val 50000"/>
                  <a:gd name="adj2" fmla="val 80000"/>
                </a:avLst>
              </a:prstGeom>
              <a:solidFill>
                <a:srgbClr val="FF6A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en-US" sz="1800">
                  <a:latin typeface="Calibri" charset="0"/>
                </a:endParaRPr>
              </a:p>
            </p:txBody>
          </p:sp>
        </p:grpSp>
      </p:grpSp>
      <p:sp>
        <p:nvSpPr>
          <p:cNvPr id="226327" name="Oval 23"/>
          <p:cNvSpPr>
            <a:spLocks noChangeArrowheads="1"/>
          </p:cNvSpPr>
          <p:nvPr/>
        </p:nvSpPr>
        <p:spPr bwMode="auto">
          <a:xfrm>
            <a:off x="7848600" y="609600"/>
            <a:ext cx="914400" cy="53340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27658" name="Text Box 24"/>
          <p:cNvSpPr txBox="1">
            <a:spLocks noChangeArrowheads="1"/>
          </p:cNvSpPr>
          <p:nvPr/>
        </p:nvSpPr>
        <p:spPr bwMode="auto">
          <a:xfrm>
            <a:off x="1219200" y="133350"/>
            <a:ext cx="6705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ts val="238"/>
              </a:spcBef>
            </a:pPr>
            <a:r>
              <a:rPr lang="en-US" b="1">
                <a:solidFill>
                  <a:srgbClr val="CF4328"/>
                </a:solidFill>
                <a:latin typeface="Calibri" charset="0"/>
              </a:rPr>
              <a:t>The generation and modulation of EEG</a:t>
            </a:r>
          </a:p>
          <a:p>
            <a:pPr algn="ctr" eaLnBrk="1" hangingPunct="1">
              <a:spcBef>
                <a:spcPts val="238"/>
              </a:spcBef>
            </a:pPr>
            <a:r>
              <a:rPr lang="en-US" b="1">
                <a:solidFill>
                  <a:srgbClr val="CF4328"/>
                </a:solidFill>
                <a:latin typeface="Calibri" charset="0"/>
              </a:rPr>
              <a:t>is COMPLEX and not well studied</a:t>
            </a:r>
          </a:p>
        </p:txBody>
      </p:sp>
      <p:sp>
        <p:nvSpPr>
          <p:cNvPr id="60425" name="Text Box 25"/>
          <p:cNvSpPr txBox="1">
            <a:spLocks noChangeArrowheads="1"/>
          </p:cNvSpPr>
          <p:nvPr/>
        </p:nvSpPr>
        <p:spPr bwMode="auto">
          <a:xfrm>
            <a:off x="7467600" y="6537325"/>
            <a:ext cx="1676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125000"/>
              </a:lnSpc>
              <a:spcBef>
                <a:spcPct val="25000"/>
              </a:spcBef>
            </a:pPr>
            <a:r>
              <a:rPr lang="en-US" sz="1200" b="1">
                <a:solidFill>
                  <a:schemeClr val="accent2"/>
                </a:solidFill>
                <a:latin typeface="Calibri" charset="0"/>
              </a:rPr>
              <a:t>S. Makeig 2007</a:t>
            </a:r>
            <a:endParaRPr lang="en-US" sz="1200">
              <a:latin typeface="Calibri" charset="0"/>
            </a:endParaRPr>
          </a:p>
        </p:txBody>
      </p:sp>
      <p:grpSp>
        <p:nvGrpSpPr>
          <p:cNvPr id="9" name="Group 5"/>
          <p:cNvGrpSpPr>
            <a:grpSpLocks/>
          </p:cNvGrpSpPr>
          <p:nvPr/>
        </p:nvGrpSpPr>
        <p:grpSpPr bwMode="auto">
          <a:xfrm>
            <a:off x="5410200" y="4121150"/>
            <a:ext cx="3276600" cy="603250"/>
            <a:chOff x="3408" y="3064"/>
            <a:chExt cx="2064" cy="380"/>
          </a:xfrm>
        </p:grpSpPr>
        <p:sp>
          <p:nvSpPr>
            <p:cNvPr id="60433" name="Text Box 6"/>
            <p:cNvSpPr txBox="1">
              <a:spLocks noChangeArrowheads="1"/>
            </p:cNvSpPr>
            <p:nvPr/>
          </p:nvSpPr>
          <p:spPr bwMode="auto">
            <a:xfrm>
              <a:off x="4128" y="3213"/>
              <a:ext cx="13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chemeClr val="accent2"/>
                  </a:solidFill>
                  <a:latin typeface="Calibri" charset="0"/>
                </a:rPr>
                <a:t>Neuroglial</a:t>
              </a:r>
            </a:p>
          </p:txBody>
        </p:sp>
        <p:sp>
          <p:nvSpPr>
            <p:cNvPr id="60434" name="AutoShape 9"/>
            <p:cNvSpPr>
              <a:spLocks noChangeArrowheads="1"/>
            </p:cNvSpPr>
            <p:nvPr/>
          </p:nvSpPr>
          <p:spPr bwMode="auto">
            <a:xfrm rot="-3936897" flipH="1" flipV="1">
              <a:off x="3672" y="2800"/>
              <a:ext cx="240" cy="768"/>
            </a:xfrm>
            <a:prstGeom prst="upArrow">
              <a:avLst>
                <a:gd name="adj1" fmla="val 50000"/>
                <a:gd name="adj2" fmla="val 80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en-US" sz="1800">
                <a:latin typeface="Calibri" charset="0"/>
              </a:endParaRPr>
            </a:p>
          </p:txBody>
        </p:sp>
      </p:grpSp>
      <p:grpSp>
        <p:nvGrpSpPr>
          <p:cNvPr id="10" name="Group 35"/>
          <p:cNvGrpSpPr>
            <a:grpSpLocks/>
          </p:cNvGrpSpPr>
          <p:nvPr/>
        </p:nvGrpSpPr>
        <p:grpSpPr bwMode="auto">
          <a:xfrm rot="-1105471">
            <a:off x="1309688" y="1624013"/>
            <a:ext cx="2581275" cy="1355725"/>
            <a:chOff x="1573991" y="1467251"/>
            <a:chExt cx="2581275" cy="1356041"/>
          </a:xfrm>
        </p:grpSpPr>
        <p:sp>
          <p:nvSpPr>
            <p:cNvPr id="60429" name="Text Box 11"/>
            <p:cNvSpPr txBox="1">
              <a:spLocks noChangeArrowheads="1"/>
            </p:cNvSpPr>
            <p:nvPr/>
          </p:nvSpPr>
          <p:spPr bwMode="auto">
            <a:xfrm rot="1113728">
              <a:off x="1573991" y="2176961"/>
              <a:ext cx="2581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chemeClr val="accent2"/>
                  </a:solidFill>
                  <a:latin typeface="Calibri" charset="0"/>
                </a:rPr>
                <a:t>Excitatory</a:t>
              </a:r>
            </a:p>
            <a:p>
              <a:pPr algn="ctr" eaLnBrk="1" hangingPunct="1"/>
              <a:r>
                <a:rPr lang="en-US" sz="1800" b="1">
                  <a:solidFill>
                    <a:schemeClr val="accent2"/>
                  </a:solidFill>
                  <a:latin typeface="Calibri" charset="0"/>
                </a:rPr>
                <a:t>Inhibitory</a:t>
              </a:r>
            </a:p>
          </p:txBody>
        </p:sp>
        <p:grpSp>
          <p:nvGrpSpPr>
            <p:cNvPr id="60430" name="Group 12"/>
            <p:cNvGrpSpPr>
              <a:grpSpLocks/>
            </p:cNvGrpSpPr>
            <p:nvPr/>
          </p:nvGrpSpPr>
          <p:grpSpPr bwMode="auto">
            <a:xfrm rot="3479518">
              <a:off x="2321575" y="1895876"/>
              <a:ext cx="1304925" cy="447675"/>
              <a:chOff x="666" y="2784"/>
              <a:chExt cx="822" cy="282"/>
            </a:xfrm>
          </p:grpSpPr>
          <p:sp>
            <p:nvSpPr>
              <p:cNvPr id="60431" name="AutoShape 13"/>
              <p:cNvSpPr>
                <a:spLocks noChangeArrowheads="1"/>
              </p:cNvSpPr>
              <p:nvPr/>
            </p:nvSpPr>
            <p:spPr bwMode="auto">
              <a:xfrm rot="3067830">
                <a:off x="984" y="2520"/>
                <a:ext cx="240" cy="768"/>
              </a:xfrm>
              <a:prstGeom prst="upArrow">
                <a:avLst>
                  <a:gd name="adj1" fmla="val 40000"/>
                  <a:gd name="adj2" fmla="val 67496"/>
                </a:avLst>
              </a:prstGeom>
              <a:solidFill>
                <a:schemeClr val="accent1"/>
              </a:solidFill>
              <a:ln w="9525">
                <a:solidFill>
                  <a:srgbClr val="93A7EC"/>
                </a:solidFill>
                <a:miter lim="800000"/>
                <a:headEnd/>
                <a:tailEnd/>
              </a:ln>
            </p:spPr>
            <p:txBody>
              <a:bodyPr vert="eaVert" wrap="none" anchor="ctr"/>
              <a:lstStyle/>
              <a:p>
                <a:endParaRPr lang="en-US" sz="1800">
                  <a:latin typeface="Calibri" charset="0"/>
                </a:endParaRPr>
              </a:p>
            </p:txBody>
          </p:sp>
          <p:sp>
            <p:nvSpPr>
              <p:cNvPr id="60432" name="AutoShape 14"/>
              <p:cNvSpPr>
                <a:spLocks noChangeArrowheads="1"/>
              </p:cNvSpPr>
              <p:nvPr/>
            </p:nvSpPr>
            <p:spPr bwMode="auto">
              <a:xfrm rot="3067830" flipH="1" flipV="1">
                <a:off x="930" y="2562"/>
                <a:ext cx="240" cy="768"/>
              </a:xfrm>
              <a:prstGeom prst="upArrow">
                <a:avLst>
                  <a:gd name="adj1" fmla="val 40000"/>
                  <a:gd name="adj2" fmla="val 67496"/>
                </a:avLst>
              </a:prstGeom>
              <a:solidFill>
                <a:schemeClr val="accent1"/>
              </a:solidFill>
              <a:ln w="9525">
                <a:solidFill>
                  <a:srgbClr val="93A7EC"/>
                </a:solidFill>
                <a:miter lim="800000"/>
                <a:headEnd/>
                <a:tailEnd/>
              </a:ln>
            </p:spPr>
            <p:txBody>
              <a:bodyPr vert="eaVert" wrap="none" anchor="ctr"/>
              <a:lstStyle/>
              <a:p>
                <a:endParaRPr lang="en-US" sz="1800">
                  <a:latin typeface="Calibri" charset="0"/>
                </a:endParaRPr>
              </a:p>
            </p:txBody>
          </p:sp>
        </p:grpSp>
      </p:grpSp>
      <p:sp>
        <p:nvSpPr>
          <p:cNvPr id="36" name="AutoShape 9"/>
          <p:cNvSpPr>
            <a:spLocks noChangeArrowheads="1"/>
          </p:cNvSpPr>
          <p:nvPr/>
        </p:nvSpPr>
        <p:spPr bwMode="auto">
          <a:xfrm rot="-3936897">
            <a:off x="5700713" y="3625850"/>
            <a:ext cx="381000" cy="1219200"/>
          </a:xfrm>
          <a:prstGeom prst="upArrow">
            <a:avLst>
              <a:gd name="adj1" fmla="val 50000"/>
              <a:gd name="adj2" fmla="val 80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en-US" sz="1800">
              <a:latin typeface="Calibri"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wipe(left)">
                                      <p:cBhvr>
                                        <p:cTn id="7" dur="500"/>
                                        <p:tgtEl>
                                          <p:spTgt spid="276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right)">
                                      <p:cBhvr>
                                        <p:cTn id="32" dur="500"/>
                                        <p:tgtEl>
                                          <p:spTgt spid="9"/>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right)">
                                      <p:cBhvr>
                                        <p:cTn id="35" dur="500"/>
                                        <p:tgtEl>
                                          <p:spTgt spid="3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up)">
                                      <p:cBhvr>
                                        <p:cTn id="40" dur="500"/>
                                        <p:tgtEl>
                                          <p:spTgt spid="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272" fill="hold" grpId="0" nodeType="clickEffect">
                                  <p:stCondLst>
                                    <p:cond delay="0"/>
                                  </p:stCondLst>
                                  <p:childTnLst>
                                    <p:set>
                                      <p:cBhvr>
                                        <p:cTn id="44" dur="1" fill="hold">
                                          <p:stCondLst>
                                            <p:cond delay="0"/>
                                          </p:stCondLst>
                                        </p:cTn>
                                        <p:tgtEl>
                                          <p:spTgt spid="226327"/>
                                        </p:tgtEl>
                                        <p:attrNameLst>
                                          <p:attrName>style.visibility</p:attrName>
                                        </p:attrNameLst>
                                      </p:cBhvr>
                                      <p:to>
                                        <p:strVal val="visible"/>
                                      </p:to>
                                    </p:set>
                                    <p:anim calcmode="lin" valueType="num">
                                      <p:cBhvr>
                                        <p:cTn id="45" dur="500" fill="hold"/>
                                        <p:tgtEl>
                                          <p:spTgt spid="226327"/>
                                        </p:tgtEl>
                                        <p:attrNameLst>
                                          <p:attrName>ppt_w</p:attrName>
                                        </p:attrNameLst>
                                      </p:cBhvr>
                                      <p:tavLst>
                                        <p:tav tm="0">
                                          <p:val>
                                            <p:strVal val="2/3*#ppt_w"/>
                                          </p:val>
                                        </p:tav>
                                        <p:tav tm="100000">
                                          <p:val>
                                            <p:strVal val="#ppt_w"/>
                                          </p:val>
                                        </p:tav>
                                      </p:tavLst>
                                    </p:anim>
                                    <p:anim calcmode="lin" valueType="num">
                                      <p:cBhvr>
                                        <p:cTn id="46" dur="500" fill="hold"/>
                                        <p:tgtEl>
                                          <p:spTgt spid="22632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27" grpId="0" animBg="1"/>
      <p:bldP spid="27658" grpId="0"/>
      <p:bldP spid="3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5785</TotalTime>
  <Words>3327</Words>
  <Application>Microsoft Macintosh PowerPoint</Application>
  <PresentationFormat>On-screen Show (4:3)</PresentationFormat>
  <Paragraphs>557</Paragraphs>
  <Slides>59</Slides>
  <Notes>32</Notes>
  <HiddenSlides>0</HiddenSlides>
  <MMClips>5</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59</vt:i4>
      </vt:variant>
    </vt:vector>
  </HeadingPairs>
  <TitlesOfParts>
    <vt:vector size="63" baseType="lpstr">
      <vt:lpstr>Office Theme</vt:lpstr>
      <vt:lpstr>1_Office Theme</vt:lpstr>
      <vt:lpstr>2_Office Theme</vt:lpstr>
      <vt:lpstr>Document</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Electromagnetic source localization                                  using realistic head models</vt:lpstr>
      <vt:lpstr>Effects of skull conductivity mis-estimation</vt:lpstr>
      <vt:lpstr>PowerPoint Presentation</vt:lpstr>
      <vt:lpstr>PowerPoint Presentation</vt:lpstr>
      <vt:lpstr>A Passive Spatial Navigation Paradigm</vt:lpstr>
      <vt:lpstr>A Passive Spatial Navigation Paradigm</vt:lpstr>
      <vt:lpstr>A Passive Spatial Navigation Paradigm</vt:lpstr>
      <vt:lpstr>‘Turner’ and ‘Nonturner’ subjects use different spatial orienting styles</vt:lpstr>
      <vt:lpstr>Two parietal component clusters</vt:lpstr>
      <vt:lpstr>Medial prefrontal component cluster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Makeig</dc:creator>
  <cp:lastModifiedBy>Scott Makeig</cp:lastModifiedBy>
  <cp:revision>95</cp:revision>
  <dcterms:created xsi:type="dcterms:W3CDTF">2015-06-10T13:02:15Z</dcterms:created>
  <dcterms:modified xsi:type="dcterms:W3CDTF">2016-02-18T19:01:50Z</dcterms:modified>
</cp:coreProperties>
</file>