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2" r:id="rId1"/>
  </p:sldMasterIdLst>
  <p:notesMasterIdLst>
    <p:notesMasterId r:id="rId24"/>
  </p:notesMasterIdLst>
  <p:sldIdLst>
    <p:sldId id="256" r:id="rId2"/>
    <p:sldId id="259" r:id="rId3"/>
    <p:sldId id="329" r:id="rId4"/>
    <p:sldId id="262" r:id="rId5"/>
    <p:sldId id="330" r:id="rId6"/>
    <p:sldId id="331" r:id="rId7"/>
    <p:sldId id="332" r:id="rId8"/>
    <p:sldId id="29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3" r:id="rId19"/>
    <p:sldId id="342" r:id="rId20"/>
    <p:sldId id="344" r:id="rId21"/>
    <p:sldId id="345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2138-2D4C-4DB5-915D-4C1FBA1218FD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C33F7-34C2-40AE-84B6-3FCE4587D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63929-1BB8-4BA4-AF84-33E258B138F2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64FDBE-454D-41B2-8693-B5F03736A94E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A9367-01AB-4B8B-9828-CA4501D31EB2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E08A6A-F83C-4924-AB3B-6F96CE9BA70A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74717-97B1-4910-886D-27BBCE7B7211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06224-CBF1-4804-8117-D9491452F987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0158-606A-4B08-A156-28C049269657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FAB3F-C3C5-4A12-906C-2BDCB6EA59EF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0817CB-4ABF-412E-B61F-F63B83B5FE22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DB1F9-422B-4B4E-842E-F7DC8EA0FB5E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B4C43-C515-4424-BAFB-8D4FB166C13B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3128BA-668D-4FD9-9103-8DDBDCD86714}" type="datetime1">
              <a:rPr lang="en-US" smtClean="0"/>
              <a:pPr/>
              <a:t>3/19/2012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B69698-E8F6-4004-A925-62D8B3FFF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038600"/>
            <a:ext cx="6781800" cy="16764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5000"/>
            </a:pPr>
            <a:r>
              <a:rPr lang="en-US" sz="2800" b="1" spc="1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Zhilin</a:t>
            </a:r>
            <a:r>
              <a:rPr lang="en-US" sz="28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Zhang, </a:t>
            </a:r>
            <a:r>
              <a:rPr lang="en-US" sz="2800" b="1" spc="1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Bhaskar</a:t>
            </a:r>
            <a:r>
              <a:rPr lang="en-US" sz="28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D. </a:t>
            </a:r>
            <a:r>
              <a:rPr lang="en-US" sz="2800" b="1" spc="1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Rao</a:t>
            </a:r>
            <a:r>
              <a:rPr lang="en-US" sz="2000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000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0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University of California, San Diego</a:t>
            </a:r>
            <a:br>
              <a:rPr lang="en-US" sz="20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0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March </a:t>
            </a:r>
            <a:r>
              <a:rPr lang="en-US" sz="2000" b="1" spc="1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28, 2012</a:t>
            </a:r>
            <a:endParaRPr lang="en-US" sz="2000" b="1" spc="1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7696200" cy="23622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Arial Black" pitchFamily="34" charset="0"/>
                <a:ea typeface="+mj-ea"/>
                <a:cs typeface="+mj-cs"/>
              </a:rPr>
              <a:t>Recovery of Block Sparse Signals Using the Framework of Block Sparse Bayesian Learning</a:t>
            </a:r>
            <a:endParaRPr lang="en-US" sz="36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76200"/>
            <a:ext cx="115813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"/>
            <a:ext cx="5105400" cy="124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9906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Model:</a:t>
            </a:r>
            <a:endParaRPr lang="en-US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Noise model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239990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1919917"/>
            <a:ext cx="6105750" cy="11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505200"/>
            <a:ext cx="282998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295400" y="41148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Posterior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886450"/>
            <a:ext cx="506109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495800"/>
            <a:ext cx="466898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029200"/>
            <a:ext cx="4038600" cy="8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99060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All the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hyperparameters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are estimated by the Typ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 II maximum Likelihood: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Learning rule for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41148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Learning rule for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89005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29000"/>
            <a:ext cx="5029201" cy="69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3077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094747"/>
            <a:ext cx="304800" cy="40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648200"/>
            <a:ext cx="526596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99060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All the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hyperparameters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are estimated by the Typ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 II maximum Likelihood: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Learning rule for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89005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048000"/>
            <a:ext cx="304800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0" y="3505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When blocks have the same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size: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419601"/>
            <a:ext cx="29718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752600" y="3943290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Constrain</a:t>
            </a:r>
            <a:r>
              <a:rPr lang="en-US" sz="2000" b="1" dirty="0" smtClean="0"/>
              <a:t> </a:t>
            </a:r>
            <a:r>
              <a:rPr lang="en-US" sz="2000" b="1" dirty="0" smtClean="0"/>
              <a:t>B</a:t>
            </a:r>
            <a:r>
              <a:rPr lang="en-US" sz="1600" b="1" dirty="0" smtClean="0"/>
              <a:t>i</a:t>
            </a:r>
            <a:r>
              <a:rPr lang="en-US" sz="2000" b="1" dirty="0" smtClean="0"/>
              <a:t> = </a:t>
            </a:r>
            <a:r>
              <a:rPr lang="en-US" sz="2000" b="1" dirty="0" smtClean="0"/>
              <a:t>B, then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54980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When blocks have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different sizes: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0069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Constrain elements in each block satisfy AR(1) with the same AR coefficient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054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The Framework of Block Sparse Bayesian Learning (BSBL)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The Extended BSBL Framework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Discussions </a:t>
            </a: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and Conclusions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Extended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243840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Assume that all the nonzero blocks are of equal size 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and are arbitrarily located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32766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Consistent with some practical problems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379089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They can overlap giving rise to larger unequal blocks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4324290"/>
            <a:ext cx="7480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 resulting algorithm is not very sensitive to the choice of </a:t>
            </a:r>
            <a:r>
              <a:rPr lang="en-US" sz="20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h,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especially in noisy environments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371600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Find the inverse solution when the block partition is unknown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Extended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06680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Model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0"/>
            <a:ext cx="183481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114800"/>
            <a:ext cx="2956915" cy="247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066800" y="15240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Partition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into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identical overlapped blocks (                            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66800" y="2565737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Each block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z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satisfies a multivariate Gaussian distribution with the mean given by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and the covariance matrix given by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084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200400"/>
            <a:ext cx="738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1130152" y="36576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The covariance of the prior x is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longer block-diagonal 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6800" y="20574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Blocks are assumed to be uncorrelated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Extended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93327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use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bSBL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framework, we want to change the structure of the covariance matrix of the prior as follows: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752600"/>
            <a:ext cx="410394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362200"/>
            <a:ext cx="1752600" cy="146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ight Arrow 49"/>
          <p:cNvSpPr/>
          <p:nvPr/>
        </p:nvSpPr>
        <p:spPr>
          <a:xfrm>
            <a:off x="3505200" y="3048000"/>
            <a:ext cx="384300" cy="1003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066800" y="4038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This corresponds to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084" y="4419600"/>
            <a:ext cx="441011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648200"/>
            <a:ext cx="236649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Left Arrow 55"/>
          <p:cNvSpPr/>
          <p:nvPr/>
        </p:nvSpPr>
        <p:spPr>
          <a:xfrm>
            <a:off x="5791200" y="60198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400800" y="59244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is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bSBL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model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Extended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93327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New model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4343400" cy="23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990600" y="3752671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Following the algorithm development in the original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bSBL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framework, we can directly obtain the algorithm for the above model.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054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The Framework of Block Sparse Bayesian Learning (BSBL)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The Extended BSBL Framework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Experiments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Discussions </a:t>
            </a: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and Conclusions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8288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Experiment 1: Block partition is known in noiseless environments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440725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14400" y="91440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Denote the proposed algorithm by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Cluster-SBL (type I)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if knowing the block partition, or by </a:t>
            </a:r>
            <a:r>
              <a:rPr lang="en-US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Cluster-SBL (type II)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if not.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971800"/>
            <a:ext cx="3721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N=512,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64 blocks with identical size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10 blocks were nonzero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Intra-block correlation varied from 0.9 to 0.99 (modeled as AR(1))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419600"/>
            <a:ext cx="3873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Block-OMP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Eldar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et al,2010]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Block-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CoSaMP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Baraniuk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et al, 2010]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Mixed L2/L1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Eldar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Mishali,2009]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T-MSBL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[Zhang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Rao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2011]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054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Introduction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The Framework of Block Sparse Bayesian Learning (BSBL)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The Extended BSBL Framework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Experiments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Discussions </a:t>
            </a:r>
            <a:r>
              <a:rPr lang="en-US" sz="3300" dirty="0" smtClean="0"/>
              <a:t>and Conclusions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9906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Experiment 2: Block partition is unknown in noisy environments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2504" y="2093655"/>
            <a:ext cx="3721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=80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 = 256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# of nonzero entries: 32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 nonzero blocks with random sizes but the total nonzero entries were 32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SNR = 25dB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No intra-block correlation (in order to see the feasibility of the extended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bSBL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framework)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For our Cluster-SBL (type ii), h: 3~10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2504" y="4876800"/>
            <a:ext cx="3721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Oracle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LS solution given the true support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T-MSBL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[Zhang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Rao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2011]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CluSS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-MCMC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[Yu, et al, 2012]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DGS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[Huang, et al, 2009]</a:t>
            </a:r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9906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Experiment 3: Benefits from exploiting intra-block correlation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1828800"/>
            <a:ext cx="3721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Figure (a):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noiseless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M=100, N=300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75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blocks with the same size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blocks were nonzero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block partition was known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intra-block correlation varied from 0 to 0.99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3810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76800" y="4584918"/>
            <a:ext cx="372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Figure (b):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same to the above settings, except the number of nonzero blocks was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(making the problem easier)</a:t>
            </a:r>
            <a:endParaRPr lang="en-US" sz="16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gray">
          <a:xfrm>
            <a:off x="1752600" y="2514600"/>
            <a:ext cx="5961063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105400"/>
          </a:xfrm>
        </p:spPr>
        <p:txBody>
          <a:bodyPr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/>
              <a:t>Introduction</a:t>
            </a:r>
            <a:endParaRPr lang="en-US" sz="3300" dirty="0" smtClean="0"/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The Framework of Block Sparse Bayesian Learning (BSBL)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The Extended BSBL Framework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  <a:endParaRPr lang="en-US" sz="33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Discussions </a:t>
            </a: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and Conclusions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990600" y="1066800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The basic compressed sensing (CS) model ignores structure in data.</a:t>
            </a: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Natural signals (e.g.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biosignals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, images) have significant structure.</a:t>
            </a: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It is shown empirically and theoretically that exploiting such structure may improve recovery performance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667000"/>
            <a:ext cx="2909888" cy="159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990600" y="10668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Block Structure is a common structure in many signals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799" y="1600200"/>
            <a:ext cx="239990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148517"/>
            <a:ext cx="6105750" cy="11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7400" y="3257490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Only </a:t>
            </a:r>
            <a:r>
              <a:rPr lang="en-US" sz="2000" dirty="0" smtClean="0"/>
              <a:t>a few </a:t>
            </a:r>
            <a:r>
              <a:rPr lang="en-US" sz="2000" dirty="0" smtClean="0"/>
              <a:t>blocks are nonzero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02904" y="401800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The majority of existing algorithms assumes the block partition is known: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485769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Eg</a:t>
            </a:r>
            <a:r>
              <a:rPr lang="en-US" sz="2000" dirty="0" smtClean="0"/>
              <a:t>.  Group Lasso; 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</a:t>
            </a:r>
            <a:r>
              <a:rPr lang="en-US" sz="2000" dirty="0" smtClean="0"/>
              <a:t>Mixed L2/L1 Program; 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</a:t>
            </a:r>
            <a:r>
              <a:rPr lang="en-US" sz="2000" dirty="0" smtClean="0"/>
              <a:t>Block-OMP; 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</a:t>
            </a:r>
            <a:r>
              <a:rPr lang="en-US" sz="2000" dirty="0" smtClean="0"/>
              <a:t>Block-</a:t>
            </a:r>
            <a:r>
              <a:rPr lang="en-US" sz="2000" dirty="0" err="1" smtClean="0"/>
              <a:t>CoSaMP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2904" y="9906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Challenges: </a:t>
            </a:r>
            <a:endParaRPr lang="en-US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2944" y="335465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Adaptively learn and exploit the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intra-block correlation?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2944" y="1454586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When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block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partition is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unknown?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2984" y="1775137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Only a few algorithms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Some of them still need other a priori knowledge (e.g. the </a:t>
            </a:r>
            <a:r>
              <a:rPr lang="en-US" sz="2000" b="1" dirty="0" err="1" smtClean="0"/>
              <a:t>sparsity</a:t>
            </a:r>
            <a:r>
              <a:rPr lang="en-US" sz="2000" b="1" dirty="0" smtClean="0"/>
              <a:t> </a:t>
            </a:r>
            <a:r>
              <a:rPr lang="en-US" sz="2000" b="1" dirty="0" smtClean="0"/>
              <a:t>or block-</a:t>
            </a:r>
            <a:r>
              <a:rPr lang="en-US" sz="2000" b="1" dirty="0" err="1" smtClean="0"/>
              <a:t>sparsity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Only work well in </a:t>
            </a:r>
            <a:r>
              <a:rPr lang="en-US" sz="2000" b="1" dirty="0" smtClean="0">
                <a:solidFill>
                  <a:srgbClr val="00B0F0"/>
                </a:solidFill>
              </a:rPr>
              <a:t>noiseless</a:t>
            </a:r>
            <a:r>
              <a:rPr lang="en-US" sz="2000" b="1" dirty="0" smtClean="0"/>
              <a:t> environments</a:t>
            </a:r>
          </a:p>
          <a:p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3855184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The correlation in each block is significant in natural signals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No algorithms consider this issue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Any effects of the intra-block correlation?</a:t>
            </a:r>
            <a:endParaRPr lang="en-US" sz="2000" b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Can algorithms benefit from the intra-block correlation?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How to adaptively learn?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1077682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9906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Contributions of our work:</a:t>
            </a:r>
            <a:endParaRPr lang="en-US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5814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Study the effects of the intra-block correlation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1454586"/>
            <a:ext cx="7480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Proposed algorithms that can adaptively learn and exploit the intra-block correlation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209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Based on the framework of block sparse Bayesian learning (</a:t>
            </a:r>
            <a:r>
              <a:rPr lang="en-US" sz="2000" b="1" dirty="0" err="1" smtClean="0"/>
              <a:t>bSBL</a:t>
            </a:r>
            <a:r>
              <a:rPr lang="en-US" sz="2000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Work well no matter whether  the block partition is known or unknown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4114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Not significantly harm the performance of most existing algorithms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smtClean="0"/>
              <a:t>But can be exploited to improve performance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5608" y="1295400"/>
            <a:ext cx="749808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3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Framework of Block Sparse Bayesian Learning (</a:t>
            </a:r>
            <a:r>
              <a:rPr kumimoji="0" lang="en-US" sz="33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bSBL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Extended BSBL Framework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Discussions and Conclusions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990600"/>
          </a:xfrm>
        </p:spPr>
        <p:txBody>
          <a:bodyPr/>
          <a:lstStyle/>
          <a:p>
            <a:r>
              <a:rPr lang="en-US" dirty="0" smtClean="0"/>
              <a:t>The BSBL Framework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9698-E8F6-4004-A925-62D8B3FFFE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5" name="AutoShape 7"/>
          <p:cNvSpPr>
            <a:spLocks noChangeAspect="1" noChangeArrowheads="1" noTextEdit="1"/>
          </p:cNvSpPr>
          <p:nvPr/>
        </p:nvSpPr>
        <p:spPr bwMode="auto">
          <a:xfrm>
            <a:off x="990600" y="914400"/>
            <a:ext cx="7924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704" y="9906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Model:</a:t>
            </a:r>
            <a:endParaRPr lang="en-US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3048000"/>
            <a:ext cx="7480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Prior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239990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1" y="1919917"/>
            <a:ext cx="6105750" cy="11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429000"/>
            <a:ext cx="496904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981200" y="4766608"/>
            <a:ext cx="6705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Parameterized Prior: 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: control block-</a:t>
            </a:r>
            <a:r>
              <a:rPr lang="en-US" sz="2000" dirty="0" err="1" smtClean="0"/>
              <a:t>sparsity</a:t>
            </a:r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 smtClean="0"/>
              <a:t>: capture intra-block correlation;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will be further constrained to prevent </a:t>
            </a:r>
            <a:r>
              <a:rPr lang="en-US" sz="2000" dirty="0" err="1" smtClean="0"/>
              <a:t>overfitting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   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                 </a:t>
            </a:r>
            <a:endParaRPr lang="en-US" sz="2000" dirty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3175" y="5144407"/>
            <a:ext cx="276225" cy="3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5483087"/>
            <a:ext cx="304800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038600"/>
            <a:ext cx="2667000" cy="50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2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5090</TotalTime>
  <Words>963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Zhilin Zhang, Bhaskar D. Rao  University of California, San Diego March 28, 2012</vt:lpstr>
      <vt:lpstr>Outline</vt:lpstr>
      <vt:lpstr>Outline</vt:lpstr>
      <vt:lpstr>Introduction</vt:lpstr>
      <vt:lpstr>Introduction</vt:lpstr>
      <vt:lpstr>Introduction</vt:lpstr>
      <vt:lpstr>Introduction</vt:lpstr>
      <vt:lpstr>Outline</vt:lpstr>
      <vt:lpstr>The BSBL Framework</vt:lpstr>
      <vt:lpstr>The BSBL Framework</vt:lpstr>
      <vt:lpstr>The BSBL Framework</vt:lpstr>
      <vt:lpstr>The BSBL Framework</vt:lpstr>
      <vt:lpstr>Outline</vt:lpstr>
      <vt:lpstr>The Extended BSBL Framework</vt:lpstr>
      <vt:lpstr>The Extended BSBL Framework</vt:lpstr>
      <vt:lpstr>The Extended BSBL Framework</vt:lpstr>
      <vt:lpstr>The Extended BSBL Framework</vt:lpstr>
      <vt:lpstr>Outline</vt:lpstr>
      <vt:lpstr>Experiments</vt:lpstr>
      <vt:lpstr>Experiments</vt:lpstr>
      <vt:lpstr>Experiments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SBL </dc:title>
  <dc:creator>Zhilin</dc:creator>
  <cp:lastModifiedBy>zhilin</cp:lastModifiedBy>
  <cp:revision>864</cp:revision>
  <dcterms:created xsi:type="dcterms:W3CDTF">2010-02-20T12:52:26Z</dcterms:created>
  <dcterms:modified xsi:type="dcterms:W3CDTF">2012-03-20T14:15:46Z</dcterms:modified>
</cp:coreProperties>
</file>