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6"/>
  </p:notesMasterIdLst>
  <p:sldIdLst>
    <p:sldId id="256" r:id="rId2"/>
    <p:sldId id="419" r:id="rId3"/>
    <p:sldId id="355" r:id="rId4"/>
    <p:sldId id="423" r:id="rId5"/>
    <p:sldId id="338" r:id="rId6"/>
    <p:sldId id="339" r:id="rId7"/>
    <p:sldId id="424" r:id="rId8"/>
    <p:sldId id="340" r:id="rId9"/>
    <p:sldId id="427" r:id="rId10"/>
    <p:sldId id="428" r:id="rId11"/>
    <p:sldId id="479" r:id="rId12"/>
    <p:sldId id="429" r:id="rId13"/>
    <p:sldId id="477" r:id="rId14"/>
    <p:sldId id="478" r:id="rId15"/>
    <p:sldId id="430" r:id="rId16"/>
    <p:sldId id="432" r:id="rId17"/>
    <p:sldId id="420" r:id="rId18"/>
    <p:sldId id="433" r:id="rId19"/>
    <p:sldId id="431" r:id="rId20"/>
    <p:sldId id="422" r:id="rId21"/>
    <p:sldId id="354" r:id="rId22"/>
    <p:sldId id="434" r:id="rId23"/>
    <p:sldId id="435" r:id="rId24"/>
    <p:sldId id="437" r:id="rId25"/>
    <p:sldId id="488" r:id="rId26"/>
    <p:sldId id="492" r:id="rId27"/>
    <p:sldId id="513" r:id="rId28"/>
    <p:sldId id="514" r:id="rId29"/>
    <p:sldId id="497" r:id="rId30"/>
    <p:sldId id="447" r:id="rId31"/>
    <p:sldId id="449" r:id="rId32"/>
    <p:sldId id="450" r:id="rId33"/>
    <p:sldId id="451" r:id="rId34"/>
    <p:sldId id="518" r:id="rId35"/>
    <p:sldId id="501" r:id="rId36"/>
    <p:sldId id="457" r:id="rId37"/>
    <p:sldId id="458" r:id="rId38"/>
    <p:sldId id="503" r:id="rId39"/>
    <p:sldId id="504" r:id="rId40"/>
    <p:sldId id="502" r:id="rId41"/>
    <p:sldId id="461" r:id="rId42"/>
    <p:sldId id="463" r:id="rId43"/>
    <p:sldId id="462" r:id="rId44"/>
    <p:sldId id="465" r:id="rId45"/>
    <p:sldId id="299" r:id="rId46"/>
    <p:sldId id="466" r:id="rId47"/>
    <p:sldId id="258" r:id="rId48"/>
    <p:sldId id="467" r:id="rId49"/>
    <p:sldId id="260" r:id="rId50"/>
    <p:sldId id="261" r:id="rId51"/>
    <p:sldId id="262" r:id="rId52"/>
    <p:sldId id="263" r:id="rId53"/>
    <p:sldId id="264" r:id="rId54"/>
    <p:sldId id="265" r:id="rId55"/>
    <p:sldId id="266" r:id="rId56"/>
    <p:sldId id="511" r:id="rId57"/>
    <p:sldId id="464" r:id="rId58"/>
    <p:sldId id="468" r:id="rId59"/>
    <p:sldId id="475" r:id="rId60"/>
    <p:sldId id="476" r:id="rId61"/>
    <p:sldId id="486" r:id="rId62"/>
    <p:sldId id="516" r:id="rId63"/>
    <p:sldId id="483" r:id="rId64"/>
    <p:sldId id="267" r:id="rId65"/>
    <p:sldId id="268" r:id="rId66"/>
    <p:sldId id="269" r:id="rId67"/>
    <p:sldId id="270" r:id="rId68"/>
    <p:sldId id="271" r:id="rId69"/>
    <p:sldId id="272" r:id="rId70"/>
    <p:sldId id="273" r:id="rId71"/>
    <p:sldId id="274" r:id="rId72"/>
    <p:sldId id="275" r:id="rId73"/>
    <p:sldId id="515" r:id="rId74"/>
    <p:sldId id="517" r:id="rId75"/>
    <p:sldId id="297" r:id="rId76"/>
    <p:sldId id="281" r:id="rId77"/>
    <p:sldId id="282" r:id="rId78"/>
    <p:sldId id="482" r:id="rId79"/>
    <p:sldId id="498" r:id="rId80"/>
    <p:sldId id="487" r:id="rId81"/>
    <p:sldId id="489" r:id="rId82"/>
    <p:sldId id="508" r:id="rId83"/>
    <p:sldId id="520" r:id="rId84"/>
    <p:sldId id="519" r:id="rId85"/>
    <p:sldId id="512" r:id="rId86"/>
    <p:sldId id="336" r:id="rId87"/>
    <p:sldId id="521" r:id="rId88"/>
    <p:sldId id="522" r:id="rId89"/>
    <p:sldId id="524" r:id="rId90"/>
    <p:sldId id="523" r:id="rId91"/>
    <p:sldId id="525" r:id="rId92"/>
    <p:sldId id="526" r:id="rId93"/>
    <p:sldId id="528" r:id="rId94"/>
    <p:sldId id="527" r:id="rId9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78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14"/>
    </p:cViewPr>
  </p:sorterViewPr>
  <p:gridSpacing cx="73152" cy="73152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17B41-A590-4E10-BDF5-29CEF0089E9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E992F-D576-413C-B704-E84B0F874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93D32-44EF-43D1-BD2B-07B8E3F03F5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15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57066" indent="-291179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64717" indent="-23294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30604" indent="-23294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96491" indent="-23294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E03ECF59-F689-4DF6-9C00-28DE59CA7A45}" type="slidenum">
              <a:rPr lang="en-US" altLang="ja-JP"/>
              <a:pPr eaLnBrk="1" hangingPunct="1"/>
              <a:t>5</a:t>
            </a:fld>
            <a:endParaRPr lang="en-US" altLang="ja-JP" dirty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ja-JP" dirty="0"/>
              <a:t>Recording four speakers speaking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397184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57066" indent="-291179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64717" indent="-23294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30604" indent="-23294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96491" indent="-23294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0CE4E50B-5926-4AEA-A617-FB233B073AC5}" type="slidenum">
              <a:rPr lang="en-US" altLang="ja-JP"/>
              <a:pPr eaLnBrk="1" hangingPunct="1"/>
              <a:t>6</a:t>
            </a:fld>
            <a:endParaRPr lang="en-US" altLang="ja-JP" dirty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ja-JP" dirty="0"/>
              <a:t>Recovering each speaker’s voice from record</a:t>
            </a:r>
          </a:p>
        </p:txBody>
      </p:sp>
    </p:spTree>
    <p:extLst>
      <p:ext uri="{BB962C8B-B14F-4D97-AF65-F5344CB8AC3E}">
        <p14:creationId xmlns:p14="http://schemas.microsoft.com/office/powerpoint/2010/main" val="4136916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93D32-44EF-43D1-BD2B-07B8E3F03F58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348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D485-831B-475F-9373-C08A8D006685}" type="datetime1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1B65-0F8C-41FC-93AE-96C845CFE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55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291C-30B6-40AA-B92C-CAD370F89FD0}" type="datetime1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1B65-0F8C-41FC-93AE-96C845CFE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28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E99F-1A91-4FF4-945D-FA030E6D6AD0}" type="datetime1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1B65-0F8C-41FC-93AE-96C845CFE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58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F698-E30B-4E1C-B7F6-13D79B12C358}" type="datetime1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1B65-0F8C-41FC-93AE-96C845CFE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87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C1B1-1190-4A42-9834-F90BAB57BA57}" type="datetime1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1B65-0F8C-41FC-93AE-96C845CFE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52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71D3B-E9A8-43F9-998F-2C19E0C406CA}" type="datetime1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1B65-0F8C-41FC-93AE-96C845CFE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11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B862-03A5-4415-B93B-FD18C5193185}" type="datetime1">
              <a:rPr lang="en-US" smtClean="0"/>
              <a:t>11/8/2022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1B65-0F8C-41FC-93AE-96C845CFE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43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A681-C869-451D-8083-E2266F9FD35C}" type="datetime1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1B65-0F8C-41FC-93AE-96C845CFE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2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3B60F-1132-4536-9C15-8E80D30D74DA}" type="datetime1">
              <a:rPr lang="en-US" smtClean="0"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1B65-0F8C-41FC-93AE-96C845CFE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4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9DC68-F95E-41A7-9A5F-36AE07400A06}" type="datetime1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1B65-0F8C-41FC-93AE-96C845CFE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45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A1F4-20BE-4466-A591-FCDE1B1C2576}" type="datetime1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1B65-0F8C-41FC-93AE-96C845CFE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03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2A666-2B77-46B4-9400-97839E4D2CF0}" type="datetime1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01B65-0F8C-41FC-93AE-96C845CFE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113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2.png"/><Relationship Id="rId9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66.png"/><Relationship Id="rId10" Type="http://schemas.openxmlformats.org/officeDocument/2006/relationships/image" Target="../media/image63.png"/><Relationship Id="rId4" Type="http://schemas.openxmlformats.org/officeDocument/2006/relationships/image" Target="../media/image43.png"/><Relationship Id="rId9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12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10.png"/><Relationship Id="rId5" Type="http://schemas.microsoft.com/office/2007/relationships/media" Target="../media/media3.wav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openxmlformats.org/officeDocument/2006/relationships/image" Target="../media/image15.jpeg"/><Relationship Id="rId3" Type="http://schemas.microsoft.com/office/2007/relationships/media" Target="../media/media6.wav"/><Relationship Id="rId7" Type="http://schemas.microsoft.com/office/2007/relationships/media" Target="../media/media8.wav"/><Relationship Id="rId12" Type="http://schemas.openxmlformats.org/officeDocument/2006/relationships/image" Target="../media/image14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13.jpeg"/><Relationship Id="rId5" Type="http://schemas.microsoft.com/office/2007/relationships/media" Target="../media/media7.wav"/><Relationship Id="rId15" Type="http://schemas.openxmlformats.org/officeDocument/2006/relationships/image" Target="../media/image11.png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EA8D6-1232-DD8E-BF86-A38508C1C7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 critical review on the physiological interpretation of independent component analysis (ICA) applied to EEG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957328-C3F7-0BC9-441E-7A20EF9D19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42480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Makoto Miyakoshi</a:t>
            </a:r>
          </a:p>
          <a:p>
            <a:r>
              <a:rPr lang="en-US" dirty="0"/>
              <a:t>Swartz Center for Computational Neuroscience</a:t>
            </a:r>
          </a:p>
          <a:p>
            <a:r>
              <a:rPr lang="en-US" dirty="0"/>
              <a:t>Institute for Neural Computation</a:t>
            </a:r>
          </a:p>
          <a:p>
            <a:r>
              <a:rPr lang="en-US" dirty="0"/>
              <a:t>University of California San Diego</a:t>
            </a:r>
          </a:p>
        </p:txBody>
      </p:sp>
    </p:spTree>
    <p:extLst>
      <p:ext uri="{BB962C8B-B14F-4D97-AF65-F5344CB8AC3E}">
        <p14:creationId xmlns:p14="http://schemas.microsoft.com/office/powerpoint/2010/main" val="3370081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hart, histogram&#10;&#10;Description automatically generated">
            <a:extLst>
              <a:ext uri="{FF2B5EF4-FFF2-40B4-BE49-F238E27FC236}">
                <a16:creationId xmlns:a16="http://schemas.microsoft.com/office/drawing/2014/main" id="{BEDE4560-19E7-6CC4-BDCE-F49F8955EB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3" y="47767"/>
            <a:ext cx="11430001" cy="336417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64C4834-6572-3976-0890-9717BF3E131A}"/>
              </a:ext>
            </a:extLst>
          </p:cNvPr>
          <p:cNvSpPr/>
          <p:nvPr/>
        </p:nvSpPr>
        <p:spPr>
          <a:xfrm>
            <a:off x="3458220" y="0"/>
            <a:ext cx="8733780" cy="3712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A96DA7C-F778-9F6F-9F7C-94DE09F26BE3}"/>
              </a:ext>
            </a:extLst>
          </p:cNvPr>
          <p:cNvGrpSpPr/>
          <p:nvPr/>
        </p:nvGrpSpPr>
        <p:grpSpPr>
          <a:xfrm>
            <a:off x="26974" y="900650"/>
            <a:ext cx="11946511" cy="5909225"/>
            <a:chOff x="26974" y="900650"/>
            <a:chExt cx="11946511" cy="5909225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2E66F1DD-2F4F-42F7-D641-AD1F574A45FA}"/>
                </a:ext>
              </a:extLst>
            </p:cNvPr>
            <p:cNvSpPr/>
            <p:nvPr/>
          </p:nvSpPr>
          <p:spPr>
            <a:xfrm>
              <a:off x="218515" y="3348317"/>
              <a:ext cx="11754970" cy="302558"/>
            </a:xfrm>
            <a:prstGeom prst="rightArrow">
              <a:avLst>
                <a:gd name="adj1" fmla="val 50000"/>
                <a:gd name="adj2" fmla="val 12777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FD92C9-0160-BEA7-A364-DB769E3213AB}"/>
                </a:ext>
              </a:extLst>
            </p:cNvPr>
            <p:cNvSpPr txBox="1"/>
            <p:nvPr/>
          </p:nvSpPr>
          <p:spPr>
            <a:xfrm>
              <a:off x="10774456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2020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A29221-1CAE-2DB7-0B1F-5AF893B37392}"/>
                </a:ext>
              </a:extLst>
            </p:cNvPr>
            <p:cNvSpPr txBox="1"/>
            <p:nvPr/>
          </p:nvSpPr>
          <p:spPr>
            <a:xfrm>
              <a:off x="9894797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2018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B5DE49-2100-14EF-46E2-6480806737CA}"/>
                </a:ext>
              </a:extLst>
            </p:cNvPr>
            <p:cNvSpPr txBox="1"/>
            <p:nvPr/>
          </p:nvSpPr>
          <p:spPr>
            <a:xfrm>
              <a:off x="9015135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D0B395-BCEF-74A4-2A05-2305E01F36CE}"/>
                </a:ext>
              </a:extLst>
            </p:cNvPr>
            <p:cNvSpPr txBox="1"/>
            <p:nvPr/>
          </p:nvSpPr>
          <p:spPr>
            <a:xfrm>
              <a:off x="8135473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C7E9A4-C212-EC1A-51A6-76EBDDE50114}"/>
                </a:ext>
              </a:extLst>
            </p:cNvPr>
            <p:cNvSpPr txBox="1"/>
            <p:nvPr/>
          </p:nvSpPr>
          <p:spPr>
            <a:xfrm>
              <a:off x="7255811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7BBA6A-8FDA-2692-3DFF-0C8D6334FC61}"/>
                </a:ext>
              </a:extLst>
            </p:cNvPr>
            <p:cNvSpPr txBox="1"/>
            <p:nvPr/>
          </p:nvSpPr>
          <p:spPr>
            <a:xfrm>
              <a:off x="6376149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285A62-17A8-0B34-7289-6493A79561CC}"/>
                </a:ext>
              </a:extLst>
            </p:cNvPr>
            <p:cNvSpPr txBox="1"/>
            <p:nvPr/>
          </p:nvSpPr>
          <p:spPr>
            <a:xfrm>
              <a:off x="5496487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0C41ED-83E7-3E2C-2F8E-2032C42B525B}"/>
                </a:ext>
              </a:extLst>
            </p:cNvPr>
            <p:cNvSpPr txBox="1"/>
            <p:nvPr/>
          </p:nvSpPr>
          <p:spPr>
            <a:xfrm>
              <a:off x="4616825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038938-1E21-CE43-4C67-690041515F72}"/>
                </a:ext>
              </a:extLst>
            </p:cNvPr>
            <p:cNvSpPr txBox="1"/>
            <p:nvPr/>
          </p:nvSpPr>
          <p:spPr>
            <a:xfrm>
              <a:off x="3737163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36EEEE-E2DF-1256-1926-AD9F613EFE90}"/>
                </a:ext>
              </a:extLst>
            </p:cNvPr>
            <p:cNvSpPr txBox="1"/>
            <p:nvPr/>
          </p:nvSpPr>
          <p:spPr>
            <a:xfrm>
              <a:off x="2857501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AD3307-05DF-88F9-9B4F-DA41448ED9A8}"/>
                </a:ext>
              </a:extLst>
            </p:cNvPr>
            <p:cNvSpPr txBox="1"/>
            <p:nvPr/>
          </p:nvSpPr>
          <p:spPr>
            <a:xfrm>
              <a:off x="1977839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B2F45A-FF13-BDBB-A5C1-A3101DDDC934}"/>
                </a:ext>
              </a:extLst>
            </p:cNvPr>
            <p:cNvSpPr txBox="1"/>
            <p:nvPr/>
          </p:nvSpPr>
          <p:spPr>
            <a:xfrm>
              <a:off x="1098177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1998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5AFDB6-6A70-26BD-C07C-8BABB65D1965}"/>
                </a:ext>
              </a:extLst>
            </p:cNvPr>
            <p:cNvSpPr txBox="1"/>
            <p:nvPr/>
          </p:nvSpPr>
          <p:spPr>
            <a:xfrm>
              <a:off x="218515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1996</a:t>
              </a:r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F9BFE88E-ABE2-0AC4-BC9C-1C6CC626F63C}"/>
                </a:ext>
              </a:extLst>
            </p:cNvPr>
            <p:cNvSpPr/>
            <p:nvPr/>
          </p:nvSpPr>
          <p:spPr>
            <a:xfrm>
              <a:off x="131109" y="3207123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Arrow: Down 1">
              <a:extLst>
                <a:ext uri="{FF2B5EF4-FFF2-40B4-BE49-F238E27FC236}">
                  <a16:creationId xmlns:a16="http://schemas.microsoft.com/office/drawing/2014/main" id="{2D9D9F0D-D6F1-0274-0203-2FF2320826EB}"/>
                </a:ext>
              </a:extLst>
            </p:cNvPr>
            <p:cNvSpPr/>
            <p:nvPr/>
          </p:nvSpPr>
          <p:spPr>
            <a:xfrm>
              <a:off x="512654" y="3206735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CAE0AC-6A32-1A34-614C-F011BECA1772}"/>
                </a:ext>
              </a:extLst>
            </p:cNvPr>
            <p:cNvSpPr txBox="1"/>
            <p:nvPr/>
          </p:nvSpPr>
          <p:spPr>
            <a:xfrm>
              <a:off x="2438172" y="1615090"/>
              <a:ext cx="15243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</a:rPr>
                <a:t>2002</a:t>
              </a:r>
            </a:p>
            <a:p>
              <a:pPr algn="ctr"/>
              <a:r>
                <a:rPr lang="en-US" i="1" dirty="0">
                  <a:solidFill>
                    <a:srgbClr val="FFFF00"/>
                  </a:solidFill>
                </a:rPr>
                <a:t>Science</a:t>
              </a:r>
            </a:p>
          </p:txBody>
        </p:sp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D791B013-0CC3-F554-2D69-3977366DDDBF}"/>
                </a:ext>
              </a:extLst>
            </p:cNvPr>
            <p:cNvSpPr/>
            <p:nvPr/>
          </p:nvSpPr>
          <p:spPr>
            <a:xfrm>
              <a:off x="991460" y="3205550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666711FA-3C40-67ED-E41D-307937302141}"/>
                </a:ext>
              </a:extLst>
            </p:cNvPr>
            <p:cNvSpPr/>
            <p:nvPr/>
          </p:nvSpPr>
          <p:spPr>
            <a:xfrm>
              <a:off x="3112995" y="3197524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52EB6F0-AF26-E030-0505-F53CBBD13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55527" y="2251561"/>
              <a:ext cx="875997" cy="89558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274BA6-BD67-570D-F67B-2CFFEB2EFA19}"/>
                </a:ext>
              </a:extLst>
            </p:cNvPr>
            <p:cNvSpPr txBox="1"/>
            <p:nvPr/>
          </p:nvSpPr>
          <p:spPr>
            <a:xfrm rot="16200000">
              <a:off x="-251030" y="2199594"/>
              <a:ext cx="1702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First ICA on EEG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18C0C87-4229-4C6E-F68E-38FC0B77500E}"/>
                </a:ext>
              </a:extLst>
            </p:cNvPr>
            <p:cNvSpPr txBox="1"/>
            <p:nvPr/>
          </p:nvSpPr>
          <p:spPr>
            <a:xfrm rot="16200000">
              <a:off x="-94674" y="1889525"/>
              <a:ext cx="2347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ICA on EEG from PNAS</a:t>
              </a:r>
            </a:p>
          </p:txBody>
        </p:sp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6350EB69-6B55-ADBB-AE8B-F5D223936530}"/>
                </a:ext>
              </a:extLst>
            </p:cNvPr>
            <p:cNvSpPr/>
            <p:nvPr/>
          </p:nvSpPr>
          <p:spPr>
            <a:xfrm rot="10800000">
              <a:off x="982024" y="3964180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A4145C7-83AE-E784-CA1A-35B2F15B9842}"/>
                </a:ext>
              </a:extLst>
            </p:cNvPr>
            <p:cNvSpPr txBox="1"/>
            <p:nvPr/>
          </p:nvSpPr>
          <p:spPr>
            <a:xfrm rot="16200000">
              <a:off x="-252074" y="5312925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Graduated a high school</a:t>
              </a:r>
            </a:p>
          </p:txBody>
        </p: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5E90DE1C-D436-E8DC-9FEA-4F9B96983F9D}"/>
                </a:ext>
              </a:extLst>
            </p:cNvPr>
            <p:cNvSpPr/>
            <p:nvPr/>
          </p:nvSpPr>
          <p:spPr>
            <a:xfrm rot="10800000">
              <a:off x="1351358" y="3964180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8D10F66-48B3-4D91-82BE-A7E540260A35}"/>
                </a:ext>
              </a:extLst>
            </p:cNvPr>
            <p:cNvSpPr txBox="1"/>
            <p:nvPr/>
          </p:nvSpPr>
          <p:spPr>
            <a:xfrm rot="16200000">
              <a:off x="117260" y="5312925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Entered a university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3CD1F3-6E69-5059-23F4-A7A455731FD8}"/>
                </a:ext>
              </a:extLst>
            </p:cNvPr>
            <p:cNvSpPr txBox="1"/>
            <p:nvPr/>
          </p:nvSpPr>
          <p:spPr>
            <a:xfrm rot="16200000">
              <a:off x="-415501" y="2423544"/>
              <a:ext cx="1254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Infomax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3917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D753EF-1886-393C-2DC2-9A27D18E1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11" y="13648"/>
            <a:ext cx="9391557" cy="6829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ECF55C-5114-8340-EFA2-B34767C52FB5}"/>
              </a:ext>
            </a:extLst>
          </p:cNvPr>
          <p:cNvSpPr txBox="1"/>
          <p:nvPr/>
        </p:nvSpPr>
        <p:spPr>
          <a:xfrm>
            <a:off x="9726627" y="6526706"/>
            <a:ext cx="2468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/>
              <a:t>Makeig</a:t>
            </a:r>
            <a:r>
              <a:rPr lang="en-US" sz="1600" dirty="0"/>
              <a:t> et al. (2002)</a:t>
            </a:r>
          </a:p>
        </p:txBody>
      </p:sp>
    </p:spTree>
    <p:extLst>
      <p:ext uri="{BB962C8B-B14F-4D97-AF65-F5344CB8AC3E}">
        <p14:creationId xmlns:p14="http://schemas.microsoft.com/office/powerpoint/2010/main" val="4227610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Chart, histogram&#10;&#10;Description automatically generated">
            <a:extLst>
              <a:ext uri="{FF2B5EF4-FFF2-40B4-BE49-F238E27FC236}">
                <a16:creationId xmlns:a16="http://schemas.microsoft.com/office/drawing/2014/main" id="{B386FC93-486A-FCE1-FE7A-15F515A93B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3" y="47767"/>
            <a:ext cx="11430001" cy="336417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212E537-56C5-0E10-2B13-17F433B73C56}"/>
              </a:ext>
            </a:extLst>
          </p:cNvPr>
          <p:cNvSpPr/>
          <p:nvPr/>
        </p:nvSpPr>
        <p:spPr>
          <a:xfrm>
            <a:off x="3458220" y="0"/>
            <a:ext cx="8733780" cy="3712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E66F1DD-2F4F-42F7-D641-AD1F574A45FA}"/>
              </a:ext>
            </a:extLst>
          </p:cNvPr>
          <p:cNvSpPr/>
          <p:nvPr/>
        </p:nvSpPr>
        <p:spPr>
          <a:xfrm>
            <a:off x="218515" y="3348317"/>
            <a:ext cx="11754970" cy="302558"/>
          </a:xfrm>
          <a:prstGeom prst="rightArrow">
            <a:avLst>
              <a:gd name="adj1" fmla="val 50000"/>
              <a:gd name="adj2" fmla="val 1277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D92C9-0160-BEA7-A364-DB769E3213AB}"/>
              </a:ext>
            </a:extLst>
          </p:cNvPr>
          <p:cNvSpPr txBox="1"/>
          <p:nvPr/>
        </p:nvSpPr>
        <p:spPr>
          <a:xfrm>
            <a:off x="10774456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29221-1CAE-2DB7-0B1F-5AF893B37392}"/>
              </a:ext>
            </a:extLst>
          </p:cNvPr>
          <p:cNvSpPr txBox="1"/>
          <p:nvPr/>
        </p:nvSpPr>
        <p:spPr>
          <a:xfrm>
            <a:off x="989479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5DE49-2100-14EF-46E2-6480806737CA}"/>
              </a:ext>
            </a:extLst>
          </p:cNvPr>
          <p:cNvSpPr txBox="1"/>
          <p:nvPr/>
        </p:nvSpPr>
        <p:spPr>
          <a:xfrm>
            <a:off x="901513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0B395-BCEF-74A4-2A05-2305E01F36CE}"/>
              </a:ext>
            </a:extLst>
          </p:cNvPr>
          <p:cNvSpPr txBox="1"/>
          <p:nvPr/>
        </p:nvSpPr>
        <p:spPr>
          <a:xfrm>
            <a:off x="813547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7E9A4-C212-EC1A-51A6-76EBDDE50114}"/>
              </a:ext>
            </a:extLst>
          </p:cNvPr>
          <p:cNvSpPr txBox="1"/>
          <p:nvPr/>
        </p:nvSpPr>
        <p:spPr>
          <a:xfrm>
            <a:off x="725581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BBA6A-8FDA-2692-3DFF-0C8D6334FC61}"/>
              </a:ext>
            </a:extLst>
          </p:cNvPr>
          <p:cNvSpPr txBox="1"/>
          <p:nvPr/>
        </p:nvSpPr>
        <p:spPr>
          <a:xfrm>
            <a:off x="637614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85A62-17A8-0B34-7289-6493A79561CC}"/>
              </a:ext>
            </a:extLst>
          </p:cNvPr>
          <p:cNvSpPr txBox="1"/>
          <p:nvPr/>
        </p:nvSpPr>
        <p:spPr>
          <a:xfrm>
            <a:off x="549648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C41ED-83E7-3E2C-2F8E-2032C42B525B}"/>
              </a:ext>
            </a:extLst>
          </p:cNvPr>
          <p:cNvSpPr txBox="1"/>
          <p:nvPr/>
        </p:nvSpPr>
        <p:spPr>
          <a:xfrm>
            <a:off x="461682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38938-1E21-CE43-4C67-690041515F72}"/>
              </a:ext>
            </a:extLst>
          </p:cNvPr>
          <p:cNvSpPr txBox="1"/>
          <p:nvPr/>
        </p:nvSpPr>
        <p:spPr>
          <a:xfrm>
            <a:off x="373716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6EEEE-E2DF-1256-1926-AD9F613EFE90}"/>
              </a:ext>
            </a:extLst>
          </p:cNvPr>
          <p:cNvSpPr txBox="1"/>
          <p:nvPr/>
        </p:nvSpPr>
        <p:spPr>
          <a:xfrm>
            <a:off x="285750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D3307-05DF-88F9-9B4F-DA41448ED9A8}"/>
              </a:ext>
            </a:extLst>
          </p:cNvPr>
          <p:cNvSpPr txBox="1"/>
          <p:nvPr/>
        </p:nvSpPr>
        <p:spPr>
          <a:xfrm>
            <a:off x="197783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B2F45A-FF13-BDBB-A5C1-A3101DDDC934}"/>
              </a:ext>
            </a:extLst>
          </p:cNvPr>
          <p:cNvSpPr txBox="1"/>
          <p:nvPr/>
        </p:nvSpPr>
        <p:spPr>
          <a:xfrm>
            <a:off x="109817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5AFDB6-6A70-26BD-C07C-8BABB65D1965}"/>
              </a:ext>
            </a:extLst>
          </p:cNvPr>
          <p:cNvSpPr txBox="1"/>
          <p:nvPr/>
        </p:nvSpPr>
        <p:spPr>
          <a:xfrm>
            <a:off x="21851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1996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9BFE88E-ABE2-0AC4-BC9C-1C6CC626F63C}"/>
              </a:ext>
            </a:extLst>
          </p:cNvPr>
          <p:cNvSpPr/>
          <p:nvPr/>
        </p:nvSpPr>
        <p:spPr>
          <a:xfrm>
            <a:off x="131109" y="3207123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2D9D9F0D-D6F1-0274-0203-2FF2320826EB}"/>
              </a:ext>
            </a:extLst>
          </p:cNvPr>
          <p:cNvSpPr/>
          <p:nvPr/>
        </p:nvSpPr>
        <p:spPr>
          <a:xfrm>
            <a:off x="512654" y="3206735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CAE0AC-6A32-1A34-614C-F011BECA1772}"/>
              </a:ext>
            </a:extLst>
          </p:cNvPr>
          <p:cNvSpPr txBox="1"/>
          <p:nvPr/>
        </p:nvSpPr>
        <p:spPr>
          <a:xfrm>
            <a:off x="2417700" y="1601442"/>
            <a:ext cx="1587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2002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SCCN launched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D791B013-0CC3-F554-2D69-3977366DDDBF}"/>
              </a:ext>
            </a:extLst>
          </p:cNvPr>
          <p:cNvSpPr/>
          <p:nvPr/>
        </p:nvSpPr>
        <p:spPr>
          <a:xfrm>
            <a:off x="991460" y="3205550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3CD1F3-6E69-5059-23F4-A7A455731FD8}"/>
              </a:ext>
            </a:extLst>
          </p:cNvPr>
          <p:cNvSpPr txBox="1"/>
          <p:nvPr/>
        </p:nvSpPr>
        <p:spPr>
          <a:xfrm rot="16200000">
            <a:off x="-415501" y="2423544"/>
            <a:ext cx="12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Infomax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66711FA-3C40-67ED-E41D-307937302141}"/>
              </a:ext>
            </a:extLst>
          </p:cNvPr>
          <p:cNvSpPr/>
          <p:nvPr/>
        </p:nvSpPr>
        <p:spPr>
          <a:xfrm>
            <a:off x="3112995" y="3197524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274BA6-BD67-570D-F67B-2CFFEB2EFA19}"/>
              </a:ext>
            </a:extLst>
          </p:cNvPr>
          <p:cNvSpPr txBox="1"/>
          <p:nvPr/>
        </p:nvSpPr>
        <p:spPr>
          <a:xfrm rot="16200000">
            <a:off x="-251030" y="2199594"/>
            <a:ext cx="170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First ICA on EEG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8C0C87-4229-4C6E-F68E-38FC0B77500E}"/>
              </a:ext>
            </a:extLst>
          </p:cNvPr>
          <p:cNvSpPr txBox="1"/>
          <p:nvPr/>
        </p:nvSpPr>
        <p:spPr>
          <a:xfrm rot="16200000">
            <a:off x="-94674" y="1889525"/>
            <a:ext cx="234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ICA on EEG from PNAS</a:t>
            </a:r>
          </a:p>
        </p:txBody>
      </p:sp>
      <p:pic>
        <p:nvPicPr>
          <p:cNvPr id="4098" name="Picture 2" descr="Scott Makeig's lab | University of California, San Diego (UCSD)">
            <a:extLst>
              <a:ext uri="{FF2B5EF4-FFF2-40B4-BE49-F238E27FC236}">
                <a16:creationId xmlns:a16="http://schemas.microsoft.com/office/drawing/2014/main" id="{9D9BFA59-88C5-2E73-5ADA-C5731DBA0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53" y="2237713"/>
            <a:ext cx="946194" cy="9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Down 18">
            <a:extLst>
              <a:ext uri="{FF2B5EF4-FFF2-40B4-BE49-F238E27FC236}">
                <a16:creationId xmlns:a16="http://schemas.microsoft.com/office/drawing/2014/main" id="{1E78C59A-C4E4-B567-4C80-8E82C264E9A3}"/>
              </a:ext>
            </a:extLst>
          </p:cNvPr>
          <p:cNvSpPr/>
          <p:nvPr/>
        </p:nvSpPr>
        <p:spPr>
          <a:xfrm rot="10800000">
            <a:off x="982024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6FE4B7-C288-0D95-2392-72B2533B6010}"/>
              </a:ext>
            </a:extLst>
          </p:cNvPr>
          <p:cNvSpPr txBox="1"/>
          <p:nvPr/>
        </p:nvSpPr>
        <p:spPr>
          <a:xfrm rot="16200000">
            <a:off x="-252074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Graduated a high school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E5F4B52F-7201-A600-7E9B-A130A25DC8A5}"/>
              </a:ext>
            </a:extLst>
          </p:cNvPr>
          <p:cNvSpPr/>
          <p:nvPr/>
        </p:nvSpPr>
        <p:spPr>
          <a:xfrm rot="10800000">
            <a:off x="1351358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20777A-78AE-3C76-E50A-0E601759A759}"/>
              </a:ext>
            </a:extLst>
          </p:cNvPr>
          <p:cNvSpPr txBox="1"/>
          <p:nvPr/>
        </p:nvSpPr>
        <p:spPr>
          <a:xfrm rot="16200000">
            <a:off x="117260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university</a:t>
            </a:r>
          </a:p>
        </p:txBody>
      </p:sp>
    </p:spTree>
    <p:extLst>
      <p:ext uri="{BB962C8B-B14F-4D97-AF65-F5344CB8AC3E}">
        <p14:creationId xmlns:p14="http://schemas.microsoft.com/office/powerpoint/2010/main" val="3173810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E3CD1F3-6E69-5059-23F4-A7A455731FD8}"/>
              </a:ext>
            </a:extLst>
          </p:cNvPr>
          <p:cNvSpPr txBox="1"/>
          <p:nvPr/>
        </p:nvSpPr>
        <p:spPr>
          <a:xfrm rot="16200000">
            <a:off x="-415501" y="2423544"/>
            <a:ext cx="12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Infomax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8808A5-C455-49AC-826E-952268439707}"/>
              </a:ext>
            </a:extLst>
          </p:cNvPr>
          <p:cNvSpPr txBox="1"/>
          <p:nvPr/>
        </p:nvSpPr>
        <p:spPr>
          <a:xfrm rot="16200000">
            <a:off x="-252074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Graduated a high school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C78650-23A5-F122-EF52-B9CC292C6EA0}"/>
              </a:ext>
            </a:extLst>
          </p:cNvPr>
          <p:cNvSpPr txBox="1"/>
          <p:nvPr/>
        </p:nvSpPr>
        <p:spPr>
          <a:xfrm rot="16200000">
            <a:off x="117260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university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87382B-DB70-D1C8-238F-BB0B15E31620}"/>
              </a:ext>
            </a:extLst>
          </p:cNvPr>
          <p:cNvSpPr txBox="1"/>
          <p:nvPr/>
        </p:nvSpPr>
        <p:spPr>
          <a:xfrm rot="16200000">
            <a:off x="2327947" y="5312927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grad school</a:t>
            </a:r>
          </a:p>
        </p:txBody>
      </p:sp>
      <p:pic>
        <p:nvPicPr>
          <p:cNvPr id="36" name="Picture 35" descr="Chart, histogram&#10;&#10;Description automatically generated">
            <a:extLst>
              <a:ext uri="{FF2B5EF4-FFF2-40B4-BE49-F238E27FC236}">
                <a16:creationId xmlns:a16="http://schemas.microsoft.com/office/drawing/2014/main" id="{2E9B590B-D3A2-D8C6-12B6-3FA3DDEE11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3" y="47767"/>
            <a:ext cx="11430001" cy="336417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EDCC5DD-2B7B-71EA-AB4B-8DF3D4CAAA49}"/>
              </a:ext>
            </a:extLst>
          </p:cNvPr>
          <p:cNvSpPr/>
          <p:nvPr/>
        </p:nvSpPr>
        <p:spPr>
          <a:xfrm>
            <a:off x="4293038" y="0"/>
            <a:ext cx="7898961" cy="3712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E66F1DD-2F4F-42F7-D641-AD1F574A45FA}"/>
              </a:ext>
            </a:extLst>
          </p:cNvPr>
          <p:cNvSpPr/>
          <p:nvPr/>
        </p:nvSpPr>
        <p:spPr>
          <a:xfrm>
            <a:off x="218515" y="3348317"/>
            <a:ext cx="11754970" cy="302558"/>
          </a:xfrm>
          <a:prstGeom prst="rightArrow">
            <a:avLst>
              <a:gd name="adj1" fmla="val 50000"/>
              <a:gd name="adj2" fmla="val 1277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D92C9-0160-BEA7-A364-DB769E3213AB}"/>
              </a:ext>
            </a:extLst>
          </p:cNvPr>
          <p:cNvSpPr txBox="1"/>
          <p:nvPr/>
        </p:nvSpPr>
        <p:spPr>
          <a:xfrm>
            <a:off x="10774456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29221-1CAE-2DB7-0B1F-5AF893B37392}"/>
              </a:ext>
            </a:extLst>
          </p:cNvPr>
          <p:cNvSpPr txBox="1"/>
          <p:nvPr/>
        </p:nvSpPr>
        <p:spPr>
          <a:xfrm>
            <a:off x="989479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5DE49-2100-14EF-46E2-6480806737CA}"/>
              </a:ext>
            </a:extLst>
          </p:cNvPr>
          <p:cNvSpPr txBox="1"/>
          <p:nvPr/>
        </p:nvSpPr>
        <p:spPr>
          <a:xfrm>
            <a:off x="901513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0B395-BCEF-74A4-2A05-2305E01F36CE}"/>
              </a:ext>
            </a:extLst>
          </p:cNvPr>
          <p:cNvSpPr txBox="1"/>
          <p:nvPr/>
        </p:nvSpPr>
        <p:spPr>
          <a:xfrm>
            <a:off x="813547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7E9A4-C212-EC1A-51A6-76EBDDE50114}"/>
              </a:ext>
            </a:extLst>
          </p:cNvPr>
          <p:cNvSpPr txBox="1"/>
          <p:nvPr/>
        </p:nvSpPr>
        <p:spPr>
          <a:xfrm>
            <a:off x="725581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BBA6A-8FDA-2692-3DFF-0C8D6334FC61}"/>
              </a:ext>
            </a:extLst>
          </p:cNvPr>
          <p:cNvSpPr txBox="1"/>
          <p:nvPr/>
        </p:nvSpPr>
        <p:spPr>
          <a:xfrm>
            <a:off x="637614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85A62-17A8-0B34-7289-6493A79561CC}"/>
              </a:ext>
            </a:extLst>
          </p:cNvPr>
          <p:cNvSpPr txBox="1"/>
          <p:nvPr/>
        </p:nvSpPr>
        <p:spPr>
          <a:xfrm>
            <a:off x="549648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C41ED-83E7-3E2C-2F8E-2032C42B525B}"/>
              </a:ext>
            </a:extLst>
          </p:cNvPr>
          <p:cNvSpPr txBox="1"/>
          <p:nvPr/>
        </p:nvSpPr>
        <p:spPr>
          <a:xfrm>
            <a:off x="461682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38938-1E21-CE43-4C67-690041515F72}"/>
              </a:ext>
            </a:extLst>
          </p:cNvPr>
          <p:cNvSpPr txBox="1"/>
          <p:nvPr/>
        </p:nvSpPr>
        <p:spPr>
          <a:xfrm>
            <a:off x="373716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6EEEE-E2DF-1256-1926-AD9F613EFE90}"/>
              </a:ext>
            </a:extLst>
          </p:cNvPr>
          <p:cNvSpPr txBox="1"/>
          <p:nvPr/>
        </p:nvSpPr>
        <p:spPr>
          <a:xfrm>
            <a:off x="285750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D3307-05DF-88F9-9B4F-DA41448ED9A8}"/>
              </a:ext>
            </a:extLst>
          </p:cNvPr>
          <p:cNvSpPr txBox="1"/>
          <p:nvPr/>
        </p:nvSpPr>
        <p:spPr>
          <a:xfrm>
            <a:off x="197783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B2F45A-FF13-BDBB-A5C1-A3101DDDC934}"/>
              </a:ext>
            </a:extLst>
          </p:cNvPr>
          <p:cNvSpPr txBox="1"/>
          <p:nvPr/>
        </p:nvSpPr>
        <p:spPr>
          <a:xfrm>
            <a:off x="109817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5AFDB6-6A70-26BD-C07C-8BABB65D1965}"/>
              </a:ext>
            </a:extLst>
          </p:cNvPr>
          <p:cNvSpPr txBox="1"/>
          <p:nvPr/>
        </p:nvSpPr>
        <p:spPr>
          <a:xfrm>
            <a:off x="21851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1996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9BFE88E-ABE2-0AC4-BC9C-1C6CC626F63C}"/>
              </a:ext>
            </a:extLst>
          </p:cNvPr>
          <p:cNvSpPr/>
          <p:nvPr/>
        </p:nvSpPr>
        <p:spPr>
          <a:xfrm>
            <a:off x="131109" y="3207123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2D9D9F0D-D6F1-0274-0203-2FF2320826EB}"/>
              </a:ext>
            </a:extLst>
          </p:cNvPr>
          <p:cNvSpPr/>
          <p:nvPr/>
        </p:nvSpPr>
        <p:spPr>
          <a:xfrm>
            <a:off x="512654" y="3206735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CAE0AC-6A32-1A34-614C-F011BECA1772}"/>
              </a:ext>
            </a:extLst>
          </p:cNvPr>
          <p:cNvSpPr txBox="1"/>
          <p:nvPr/>
        </p:nvSpPr>
        <p:spPr>
          <a:xfrm rot="16200000">
            <a:off x="1912782" y="1654996"/>
            <a:ext cx="2589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ICA on EEG from Science</a:t>
            </a:r>
          </a:p>
          <a:p>
            <a:r>
              <a:rPr lang="en-US" dirty="0">
                <a:solidFill>
                  <a:srgbClr val="FFFF00"/>
                </a:solidFill>
              </a:rPr>
              <a:t> SCCN Launched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D791B013-0CC3-F554-2D69-3977366DDDBF}"/>
              </a:ext>
            </a:extLst>
          </p:cNvPr>
          <p:cNvSpPr/>
          <p:nvPr/>
        </p:nvSpPr>
        <p:spPr>
          <a:xfrm>
            <a:off x="991460" y="3205550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66711FA-3C40-67ED-E41D-307937302141}"/>
              </a:ext>
            </a:extLst>
          </p:cNvPr>
          <p:cNvSpPr/>
          <p:nvPr/>
        </p:nvSpPr>
        <p:spPr>
          <a:xfrm>
            <a:off x="3112995" y="3197524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274BA6-BD67-570D-F67B-2CFFEB2EFA19}"/>
              </a:ext>
            </a:extLst>
          </p:cNvPr>
          <p:cNvSpPr txBox="1"/>
          <p:nvPr/>
        </p:nvSpPr>
        <p:spPr>
          <a:xfrm rot="16200000">
            <a:off x="-251030" y="2199594"/>
            <a:ext cx="170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First ICA on EEG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8C0C87-4229-4C6E-F68E-38FC0B77500E}"/>
              </a:ext>
            </a:extLst>
          </p:cNvPr>
          <p:cNvSpPr txBox="1"/>
          <p:nvPr/>
        </p:nvSpPr>
        <p:spPr>
          <a:xfrm rot="16200000">
            <a:off x="-94674" y="1889525"/>
            <a:ext cx="234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ICA on EEG from PNAS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944EDD5C-9FF9-E567-DD4B-C8C5104F5BBD}"/>
              </a:ext>
            </a:extLst>
          </p:cNvPr>
          <p:cNvSpPr/>
          <p:nvPr/>
        </p:nvSpPr>
        <p:spPr>
          <a:xfrm rot="10800000">
            <a:off x="982024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70371B8C-A84C-BDF2-B583-C2D6394ADF5C}"/>
              </a:ext>
            </a:extLst>
          </p:cNvPr>
          <p:cNvSpPr/>
          <p:nvPr/>
        </p:nvSpPr>
        <p:spPr>
          <a:xfrm rot="10800000">
            <a:off x="1351358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AA249F50-A988-50B5-616F-94588027BE90}"/>
              </a:ext>
            </a:extLst>
          </p:cNvPr>
          <p:cNvSpPr/>
          <p:nvPr/>
        </p:nvSpPr>
        <p:spPr>
          <a:xfrm rot="10800000">
            <a:off x="3562045" y="3964182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ECA48755-2A02-ADE4-55D9-9A6D875B2033}"/>
              </a:ext>
            </a:extLst>
          </p:cNvPr>
          <p:cNvSpPr/>
          <p:nvPr/>
        </p:nvSpPr>
        <p:spPr>
          <a:xfrm>
            <a:off x="3998268" y="3192744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8992B77-CEB7-304C-A64F-DEDC45BF1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208" y="2253743"/>
            <a:ext cx="875997" cy="8955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3309BD4-2749-2C05-ADB1-FB930AA84C96}"/>
              </a:ext>
            </a:extLst>
          </p:cNvPr>
          <p:cNvSpPr txBox="1"/>
          <p:nvPr/>
        </p:nvSpPr>
        <p:spPr>
          <a:xfrm>
            <a:off x="3633690" y="1649749"/>
            <a:ext cx="907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2004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TICS</a:t>
            </a:r>
          </a:p>
        </p:txBody>
      </p:sp>
    </p:spTree>
    <p:extLst>
      <p:ext uri="{BB962C8B-B14F-4D97-AF65-F5344CB8AC3E}">
        <p14:creationId xmlns:p14="http://schemas.microsoft.com/office/powerpoint/2010/main" val="2700862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6EB2CD-2B46-3569-C251-392CF69A9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18" y="7260"/>
            <a:ext cx="573712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ED768E-1269-33A5-8138-3495F8AA730A}"/>
              </a:ext>
            </a:extLst>
          </p:cNvPr>
          <p:cNvSpPr txBox="1"/>
          <p:nvPr/>
        </p:nvSpPr>
        <p:spPr>
          <a:xfrm>
            <a:off x="9726627" y="6526706"/>
            <a:ext cx="2468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/>
              <a:t>Makeig</a:t>
            </a:r>
            <a:r>
              <a:rPr lang="en-US" sz="1600" dirty="0"/>
              <a:t> et al. (2004)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BE0813-CD5E-195A-9B02-D531153EAA72}"/>
              </a:ext>
            </a:extLst>
          </p:cNvPr>
          <p:cNvGrpSpPr/>
          <p:nvPr/>
        </p:nvGrpSpPr>
        <p:grpSpPr>
          <a:xfrm>
            <a:off x="6265884" y="1717158"/>
            <a:ext cx="5812312" cy="3546140"/>
            <a:chOff x="6307609" y="1544475"/>
            <a:chExt cx="5812312" cy="35461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13A110-2156-1CF9-C5C3-D931B27BD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7609" y="1544475"/>
              <a:ext cx="5812312" cy="354614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89C27F6-F77D-82E9-B55D-CD5C977F0B77}"/>
                </a:ext>
              </a:extLst>
            </p:cNvPr>
            <p:cNvCxnSpPr/>
            <p:nvPr/>
          </p:nvCxnSpPr>
          <p:spPr>
            <a:xfrm>
              <a:off x="6687403" y="2743200"/>
              <a:ext cx="5356746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FF195FC-F7FC-C41E-070F-E8E353B5B0CB}"/>
                </a:ext>
              </a:extLst>
            </p:cNvPr>
            <p:cNvCxnSpPr>
              <a:cxnSpLocks/>
            </p:cNvCxnSpPr>
            <p:nvPr/>
          </p:nvCxnSpPr>
          <p:spPr>
            <a:xfrm>
              <a:off x="6416723" y="2977487"/>
              <a:ext cx="946244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4496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Chart, histogram&#10;&#10;Description automatically generated">
            <a:extLst>
              <a:ext uri="{FF2B5EF4-FFF2-40B4-BE49-F238E27FC236}">
                <a16:creationId xmlns:a16="http://schemas.microsoft.com/office/drawing/2014/main" id="{EC250716-C536-7713-D3EB-4065BCF6F8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3" y="47767"/>
            <a:ext cx="11430001" cy="336417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2CF5383-7339-9CAC-C323-CFD5FBC3DD9F}"/>
              </a:ext>
            </a:extLst>
          </p:cNvPr>
          <p:cNvSpPr/>
          <p:nvPr/>
        </p:nvSpPr>
        <p:spPr>
          <a:xfrm>
            <a:off x="4778256" y="0"/>
            <a:ext cx="7413744" cy="3712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E66F1DD-2F4F-42F7-D641-AD1F574A45FA}"/>
              </a:ext>
            </a:extLst>
          </p:cNvPr>
          <p:cNvSpPr/>
          <p:nvPr/>
        </p:nvSpPr>
        <p:spPr>
          <a:xfrm>
            <a:off x="218515" y="3348317"/>
            <a:ext cx="11754970" cy="302558"/>
          </a:xfrm>
          <a:prstGeom prst="rightArrow">
            <a:avLst>
              <a:gd name="adj1" fmla="val 50000"/>
              <a:gd name="adj2" fmla="val 1277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D92C9-0160-BEA7-A364-DB769E3213AB}"/>
              </a:ext>
            </a:extLst>
          </p:cNvPr>
          <p:cNvSpPr txBox="1"/>
          <p:nvPr/>
        </p:nvSpPr>
        <p:spPr>
          <a:xfrm>
            <a:off x="10774456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29221-1CAE-2DB7-0B1F-5AF893B37392}"/>
              </a:ext>
            </a:extLst>
          </p:cNvPr>
          <p:cNvSpPr txBox="1"/>
          <p:nvPr/>
        </p:nvSpPr>
        <p:spPr>
          <a:xfrm>
            <a:off x="989479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5DE49-2100-14EF-46E2-6480806737CA}"/>
              </a:ext>
            </a:extLst>
          </p:cNvPr>
          <p:cNvSpPr txBox="1"/>
          <p:nvPr/>
        </p:nvSpPr>
        <p:spPr>
          <a:xfrm>
            <a:off x="901513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0B395-BCEF-74A4-2A05-2305E01F36CE}"/>
              </a:ext>
            </a:extLst>
          </p:cNvPr>
          <p:cNvSpPr txBox="1"/>
          <p:nvPr/>
        </p:nvSpPr>
        <p:spPr>
          <a:xfrm>
            <a:off x="813547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7E9A4-C212-EC1A-51A6-76EBDDE50114}"/>
              </a:ext>
            </a:extLst>
          </p:cNvPr>
          <p:cNvSpPr txBox="1"/>
          <p:nvPr/>
        </p:nvSpPr>
        <p:spPr>
          <a:xfrm>
            <a:off x="725581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BBA6A-8FDA-2692-3DFF-0C8D6334FC61}"/>
              </a:ext>
            </a:extLst>
          </p:cNvPr>
          <p:cNvSpPr txBox="1"/>
          <p:nvPr/>
        </p:nvSpPr>
        <p:spPr>
          <a:xfrm>
            <a:off x="637614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85A62-17A8-0B34-7289-6493A79561CC}"/>
              </a:ext>
            </a:extLst>
          </p:cNvPr>
          <p:cNvSpPr txBox="1"/>
          <p:nvPr/>
        </p:nvSpPr>
        <p:spPr>
          <a:xfrm>
            <a:off x="549648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C41ED-83E7-3E2C-2F8E-2032C42B525B}"/>
              </a:ext>
            </a:extLst>
          </p:cNvPr>
          <p:cNvSpPr txBox="1"/>
          <p:nvPr/>
        </p:nvSpPr>
        <p:spPr>
          <a:xfrm>
            <a:off x="461682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38938-1E21-CE43-4C67-690041515F72}"/>
              </a:ext>
            </a:extLst>
          </p:cNvPr>
          <p:cNvSpPr txBox="1"/>
          <p:nvPr/>
        </p:nvSpPr>
        <p:spPr>
          <a:xfrm>
            <a:off x="373716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6EEEE-E2DF-1256-1926-AD9F613EFE90}"/>
              </a:ext>
            </a:extLst>
          </p:cNvPr>
          <p:cNvSpPr txBox="1"/>
          <p:nvPr/>
        </p:nvSpPr>
        <p:spPr>
          <a:xfrm>
            <a:off x="285750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D3307-05DF-88F9-9B4F-DA41448ED9A8}"/>
              </a:ext>
            </a:extLst>
          </p:cNvPr>
          <p:cNvSpPr txBox="1"/>
          <p:nvPr/>
        </p:nvSpPr>
        <p:spPr>
          <a:xfrm>
            <a:off x="197783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B2F45A-FF13-BDBB-A5C1-A3101DDDC934}"/>
              </a:ext>
            </a:extLst>
          </p:cNvPr>
          <p:cNvSpPr txBox="1"/>
          <p:nvPr/>
        </p:nvSpPr>
        <p:spPr>
          <a:xfrm>
            <a:off x="109817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5AFDB6-6A70-26BD-C07C-8BABB65D1965}"/>
              </a:ext>
            </a:extLst>
          </p:cNvPr>
          <p:cNvSpPr txBox="1"/>
          <p:nvPr/>
        </p:nvSpPr>
        <p:spPr>
          <a:xfrm>
            <a:off x="21851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1996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9BFE88E-ABE2-0AC4-BC9C-1C6CC626F63C}"/>
              </a:ext>
            </a:extLst>
          </p:cNvPr>
          <p:cNvSpPr/>
          <p:nvPr/>
        </p:nvSpPr>
        <p:spPr>
          <a:xfrm>
            <a:off x="131109" y="3207123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2D9D9F0D-D6F1-0274-0203-2FF2320826EB}"/>
              </a:ext>
            </a:extLst>
          </p:cNvPr>
          <p:cNvSpPr/>
          <p:nvPr/>
        </p:nvSpPr>
        <p:spPr>
          <a:xfrm>
            <a:off x="512654" y="3206735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CAE0AC-6A32-1A34-614C-F011BECA1772}"/>
              </a:ext>
            </a:extLst>
          </p:cNvPr>
          <p:cNvSpPr txBox="1"/>
          <p:nvPr/>
        </p:nvSpPr>
        <p:spPr>
          <a:xfrm rot="16200000">
            <a:off x="1912782" y="1654996"/>
            <a:ext cx="2589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ICA on EEG from Science</a:t>
            </a:r>
          </a:p>
          <a:p>
            <a:r>
              <a:rPr lang="en-US" dirty="0">
                <a:solidFill>
                  <a:srgbClr val="FFFF00"/>
                </a:solidFill>
              </a:rPr>
              <a:t> SCCN Launched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D791B013-0CC3-F554-2D69-3977366DDDBF}"/>
              </a:ext>
            </a:extLst>
          </p:cNvPr>
          <p:cNvSpPr/>
          <p:nvPr/>
        </p:nvSpPr>
        <p:spPr>
          <a:xfrm>
            <a:off x="991460" y="3205550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3CD1F3-6E69-5059-23F4-A7A455731FD8}"/>
              </a:ext>
            </a:extLst>
          </p:cNvPr>
          <p:cNvSpPr txBox="1"/>
          <p:nvPr/>
        </p:nvSpPr>
        <p:spPr>
          <a:xfrm rot="16200000">
            <a:off x="-415501" y="2423544"/>
            <a:ext cx="12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Infomax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66711FA-3C40-67ED-E41D-307937302141}"/>
              </a:ext>
            </a:extLst>
          </p:cNvPr>
          <p:cNvSpPr/>
          <p:nvPr/>
        </p:nvSpPr>
        <p:spPr>
          <a:xfrm>
            <a:off x="3112995" y="3197524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274BA6-BD67-570D-F67B-2CFFEB2EFA19}"/>
              </a:ext>
            </a:extLst>
          </p:cNvPr>
          <p:cNvSpPr txBox="1"/>
          <p:nvPr/>
        </p:nvSpPr>
        <p:spPr>
          <a:xfrm rot="16200000">
            <a:off x="-251030" y="2199594"/>
            <a:ext cx="170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First ICA on EEG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8C0C87-4229-4C6E-F68E-38FC0B77500E}"/>
              </a:ext>
            </a:extLst>
          </p:cNvPr>
          <p:cNvSpPr txBox="1"/>
          <p:nvPr/>
        </p:nvSpPr>
        <p:spPr>
          <a:xfrm rot="16200000">
            <a:off x="-94674" y="1889525"/>
            <a:ext cx="234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ICA on EEG from PNAS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944EDD5C-9FF9-E567-DD4B-C8C5104F5BBD}"/>
              </a:ext>
            </a:extLst>
          </p:cNvPr>
          <p:cNvSpPr/>
          <p:nvPr/>
        </p:nvSpPr>
        <p:spPr>
          <a:xfrm rot="10800000">
            <a:off x="982024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8808A5-C455-49AC-826E-952268439707}"/>
              </a:ext>
            </a:extLst>
          </p:cNvPr>
          <p:cNvSpPr txBox="1"/>
          <p:nvPr/>
        </p:nvSpPr>
        <p:spPr>
          <a:xfrm rot="16200000">
            <a:off x="-252074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Graduated a high school</a:t>
            </a: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70371B8C-A84C-BDF2-B583-C2D6394ADF5C}"/>
              </a:ext>
            </a:extLst>
          </p:cNvPr>
          <p:cNvSpPr/>
          <p:nvPr/>
        </p:nvSpPr>
        <p:spPr>
          <a:xfrm rot="10800000">
            <a:off x="1351358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C78650-23A5-F122-EF52-B9CC292C6EA0}"/>
              </a:ext>
            </a:extLst>
          </p:cNvPr>
          <p:cNvSpPr txBox="1"/>
          <p:nvPr/>
        </p:nvSpPr>
        <p:spPr>
          <a:xfrm rot="16200000">
            <a:off x="117260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university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AA249F50-A988-50B5-616F-94588027BE90}"/>
              </a:ext>
            </a:extLst>
          </p:cNvPr>
          <p:cNvSpPr/>
          <p:nvPr/>
        </p:nvSpPr>
        <p:spPr>
          <a:xfrm rot="10800000">
            <a:off x="3562045" y="3964182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87382B-DB70-D1C8-238F-BB0B15E31620}"/>
              </a:ext>
            </a:extLst>
          </p:cNvPr>
          <p:cNvSpPr txBox="1"/>
          <p:nvPr/>
        </p:nvSpPr>
        <p:spPr>
          <a:xfrm rot="16200000">
            <a:off x="2327947" y="5312927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grad school</a:t>
            </a: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3ADE5628-6E1F-9544-98C3-40A995438B30}"/>
              </a:ext>
            </a:extLst>
          </p:cNvPr>
          <p:cNvSpPr/>
          <p:nvPr/>
        </p:nvSpPr>
        <p:spPr>
          <a:xfrm rot="10800000">
            <a:off x="4453800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1A9BC6FA-BF85-09F0-A87D-CCC4F435A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280" y="4277486"/>
            <a:ext cx="895584" cy="89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A89D56C-814D-30A3-C5F1-C968FFD3F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155" y="5173070"/>
            <a:ext cx="875997" cy="89558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5FF01F6-BF54-87BA-DFE0-7D3FA1FAC4FB}"/>
              </a:ext>
            </a:extLst>
          </p:cNvPr>
          <p:cNvSpPr txBox="1"/>
          <p:nvPr/>
        </p:nvSpPr>
        <p:spPr>
          <a:xfrm>
            <a:off x="3349250" y="6068653"/>
            <a:ext cx="2311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2005</a:t>
            </a:r>
          </a:p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US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nd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EEGLAB Workshop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E985F33-568A-43F8-A7C6-E1E656581C97}"/>
              </a:ext>
            </a:extLst>
          </p:cNvPr>
          <p:cNvGrpSpPr/>
          <p:nvPr/>
        </p:nvGrpSpPr>
        <p:grpSpPr>
          <a:xfrm>
            <a:off x="3900916" y="996900"/>
            <a:ext cx="369332" cy="2417721"/>
            <a:chOff x="3900916" y="996900"/>
            <a:chExt cx="369332" cy="2417721"/>
          </a:xfrm>
        </p:grpSpPr>
        <p:sp>
          <p:nvSpPr>
            <p:cNvPr id="42" name="Arrow: Down 41">
              <a:extLst>
                <a:ext uri="{FF2B5EF4-FFF2-40B4-BE49-F238E27FC236}">
                  <a16:creationId xmlns:a16="http://schemas.microsoft.com/office/drawing/2014/main" id="{09D55E89-AC4E-868B-FCF9-9835FCB78E84}"/>
                </a:ext>
              </a:extLst>
            </p:cNvPr>
            <p:cNvSpPr/>
            <p:nvPr/>
          </p:nvSpPr>
          <p:spPr>
            <a:xfrm>
              <a:off x="3998268" y="3192744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4C4274A-B647-A602-58A0-7CEDA37889ED}"/>
                </a:ext>
              </a:extLst>
            </p:cNvPr>
            <p:cNvSpPr txBox="1"/>
            <p:nvPr/>
          </p:nvSpPr>
          <p:spPr>
            <a:xfrm rot="16200000">
              <a:off x="2982755" y="1915061"/>
              <a:ext cx="2205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ICA on EEG from 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923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Chart, histogram&#10;&#10;Description automatically generated">
            <a:extLst>
              <a:ext uri="{FF2B5EF4-FFF2-40B4-BE49-F238E27FC236}">
                <a16:creationId xmlns:a16="http://schemas.microsoft.com/office/drawing/2014/main" id="{1C23770E-B2DF-3794-5AA2-50C14A57A7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3" y="47767"/>
            <a:ext cx="11430001" cy="336417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2EBA9318-471C-D23F-655F-1E1F6AAC87F3}"/>
              </a:ext>
            </a:extLst>
          </p:cNvPr>
          <p:cNvSpPr/>
          <p:nvPr/>
        </p:nvSpPr>
        <p:spPr>
          <a:xfrm>
            <a:off x="5172700" y="0"/>
            <a:ext cx="7019299" cy="3712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3F31843-3378-C536-0174-C33C1CC22C4B}"/>
              </a:ext>
            </a:extLst>
          </p:cNvPr>
          <p:cNvGrpSpPr/>
          <p:nvPr/>
        </p:nvGrpSpPr>
        <p:grpSpPr>
          <a:xfrm>
            <a:off x="26974" y="314880"/>
            <a:ext cx="11946511" cy="6494997"/>
            <a:chOff x="26974" y="314880"/>
            <a:chExt cx="11946511" cy="6494997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2E66F1DD-2F4F-42F7-D641-AD1F574A45FA}"/>
                </a:ext>
              </a:extLst>
            </p:cNvPr>
            <p:cNvSpPr/>
            <p:nvPr/>
          </p:nvSpPr>
          <p:spPr>
            <a:xfrm>
              <a:off x="218515" y="3348317"/>
              <a:ext cx="11754970" cy="302558"/>
            </a:xfrm>
            <a:prstGeom prst="rightArrow">
              <a:avLst>
                <a:gd name="adj1" fmla="val 50000"/>
                <a:gd name="adj2" fmla="val 12777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FD92C9-0160-BEA7-A364-DB769E3213AB}"/>
                </a:ext>
              </a:extLst>
            </p:cNvPr>
            <p:cNvSpPr txBox="1"/>
            <p:nvPr/>
          </p:nvSpPr>
          <p:spPr>
            <a:xfrm>
              <a:off x="10774456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2020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A29221-1CAE-2DB7-0B1F-5AF893B37392}"/>
                </a:ext>
              </a:extLst>
            </p:cNvPr>
            <p:cNvSpPr txBox="1"/>
            <p:nvPr/>
          </p:nvSpPr>
          <p:spPr>
            <a:xfrm>
              <a:off x="9894797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2018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B5DE49-2100-14EF-46E2-6480806737CA}"/>
                </a:ext>
              </a:extLst>
            </p:cNvPr>
            <p:cNvSpPr txBox="1"/>
            <p:nvPr/>
          </p:nvSpPr>
          <p:spPr>
            <a:xfrm>
              <a:off x="9015135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D0B395-BCEF-74A4-2A05-2305E01F36CE}"/>
                </a:ext>
              </a:extLst>
            </p:cNvPr>
            <p:cNvSpPr txBox="1"/>
            <p:nvPr/>
          </p:nvSpPr>
          <p:spPr>
            <a:xfrm>
              <a:off x="8135473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C7E9A4-C212-EC1A-51A6-76EBDDE50114}"/>
                </a:ext>
              </a:extLst>
            </p:cNvPr>
            <p:cNvSpPr txBox="1"/>
            <p:nvPr/>
          </p:nvSpPr>
          <p:spPr>
            <a:xfrm>
              <a:off x="7255811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7BBA6A-8FDA-2692-3DFF-0C8D6334FC61}"/>
                </a:ext>
              </a:extLst>
            </p:cNvPr>
            <p:cNvSpPr txBox="1"/>
            <p:nvPr/>
          </p:nvSpPr>
          <p:spPr>
            <a:xfrm>
              <a:off x="6376149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285A62-17A8-0B34-7289-6493A79561CC}"/>
                </a:ext>
              </a:extLst>
            </p:cNvPr>
            <p:cNvSpPr txBox="1"/>
            <p:nvPr/>
          </p:nvSpPr>
          <p:spPr>
            <a:xfrm>
              <a:off x="5496487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0C41ED-83E7-3E2C-2F8E-2032C42B525B}"/>
                </a:ext>
              </a:extLst>
            </p:cNvPr>
            <p:cNvSpPr txBox="1"/>
            <p:nvPr/>
          </p:nvSpPr>
          <p:spPr>
            <a:xfrm>
              <a:off x="4616825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038938-1E21-CE43-4C67-690041515F72}"/>
                </a:ext>
              </a:extLst>
            </p:cNvPr>
            <p:cNvSpPr txBox="1"/>
            <p:nvPr/>
          </p:nvSpPr>
          <p:spPr>
            <a:xfrm>
              <a:off x="3737163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36EEEE-E2DF-1256-1926-AD9F613EFE90}"/>
                </a:ext>
              </a:extLst>
            </p:cNvPr>
            <p:cNvSpPr txBox="1"/>
            <p:nvPr/>
          </p:nvSpPr>
          <p:spPr>
            <a:xfrm>
              <a:off x="2857501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AD3307-05DF-88F9-9B4F-DA41448ED9A8}"/>
                </a:ext>
              </a:extLst>
            </p:cNvPr>
            <p:cNvSpPr txBox="1"/>
            <p:nvPr/>
          </p:nvSpPr>
          <p:spPr>
            <a:xfrm>
              <a:off x="1977839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B2F45A-FF13-BDBB-A5C1-A3101DDDC934}"/>
                </a:ext>
              </a:extLst>
            </p:cNvPr>
            <p:cNvSpPr txBox="1"/>
            <p:nvPr/>
          </p:nvSpPr>
          <p:spPr>
            <a:xfrm>
              <a:off x="1098177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1998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5AFDB6-6A70-26BD-C07C-8BABB65D1965}"/>
                </a:ext>
              </a:extLst>
            </p:cNvPr>
            <p:cNvSpPr txBox="1"/>
            <p:nvPr/>
          </p:nvSpPr>
          <p:spPr>
            <a:xfrm>
              <a:off x="218515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1996</a:t>
              </a:r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F9BFE88E-ABE2-0AC4-BC9C-1C6CC626F63C}"/>
                </a:ext>
              </a:extLst>
            </p:cNvPr>
            <p:cNvSpPr/>
            <p:nvPr/>
          </p:nvSpPr>
          <p:spPr>
            <a:xfrm>
              <a:off x="131109" y="3207123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Arrow: Down 1">
              <a:extLst>
                <a:ext uri="{FF2B5EF4-FFF2-40B4-BE49-F238E27FC236}">
                  <a16:creationId xmlns:a16="http://schemas.microsoft.com/office/drawing/2014/main" id="{2D9D9F0D-D6F1-0274-0203-2FF2320826EB}"/>
                </a:ext>
              </a:extLst>
            </p:cNvPr>
            <p:cNvSpPr/>
            <p:nvPr/>
          </p:nvSpPr>
          <p:spPr>
            <a:xfrm>
              <a:off x="512654" y="3206735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CAE0AC-6A32-1A34-614C-F011BECA1772}"/>
                </a:ext>
              </a:extLst>
            </p:cNvPr>
            <p:cNvSpPr txBox="1"/>
            <p:nvPr/>
          </p:nvSpPr>
          <p:spPr>
            <a:xfrm rot="16200000">
              <a:off x="1912782" y="1654996"/>
              <a:ext cx="2589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</a:rPr>
                <a:t>ICA on EEG from Science</a:t>
              </a:r>
            </a:p>
            <a:p>
              <a:r>
                <a:rPr lang="en-US" dirty="0">
                  <a:solidFill>
                    <a:srgbClr val="FFFF00"/>
                  </a:solidFill>
                </a:rPr>
                <a:t> SCCN Launched</a:t>
              </a:r>
            </a:p>
          </p:txBody>
        </p:sp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D791B013-0CC3-F554-2D69-3977366DDDBF}"/>
                </a:ext>
              </a:extLst>
            </p:cNvPr>
            <p:cNvSpPr/>
            <p:nvPr/>
          </p:nvSpPr>
          <p:spPr>
            <a:xfrm>
              <a:off x="991460" y="3205550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3CD1F3-6E69-5059-23F4-A7A455731FD8}"/>
                </a:ext>
              </a:extLst>
            </p:cNvPr>
            <p:cNvSpPr txBox="1"/>
            <p:nvPr/>
          </p:nvSpPr>
          <p:spPr>
            <a:xfrm rot="16200000">
              <a:off x="-415501" y="2423544"/>
              <a:ext cx="1254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Infomax</a:t>
              </a:r>
            </a:p>
          </p:txBody>
        </p:sp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666711FA-3C40-67ED-E41D-307937302141}"/>
                </a:ext>
              </a:extLst>
            </p:cNvPr>
            <p:cNvSpPr/>
            <p:nvPr/>
          </p:nvSpPr>
          <p:spPr>
            <a:xfrm>
              <a:off x="3112995" y="3197524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274BA6-BD67-570D-F67B-2CFFEB2EFA19}"/>
                </a:ext>
              </a:extLst>
            </p:cNvPr>
            <p:cNvSpPr txBox="1"/>
            <p:nvPr/>
          </p:nvSpPr>
          <p:spPr>
            <a:xfrm rot="16200000">
              <a:off x="-251030" y="2199594"/>
              <a:ext cx="1702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First ICA on EEG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18C0C87-4229-4C6E-F68E-38FC0B77500E}"/>
                </a:ext>
              </a:extLst>
            </p:cNvPr>
            <p:cNvSpPr txBox="1"/>
            <p:nvPr/>
          </p:nvSpPr>
          <p:spPr>
            <a:xfrm rot="16200000">
              <a:off x="-94674" y="1889525"/>
              <a:ext cx="2347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ICA on EEG from PNAS</a:t>
              </a:r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4F8CAF06-611E-8CBA-56BA-109438815708}"/>
                </a:ext>
              </a:extLst>
            </p:cNvPr>
            <p:cNvSpPr/>
            <p:nvPr/>
          </p:nvSpPr>
          <p:spPr>
            <a:xfrm>
              <a:off x="4884946" y="3200565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16774F4-C070-FBD0-A1F5-DEB638E9D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8751" y="2133793"/>
              <a:ext cx="887201" cy="103076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0244101-A341-83DE-1EF9-9317C1FDD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9955" y="1238210"/>
              <a:ext cx="875997" cy="89558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9CC87E-E6DB-4800-F9B4-143BB33C6B49}"/>
                </a:ext>
              </a:extLst>
            </p:cNvPr>
            <p:cNvSpPr txBox="1"/>
            <p:nvPr/>
          </p:nvSpPr>
          <p:spPr>
            <a:xfrm>
              <a:off x="4180096" y="314880"/>
              <a:ext cx="16659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2006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Physiol. Interp.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of ICA 1</a:t>
              </a:r>
            </a:p>
          </p:txBody>
        </p:sp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944EDD5C-9FF9-E567-DD4B-C8C5104F5BBD}"/>
                </a:ext>
              </a:extLst>
            </p:cNvPr>
            <p:cNvSpPr/>
            <p:nvPr/>
          </p:nvSpPr>
          <p:spPr>
            <a:xfrm rot="10800000">
              <a:off x="982024" y="3964180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C8808A5-C455-49AC-826E-952268439707}"/>
                </a:ext>
              </a:extLst>
            </p:cNvPr>
            <p:cNvSpPr txBox="1"/>
            <p:nvPr/>
          </p:nvSpPr>
          <p:spPr>
            <a:xfrm rot="16200000">
              <a:off x="-252074" y="5312925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Graduated a high school</a:t>
              </a:r>
            </a:p>
          </p:txBody>
        </p:sp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70371B8C-A84C-BDF2-B583-C2D6394ADF5C}"/>
                </a:ext>
              </a:extLst>
            </p:cNvPr>
            <p:cNvSpPr/>
            <p:nvPr/>
          </p:nvSpPr>
          <p:spPr>
            <a:xfrm rot="10800000">
              <a:off x="1351358" y="3964180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AC78650-23A5-F122-EF52-B9CC292C6EA0}"/>
                </a:ext>
              </a:extLst>
            </p:cNvPr>
            <p:cNvSpPr txBox="1"/>
            <p:nvPr/>
          </p:nvSpPr>
          <p:spPr>
            <a:xfrm rot="16200000">
              <a:off x="117260" y="5312925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Entered a university</a:t>
              </a:r>
            </a:p>
          </p:txBody>
        </p:sp>
        <p:sp>
          <p:nvSpPr>
            <p:cNvPr id="33" name="Arrow: Down 32">
              <a:extLst>
                <a:ext uri="{FF2B5EF4-FFF2-40B4-BE49-F238E27FC236}">
                  <a16:creationId xmlns:a16="http://schemas.microsoft.com/office/drawing/2014/main" id="{AA249F50-A988-50B5-616F-94588027BE90}"/>
                </a:ext>
              </a:extLst>
            </p:cNvPr>
            <p:cNvSpPr/>
            <p:nvPr/>
          </p:nvSpPr>
          <p:spPr>
            <a:xfrm rot="10800000">
              <a:off x="3562045" y="3964182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87382B-DB70-D1C8-238F-BB0B15E31620}"/>
                </a:ext>
              </a:extLst>
            </p:cNvPr>
            <p:cNvSpPr txBox="1"/>
            <p:nvPr/>
          </p:nvSpPr>
          <p:spPr>
            <a:xfrm rot="16200000">
              <a:off x="2327947" y="5312927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Entered a grad school</a:t>
              </a:r>
            </a:p>
          </p:txBody>
        </p: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C1BBFF5A-534B-717B-3A00-D3B32074E390}"/>
                </a:ext>
              </a:extLst>
            </p:cNvPr>
            <p:cNvSpPr/>
            <p:nvPr/>
          </p:nvSpPr>
          <p:spPr>
            <a:xfrm rot="10800000">
              <a:off x="4453800" y="3964180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81F272-15F7-08FB-FB73-9D57F63123A9}"/>
                </a:ext>
              </a:extLst>
            </p:cNvPr>
            <p:cNvSpPr txBox="1"/>
            <p:nvPr/>
          </p:nvSpPr>
          <p:spPr>
            <a:xfrm rot="16200000">
              <a:off x="3219702" y="5312925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baseline="30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nd</a:t>
              </a:r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EEGLAB Workshop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C517896-8408-931C-EC01-9AA9DC7350E0}"/>
              </a:ext>
            </a:extLst>
          </p:cNvPr>
          <p:cNvGrpSpPr/>
          <p:nvPr/>
        </p:nvGrpSpPr>
        <p:grpSpPr>
          <a:xfrm>
            <a:off x="3900916" y="996900"/>
            <a:ext cx="369332" cy="2417721"/>
            <a:chOff x="3900916" y="996900"/>
            <a:chExt cx="369332" cy="2417721"/>
          </a:xfrm>
        </p:grpSpPr>
        <p:sp>
          <p:nvSpPr>
            <p:cNvPr id="40" name="Arrow: Down 39">
              <a:extLst>
                <a:ext uri="{FF2B5EF4-FFF2-40B4-BE49-F238E27FC236}">
                  <a16:creationId xmlns:a16="http://schemas.microsoft.com/office/drawing/2014/main" id="{27365790-5A32-8DF0-E06F-93C5B7DD8201}"/>
                </a:ext>
              </a:extLst>
            </p:cNvPr>
            <p:cNvSpPr/>
            <p:nvPr/>
          </p:nvSpPr>
          <p:spPr>
            <a:xfrm>
              <a:off x="3998268" y="3192744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7C7CDA9-05D4-0801-9090-EC58000CE3DA}"/>
                </a:ext>
              </a:extLst>
            </p:cNvPr>
            <p:cNvSpPr txBox="1"/>
            <p:nvPr/>
          </p:nvSpPr>
          <p:spPr>
            <a:xfrm rot="16200000">
              <a:off x="2982755" y="1915061"/>
              <a:ext cx="2205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ICA on EEG from 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9589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CF3798-F34A-5FE6-101C-138CB20BB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309" y="671638"/>
            <a:ext cx="6018174" cy="5878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1D4AE2-E067-C96E-EC1A-E97369E66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634" y="2198171"/>
            <a:ext cx="4097595" cy="414287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EF4555-9ACA-A641-0937-F8BA41BC11CE}"/>
              </a:ext>
            </a:extLst>
          </p:cNvPr>
          <p:cNvCxnSpPr>
            <a:cxnSpLocks/>
          </p:cNvCxnSpPr>
          <p:nvPr/>
        </p:nvCxnSpPr>
        <p:spPr>
          <a:xfrm>
            <a:off x="768741" y="3598361"/>
            <a:ext cx="5445940" cy="0"/>
          </a:xfrm>
          <a:prstGeom prst="line">
            <a:avLst/>
          </a:prstGeom>
          <a:ln w="63500" cmpd="sng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own Arrow 44">
            <a:extLst>
              <a:ext uri="{FF2B5EF4-FFF2-40B4-BE49-F238E27FC236}">
                <a16:creationId xmlns:a16="http://schemas.microsoft.com/office/drawing/2014/main" id="{97B3810A-947C-7412-5022-801F8B39FA6F}"/>
              </a:ext>
            </a:extLst>
          </p:cNvPr>
          <p:cNvSpPr/>
          <p:nvPr/>
        </p:nvSpPr>
        <p:spPr>
          <a:xfrm rot="10800000">
            <a:off x="1862294" y="2996705"/>
            <a:ext cx="542166" cy="1178912"/>
          </a:xfrm>
          <a:prstGeom prst="downArrow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own Arrow 46">
            <a:extLst>
              <a:ext uri="{FF2B5EF4-FFF2-40B4-BE49-F238E27FC236}">
                <a16:creationId xmlns:a16="http://schemas.microsoft.com/office/drawing/2014/main" id="{81345339-1F93-B9EF-B8A0-532694F76EAF}"/>
              </a:ext>
            </a:extLst>
          </p:cNvPr>
          <p:cNvSpPr/>
          <p:nvPr/>
        </p:nvSpPr>
        <p:spPr>
          <a:xfrm>
            <a:off x="2695776" y="3009697"/>
            <a:ext cx="542166" cy="1178912"/>
          </a:xfrm>
          <a:prstGeom prst="downArrow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EC9D67-DEFF-6CD9-5908-1A2E952D21B9}"/>
              </a:ext>
            </a:extLst>
          </p:cNvPr>
          <p:cNvSpPr txBox="1"/>
          <p:nvPr/>
        </p:nvSpPr>
        <p:spPr>
          <a:xfrm rot="16200000">
            <a:off x="1417230" y="3431671"/>
            <a:ext cx="1399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Mixing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1B661D-E811-925B-3913-FC146193577D}"/>
              </a:ext>
            </a:extLst>
          </p:cNvPr>
          <p:cNvSpPr txBox="1"/>
          <p:nvPr/>
        </p:nvSpPr>
        <p:spPr>
          <a:xfrm rot="16200000">
            <a:off x="2250713" y="3399755"/>
            <a:ext cx="1399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Unmixing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E4D450E-6814-5257-97DB-E2043B429F4C}"/>
              </a:ext>
            </a:extLst>
          </p:cNvPr>
          <p:cNvCxnSpPr>
            <a:cxnSpLocks/>
          </p:cNvCxnSpPr>
          <p:nvPr/>
        </p:nvCxnSpPr>
        <p:spPr>
          <a:xfrm>
            <a:off x="6852603" y="3598361"/>
            <a:ext cx="4079735" cy="0"/>
          </a:xfrm>
          <a:prstGeom prst="line">
            <a:avLst/>
          </a:prstGeom>
          <a:ln w="63500" cmpd="sng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82A4BB-8672-C521-3B93-92DA6EDD4A7F}"/>
              </a:ext>
            </a:extLst>
          </p:cNvPr>
          <p:cNvCxnSpPr>
            <a:cxnSpLocks/>
          </p:cNvCxnSpPr>
          <p:nvPr/>
        </p:nvCxnSpPr>
        <p:spPr>
          <a:xfrm>
            <a:off x="11765818" y="3598361"/>
            <a:ext cx="388417" cy="0"/>
          </a:xfrm>
          <a:prstGeom prst="line">
            <a:avLst/>
          </a:prstGeom>
          <a:ln w="63500" cmpd="sng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6B4AA5F-C807-E761-18B5-A12523EBC30B}"/>
              </a:ext>
            </a:extLst>
          </p:cNvPr>
          <p:cNvSpPr txBox="1"/>
          <p:nvPr/>
        </p:nvSpPr>
        <p:spPr>
          <a:xfrm>
            <a:off x="9726627" y="6526706"/>
            <a:ext cx="2468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/>
              <a:t>Onton</a:t>
            </a:r>
            <a:r>
              <a:rPr lang="en-US" sz="1600" dirty="0"/>
              <a:t> and </a:t>
            </a:r>
            <a:r>
              <a:rPr lang="en-US" sz="1600" dirty="0" err="1"/>
              <a:t>Makeig</a:t>
            </a:r>
            <a:r>
              <a:rPr lang="en-US" sz="1600" dirty="0"/>
              <a:t> (2006)</a:t>
            </a:r>
          </a:p>
        </p:txBody>
      </p:sp>
    </p:spTree>
    <p:extLst>
      <p:ext uri="{BB962C8B-B14F-4D97-AF65-F5344CB8AC3E}">
        <p14:creationId xmlns:p14="http://schemas.microsoft.com/office/powerpoint/2010/main" val="2591917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Chart, histogram&#10;&#10;Description automatically generated">
            <a:extLst>
              <a:ext uri="{FF2B5EF4-FFF2-40B4-BE49-F238E27FC236}">
                <a16:creationId xmlns:a16="http://schemas.microsoft.com/office/drawing/2014/main" id="{0601EEA8-1F3B-4B8A-B69E-F75D0387C6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3" y="47767"/>
            <a:ext cx="11430001" cy="336417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30F039C-F14F-F9D7-FD0B-4D8B5F10FAEB}"/>
              </a:ext>
            </a:extLst>
          </p:cNvPr>
          <p:cNvSpPr/>
          <p:nvPr/>
        </p:nvSpPr>
        <p:spPr>
          <a:xfrm>
            <a:off x="7404577" y="0"/>
            <a:ext cx="4787422" cy="3712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240F124-FCFA-DFAE-BEC2-DE930CB7DBFF}"/>
              </a:ext>
            </a:extLst>
          </p:cNvPr>
          <p:cNvGrpSpPr/>
          <p:nvPr/>
        </p:nvGrpSpPr>
        <p:grpSpPr>
          <a:xfrm>
            <a:off x="26974" y="683403"/>
            <a:ext cx="11946511" cy="6151876"/>
            <a:chOff x="26974" y="683403"/>
            <a:chExt cx="11946511" cy="6151876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2E66F1DD-2F4F-42F7-D641-AD1F574A45FA}"/>
                </a:ext>
              </a:extLst>
            </p:cNvPr>
            <p:cNvSpPr/>
            <p:nvPr/>
          </p:nvSpPr>
          <p:spPr>
            <a:xfrm>
              <a:off x="218515" y="3348317"/>
              <a:ext cx="11754970" cy="302558"/>
            </a:xfrm>
            <a:prstGeom prst="rightArrow">
              <a:avLst>
                <a:gd name="adj1" fmla="val 50000"/>
                <a:gd name="adj2" fmla="val 12777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FD92C9-0160-BEA7-A364-DB769E3213AB}"/>
                </a:ext>
              </a:extLst>
            </p:cNvPr>
            <p:cNvSpPr txBox="1"/>
            <p:nvPr/>
          </p:nvSpPr>
          <p:spPr>
            <a:xfrm>
              <a:off x="10774456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2020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A29221-1CAE-2DB7-0B1F-5AF893B37392}"/>
                </a:ext>
              </a:extLst>
            </p:cNvPr>
            <p:cNvSpPr txBox="1"/>
            <p:nvPr/>
          </p:nvSpPr>
          <p:spPr>
            <a:xfrm>
              <a:off x="9894797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2018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B5DE49-2100-14EF-46E2-6480806737CA}"/>
                </a:ext>
              </a:extLst>
            </p:cNvPr>
            <p:cNvSpPr txBox="1"/>
            <p:nvPr/>
          </p:nvSpPr>
          <p:spPr>
            <a:xfrm>
              <a:off x="9015135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D0B395-BCEF-74A4-2A05-2305E01F36CE}"/>
                </a:ext>
              </a:extLst>
            </p:cNvPr>
            <p:cNvSpPr txBox="1"/>
            <p:nvPr/>
          </p:nvSpPr>
          <p:spPr>
            <a:xfrm>
              <a:off x="8135473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C7E9A4-C212-EC1A-51A6-76EBDDE50114}"/>
                </a:ext>
              </a:extLst>
            </p:cNvPr>
            <p:cNvSpPr txBox="1"/>
            <p:nvPr/>
          </p:nvSpPr>
          <p:spPr>
            <a:xfrm>
              <a:off x="7255811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7BBA6A-8FDA-2692-3DFF-0C8D6334FC61}"/>
                </a:ext>
              </a:extLst>
            </p:cNvPr>
            <p:cNvSpPr txBox="1"/>
            <p:nvPr/>
          </p:nvSpPr>
          <p:spPr>
            <a:xfrm>
              <a:off x="6376149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285A62-17A8-0B34-7289-6493A79561CC}"/>
                </a:ext>
              </a:extLst>
            </p:cNvPr>
            <p:cNvSpPr txBox="1"/>
            <p:nvPr/>
          </p:nvSpPr>
          <p:spPr>
            <a:xfrm>
              <a:off x="5496487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0C41ED-83E7-3E2C-2F8E-2032C42B525B}"/>
                </a:ext>
              </a:extLst>
            </p:cNvPr>
            <p:cNvSpPr txBox="1"/>
            <p:nvPr/>
          </p:nvSpPr>
          <p:spPr>
            <a:xfrm>
              <a:off x="4616825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038938-1E21-CE43-4C67-690041515F72}"/>
                </a:ext>
              </a:extLst>
            </p:cNvPr>
            <p:cNvSpPr txBox="1"/>
            <p:nvPr/>
          </p:nvSpPr>
          <p:spPr>
            <a:xfrm>
              <a:off x="3737163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36EEEE-E2DF-1256-1926-AD9F613EFE90}"/>
                </a:ext>
              </a:extLst>
            </p:cNvPr>
            <p:cNvSpPr txBox="1"/>
            <p:nvPr/>
          </p:nvSpPr>
          <p:spPr>
            <a:xfrm>
              <a:off x="2857501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AD3307-05DF-88F9-9B4F-DA41448ED9A8}"/>
                </a:ext>
              </a:extLst>
            </p:cNvPr>
            <p:cNvSpPr txBox="1"/>
            <p:nvPr/>
          </p:nvSpPr>
          <p:spPr>
            <a:xfrm>
              <a:off x="1977839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B2F45A-FF13-BDBB-A5C1-A3101DDDC934}"/>
                </a:ext>
              </a:extLst>
            </p:cNvPr>
            <p:cNvSpPr txBox="1"/>
            <p:nvPr/>
          </p:nvSpPr>
          <p:spPr>
            <a:xfrm>
              <a:off x="1098177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1998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5AFDB6-6A70-26BD-C07C-8BABB65D1965}"/>
                </a:ext>
              </a:extLst>
            </p:cNvPr>
            <p:cNvSpPr txBox="1"/>
            <p:nvPr/>
          </p:nvSpPr>
          <p:spPr>
            <a:xfrm>
              <a:off x="218515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1996</a:t>
              </a:r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F9BFE88E-ABE2-0AC4-BC9C-1C6CC626F63C}"/>
                </a:ext>
              </a:extLst>
            </p:cNvPr>
            <p:cNvSpPr/>
            <p:nvPr/>
          </p:nvSpPr>
          <p:spPr>
            <a:xfrm>
              <a:off x="131109" y="3207123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Arrow: Down 1">
              <a:extLst>
                <a:ext uri="{FF2B5EF4-FFF2-40B4-BE49-F238E27FC236}">
                  <a16:creationId xmlns:a16="http://schemas.microsoft.com/office/drawing/2014/main" id="{2D9D9F0D-D6F1-0274-0203-2FF2320826EB}"/>
                </a:ext>
              </a:extLst>
            </p:cNvPr>
            <p:cNvSpPr/>
            <p:nvPr/>
          </p:nvSpPr>
          <p:spPr>
            <a:xfrm>
              <a:off x="512654" y="3206735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CAE0AC-6A32-1A34-614C-F011BECA1772}"/>
                </a:ext>
              </a:extLst>
            </p:cNvPr>
            <p:cNvSpPr txBox="1"/>
            <p:nvPr/>
          </p:nvSpPr>
          <p:spPr>
            <a:xfrm rot="16200000">
              <a:off x="1912782" y="1654996"/>
              <a:ext cx="2589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</a:rPr>
                <a:t>ICA on EEG from Science</a:t>
              </a:r>
            </a:p>
            <a:p>
              <a:r>
                <a:rPr lang="en-US" dirty="0">
                  <a:solidFill>
                    <a:srgbClr val="FFFF00"/>
                  </a:solidFill>
                </a:rPr>
                <a:t> SCCN Launched</a:t>
              </a:r>
            </a:p>
          </p:txBody>
        </p:sp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D791B013-0CC3-F554-2D69-3977366DDDBF}"/>
                </a:ext>
              </a:extLst>
            </p:cNvPr>
            <p:cNvSpPr/>
            <p:nvPr/>
          </p:nvSpPr>
          <p:spPr>
            <a:xfrm>
              <a:off x="991460" y="3205550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3CD1F3-6E69-5059-23F4-A7A455731FD8}"/>
                </a:ext>
              </a:extLst>
            </p:cNvPr>
            <p:cNvSpPr txBox="1"/>
            <p:nvPr/>
          </p:nvSpPr>
          <p:spPr>
            <a:xfrm rot="16200000">
              <a:off x="-415501" y="2423544"/>
              <a:ext cx="1254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Infomax</a:t>
              </a:r>
            </a:p>
          </p:txBody>
        </p:sp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666711FA-3C40-67ED-E41D-307937302141}"/>
                </a:ext>
              </a:extLst>
            </p:cNvPr>
            <p:cNvSpPr/>
            <p:nvPr/>
          </p:nvSpPr>
          <p:spPr>
            <a:xfrm>
              <a:off x="3112995" y="3197524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274BA6-BD67-570D-F67B-2CFFEB2EFA19}"/>
                </a:ext>
              </a:extLst>
            </p:cNvPr>
            <p:cNvSpPr txBox="1"/>
            <p:nvPr/>
          </p:nvSpPr>
          <p:spPr>
            <a:xfrm rot="16200000">
              <a:off x="-251030" y="2199594"/>
              <a:ext cx="1702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First ICA on EEG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18C0C87-4229-4C6E-F68E-38FC0B77500E}"/>
                </a:ext>
              </a:extLst>
            </p:cNvPr>
            <p:cNvSpPr txBox="1"/>
            <p:nvPr/>
          </p:nvSpPr>
          <p:spPr>
            <a:xfrm rot="16200000">
              <a:off x="-94674" y="1889525"/>
              <a:ext cx="2347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ICA on EEG from PNAS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9CC87E-E6DB-4800-F9B4-143BB33C6B49}"/>
                </a:ext>
              </a:extLst>
            </p:cNvPr>
            <p:cNvSpPr txBox="1"/>
            <p:nvPr/>
          </p:nvSpPr>
          <p:spPr>
            <a:xfrm rot="16200000">
              <a:off x="3800620" y="1858281"/>
              <a:ext cx="23434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Physiol. interp. of ICA 1</a:t>
              </a:r>
            </a:p>
          </p:txBody>
        </p:sp>
        <p:sp>
          <p:nvSpPr>
            <p:cNvPr id="33" name="Arrow: Down 32">
              <a:extLst>
                <a:ext uri="{FF2B5EF4-FFF2-40B4-BE49-F238E27FC236}">
                  <a16:creationId xmlns:a16="http://schemas.microsoft.com/office/drawing/2014/main" id="{9384ECF8-77FB-BAD1-DB39-5190B691F4BC}"/>
                </a:ext>
              </a:extLst>
            </p:cNvPr>
            <p:cNvSpPr/>
            <p:nvPr/>
          </p:nvSpPr>
          <p:spPr>
            <a:xfrm rot="10800000">
              <a:off x="982024" y="3964180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730F4EC-6515-E5C1-A0A4-685F2A6DF399}"/>
                </a:ext>
              </a:extLst>
            </p:cNvPr>
            <p:cNvSpPr txBox="1"/>
            <p:nvPr/>
          </p:nvSpPr>
          <p:spPr>
            <a:xfrm rot="16200000">
              <a:off x="-252074" y="5312925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Graduated a high school</a:t>
              </a:r>
            </a:p>
          </p:txBody>
        </p:sp>
        <p:sp>
          <p:nvSpPr>
            <p:cNvPr id="35" name="Arrow: Down 34">
              <a:extLst>
                <a:ext uri="{FF2B5EF4-FFF2-40B4-BE49-F238E27FC236}">
                  <a16:creationId xmlns:a16="http://schemas.microsoft.com/office/drawing/2014/main" id="{3DA23100-FE16-3BBB-9A0F-0840C15CF3BD}"/>
                </a:ext>
              </a:extLst>
            </p:cNvPr>
            <p:cNvSpPr/>
            <p:nvPr/>
          </p:nvSpPr>
          <p:spPr>
            <a:xfrm rot="10800000">
              <a:off x="1351358" y="3964180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068BBB8-FE80-C83B-535D-45817EFD97A0}"/>
                </a:ext>
              </a:extLst>
            </p:cNvPr>
            <p:cNvSpPr txBox="1"/>
            <p:nvPr/>
          </p:nvSpPr>
          <p:spPr>
            <a:xfrm rot="16200000">
              <a:off x="117260" y="5312925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Entered a university</a:t>
              </a:r>
            </a:p>
          </p:txBody>
        </p:sp>
        <p:sp>
          <p:nvSpPr>
            <p:cNvPr id="37" name="Arrow: Down 36">
              <a:extLst>
                <a:ext uri="{FF2B5EF4-FFF2-40B4-BE49-F238E27FC236}">
                  <a16:creationId xmlns:a16="http://schemas.microsoft.com/office/drawing/2014/main" id="{998031ED-676B-EA32-FAF2-CE19A8D1A54D}"/>
                </a:ext>
              </a:extLst>
            </p:cNvPr>
            <p:cNvSpPr/>
            <p:nvPr/>
          </p:nvSpPr>
          <p:spPr>
            <a:xfrm rot="10800000">
              <a:off x="3562045" y="3964182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F6B4D27-B8F1-FC10-4765-B2474FFB2C3C}"/>
                </a:ext>
              </a:extLst>
            </p:cNvPr>
            <p:cNvSpPr txBox="1"/>
            <p:nvPr/>
          </p:nvSpPr>
          <p:spPr>
            <a:xfrm rot="16200000">
              <a:off x="2327947" y="5312927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Entered a grad school</a:t>
              </a:r>
            </a:p>
          </p:txBody>
        </p:sp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77533A53-914A-07FC-A857-852CDD8F642B}"/>
                </a:ext>
              </a:extLst>
            </p:cNvPr>
            <p:cNvSpPr/>
            <p:nvPr/>
          </p:nvSpPr>
          <p:spPr>
            <a:xfrm rot="10800000">
              <a:off x="4453800" y="3964180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F115658-46DC-F622-4BF6-FF4A3B56C1BE}"/>
                </a:ext>
              </a:extLst>
            </p:cNvPr>
            <p:cNvSpPr txBox="1"/>
            <p:nvPr/>
          </p:nvSpPr>
          <p:spPr>
            <a:xfrm rot="16200000">
              <a:off x="3219702" y="5312925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baseline="30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nd</a:t>
              </a:r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EEGLAB Workshop</a:t>
              </a:r>
            </a:p>
          </p:txBody>
        </p:sp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C699AF4E-12F7-CCE1-D53E-C96225737EA2}"/>
                </a:ext>
              </a:extLst>
            </p:cNvPr>
            <p:cNvSpPr/>
            <p:nvPr/>
          </p:nvSpPr>
          <p:spPr>
            <a:xfrm rot="10800000">
              <a:off x="7055711" y="3964180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3973FC23-575D-7742-D5C6-6B88D9BAB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5324" y="4224359"/>
              <a:ext cx="895584" cy="895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Scott Makeig's lab | University of California, San Diego (UCSD)">
              <a:extLst>
                <a:ext uri="{FF2B5EF4-FFF2-40B4-BE49-F238E27FC236}">
                  <a16:creationId xmlns:a16="http://schemas.microsoft.com/office/drawing/2014/main" id="{2F58A7BA-F89D-B60F-B9D6-A85360BDFC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4098" y="5119943"/>
              <a:ext cx="946194" cy="934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5B4C4A5-5781-C756-8654-5634D3462858}"/>
                </a:ext>
              </a:extLst>
            </p:cNvPr>
            <p:cNvSpPr txBox="1"/>
            <p:nvPr/>
          </p:nvSpPr>
          <p:spPr>
            <a:xfrm>
              <a:off x="5829913" y="6050933"/>
              <a:ext cx="26316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2011</a:t>
              </a:r>
            </a:p>
            <a:p>
              <a:pPr algn="ct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Joined SCCN as a post-doc</a:t>
              </a:r>
            </a:p>
          </p:txBody>
        </p:sp>
        <p:sp>
          <p:nvSpPr>
            <p:cNvPr id="43" name="Arrow: Down 42">
              <a:extLst>
                <a:ext uri="{FF2B5EF4-FFF2-40B4-BE49-F238E27FC236}">
                  <a16:creationId xmlns:a16="http://schemas.microsoft.com/office/drawing/2014/main" id="{734544E3-56E9-9AF6-1461-C71A7D09C13E}"/>
                </a:ext>
              </a:extLst>
            </p:cNvPr>
            <p:cNvSpPr/>
            <p:nvPr/>
          </p:nvSpPr>
          <p:spPr>
            <a:xfrm rot="10800000">
              <a:off x="5749369" y="3989584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F86330C-BC8C-5FEB-AFF1-E10D86B204F5}"/>
                </a:ext>
              </a:extLst>
            </p:cNvPr>
            <p:cNvSpPr txBox="1"/>
            <p:nvPr/>
          </p:nvSpPr>
          <p:spPr>
            <a:xfrm rot="16200000">
              <a:off x="4515271" y="5338329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Started posts-doc (MRI)</a:t>
              </a:r>
            </a:p>
          </p:txBody>
        </p:sp>
        <p:sp>
          <p:nvSpPr>
            <p:cNvPr id="45" name="Arrow: Down 44">
              <a:extLst>
                <a:ext uri="{FF2B5EF4-FFF2-40B4-BE49-F238E27FC236}">
                  <a16:creationId xmlns:a16="http://schemas.microsoft.com/office/drawing/2014/main" id="{BF0A08E2-E30E-DB14-DB42-74B365DEB020}"/>
                </a:ext>
              </a:extLst>
            </p:cNvPr>
            <p:cNvSpPr/>
            <p:nvPr/>
          </p:nvSpPr>
          <p:spPr>
            <a:xfrm>
              <a:off x="4884946" y="3200565"/>
              <a:ext cx="174812" cy="22187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4725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Chart, histogram&#10;&#10;Description automatically generated">
            <a:extLst>
              <a:ext uri="{FF2B5EF4-FFF2-40B4-BE49-F238E27FC236}">
                <a16:creationId xmlns:a16="http://schemas.microsoft.com/office/drawing/2014/main" id="{B2A05102-73C5-2C8E-8E4B-5F0DDDD8E4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3" y="47767"/>
            <a:ext cx="11430001" cy="336417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0B181D8D-F5B4-56D4-6CF1-3BC7625575B4}"/>
              </a:ext>
            </a:extLst>
          </p:cNvPr>
          <p:cNvSpPr/>
          <p:nvPr/>
        </p:nvSpPr>
        <p:spPr>
          <a:xfrm>
            <a:off x="7824085" y="0"/>
            <a:ext cx="4367914" cy="3712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ED96A24-C6F3-69D1-4487-D7342E86E69C}"/>
              </a:ext>
            </a:extLst>
          </p:cNvPr>
          <p:cNvGrpSpPr/>
          <p:nvPr/>
        </p:nvGrpSpPr>
        <p:grpSpPr>
          <a:xfrm>
            <a:off x="26974" y="280761"/>
            <a:ext cx="11946511" cy="6554518"/>
            <a:chOff x="26974" y="280761"/>
            <a:chExt cx="11946511" cy="6554518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2E66F1DD-2F4F-42F7-D641-AD1F574A45FA}"/>
                </a:ext>
              </a:extLst>
            </p:cNvPr>
            <p:cNvSpPr/>
            <p:nvPr/>
          </p:nvSpPr>
          <p:spPr>
            <a:xfrm>
              <a:off x="218515" y="3348317"/>
              <a:ext cx="11754970" cy="302558"/>
            </a:xfrm>
            <a:prstGeom prst="rightArrow">
              <a:avLst>
                <a:gd name="adj1" fmla="val 50000"/>
                <a:gd name="adj2" fmla="val 12777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FD92C9-0160-BEA7-A364-DB769E3213AB}"/>
                </a:ext>
              </a:extLst>
            </p:cNvPr>
            <p:cNvSpPr txBox="1"/>
            <p:nvPr/>
          </p:nvSpPr>
          <p:spPr>
            <a:xfrm>
              <a:off x="10774456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2020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A29221-1CAE-2DB7-0B1F-5AF893B37392}"/>
                </a:ext>
              </a:extLst>
            </p:cNvPr>
            <p:cNvSpPr txBox="1"/>
            <p:nvPr/>
          </p:nvSpPr>
          <p:spPr>
            <a:xfrm>
              <a:off x="9894797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2018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B5DE49-2100-14EF-46E2-6480806737CA}"/>
                </a:ext>
              </a:extLst>
            </p:cNvPr>
            <p:cNvSpPr txBox="1"/>
            <p:nvPr/>
          </p:nvSpPr>
          <p:spPr>
            <a:xfrm>
              <a:off x="9015135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D0B395-BCEF-74A4-2A05-2305E01F36CE}"/>
                </a:ext>
              </a:extLst>
            </p:cNvPr>
            <p:cNvSpPr txBox="1"/>
            <p:nvPr/>
          </p:nvSpPr>
          <p:spPr>
            <a:xfrm>
              <a:off x="8135473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C7E9A4-C212-EC1A-51A6-76EBDDE50114}"/>
                </a:ext>
              </a:extLst>
            </p:cNvPr>
            <p:cNvSpPr txBox="1"/>
            <p:nvPr/>
          </p:nvSpPr>
          <p:spPr>
            <a:xfrm>
              <a:off x="7255811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7BBA6A-8FDA-2692-3DFF-0C8D6334FC61}"/>
                </a:ext>
              </a:extLst>
            </p:cNvPr>
            <p:cNvSpPr txBox="1"/>
            <p:nvPr/>
          </p:nvSpPr>
          <p:spPr>
            <a:xfrm>
              <a:off x="6376149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285A62-17A8-0B34-7289-6493A79561CC}"/>
                </a:ext>
              </a:extLst>
            </p:cNvPr>
            <p:cNvSpPr txBox="1"/>
            <p:nvPr/>
          </p:nvSpPr>
          <p:spPr>
            <a:xfrm>
              <a:off x="5496487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0C41ED-83E7-3E2C-2F8E-2032C42B525B}"/>
                </a:ext>
              </a:extLst>
            </p:cNvPr>
            <p:cNvSpPr txBox="1"/>
            <p:nvPr/>
          </p:nvSpPr>
          <p:spPr>
            <a:xfrm>
              <a:off x="4616825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038938-1E21-CE43-4C67-690041515F72}"/>
                </a:ext>
              </a:extLst>
            </p:cNvPr>
            <p:cNvSpPr txBox="1"/>
            <p:nvPr/>
          </p:nvSpPr>
          <p:spPr>
            <a:xfrm>
              <a:off x="3737163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36EEEE-E2DF-1256-1926-AD9F613EFE90}"/>
                </a:ext>
              </a:extLst>
            </p:cNvPr>
            <p:cNvSpPr txBox="1"/>
            <p:nvPr/>
          </p:nvSpPr>
          <p:spPr>
            <a:xfrm>
              <a:off x="2857501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AD3307-05DF-88F9-9B4F-DA41448ED9A8}"/>
                </a:ext>
              </a:extLst>
            </p:cNvPr>
            <p:cNvSpPr txBox="1"/>
            <p:nvPr/>
          </p:nvSpPr>
          <p:spPr>
            <a:xfrm>
              <a:off x="1977839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B2F45A-FF13-BDBB-A5C1-A3101DDDC934}"/>
                </a:ext>
              </a:extLst>
            </p:cNvPr>
            <p:cNvSpPr txBox="1"/>
            <p:nvPr/>
          </p:nvSpPr>
          <p:spPr>
            <a:xfrm>
              <a:off x="1098177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1998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5AFDB6-6A70-26BD-C07C-8BABB65D1965}"/>
                </a:ext>
              </a:extLst>
            </p:cNvPr>
            <p:cNvSpPr txBox="1"/>
            <p:nvPr/>
          </p:nvSpPr>
          <p:spPr>
            <a:xfrm>
              <a:off x="218515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1996</a:t>
              </a:r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F9BFE88E-ABE2-0AC4-BC9C-1C6CC626F63C}"/>
                </a:ext>
              </a:extLst>
            </p:cNvPr>
            <p:cNvSpPr/>
            <p:nvPr/>
          </p:nvSpPr>
          <p:spPr>
            <a:xfrm>
              <a:off x="131109" y="3207123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Arrow: Down 1">
              <a:extLst>
                <a:ext uri="{FF2B5EF4-FFF2-40B4-BE49-F238E27FC236}">
                  <a16:creationId xmlns:a16="http://schemas.microsoft.com/office/drawing/2014/main" id="{2D9D9F0D-D6F1-0274-0203-2FF2320826EB}"/>
                </a:ext>
              </a:extLst>
            </p:cNvPr>
            <p:cNvSpPr/>
            <p:nvPr/>
          </p:nvSpPr>
          <p:spPr>
            <a:xfrm>
              <a:off x="512654" y="3206735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CAE0AC-6A32-1A34-614C-F011BECA1772}"/>
                </a:ext>
              </a:extLst>
            </p:cNvPr>
            <p:cNvSpPr txBox="1"/>
            <p:nvPr/>
          </p:nvSpPr>
          <p:spPr>
            <a:xfrm rot="16200000">
              <a:off x="1912782" y="1654996"/>
              <a:ext cx="2589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</a:rPr>
                <a:t>ICA on EEG from Science</a:t>
              </a:r>
            </a:p>
            <a:p>
              <a:r>
                <a:rPr lang="en-US" dirty="0">
                  <a:solidFill>
                    <a:srgbClr val="FFFF00"/>
                  </a:solidFill>
                </a:rPr>
                <a:t> SCCN Launched</a:t>
              </a:r>
            </a:p>
          </p:txBody>
        </p:sp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D791B013-0CC3-F554-2D69-3977366DDDBF}"/>
                </a:ext>
              </a:extLst>
            </p:cNvPr>
            <p:cNvSpPr/>
            <p:nvPr/>
          </p:nvSpPr>
          <p:spPr>
            <a:xfrm>
              <a:off x="991460" y="3205550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3CD1F3-6E69-5059-23F4-A7A455731FD8}"/>
                </a:ext>
              </a:extLst>
            </p:cNvPr>
            <p:cNvSpPr txBox="1"/>
            <p:nvPr/>
          </p:nvSpPr>
          <p:spPr>
            <a:xfrm rot="16200000">
              <a:off x="-415501" y="2423544"/>
              <a:ext cx="1254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Infomax</a:t>
              </a:r>
            </a:p>
          </p:txBody>
        </p:sp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666711FA-3C40-67ED-E41D-307937302141}"/>
                </a:ext>
              </a:extLst>
            </p:cNvPr>
            <p:cNvSpPr/>
            <p:nvPr/>
          </p:nvSpPr>
          <p:spPr>
            <a:xfrm>
              <a:off x="3112995" y="3197524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274BA6-BD67-570D-F67B-2CFFEB2EFA19}"/>
                </a:ext>
              </a:extLst>
            </p:cNvPr>
            <p:cNvSpPr txBox="1"/>
            <p:nvPr/>
          </p:nvSpPr>
          <p:spPr>
            <a:xfrm rot="16200000">
              <a:off x="-251030" y="2199594"/>
              <a:ext cx="1702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First ICA on EEG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18C0C87-4229-4C6E-F68E-38FC0B77500E}"/>
                </a:ext>
              </a:extLst>
            </p:cNvPr>
            <p:cNvSpPr txBox="1"/>
            <p:nvPr/>
          </p:nvSpPr>
          <p:spPr>
            <a:xfrm rot="16200000">
              <a:off x="-94674" y="1889525"/>
              <a:ext cx="2347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ICA on EEG from PNAS</a:t>
              </a:r>
            </a:p>
          </p:txBody>
        </p: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FF52F15C-9CF0-AC58-C6F1-2611644F68D6}"/>
                </a:ext>
              </a:extLst>
            </p:cNvPr>
            <p:cNvSpPr/>
            <p:nvPr/>
          </p:nvSpPr>
          <p:spPr>
            <a:xfrm>
              <a:off x="7511298" y="3195214"/>
              <a:ext cx="174812" cy="22187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87CA9CC-E35F-086E-A4B5-E7EFBCB56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6958" y="2088107"/>
              <a:ext cx="785523" cy="108151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3812372-0BE7-267C-F5F6-6266ABDBC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6014" y="1154188"/>
              <a:ext cx="875997" cy="89558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21D13D8-D046-471E-6A50-9605FC3580E2}"/>
                </a:ext>
              </a:extLst>
            </p:cNvPr>
            <p:cNvSpPr txBox="1"/>
            <p:nvPr/>
          </p:nvSpPr>
          <p:spPr>
            <a:xfrm>
              <a:off x="6798817" y="280761"/>
              <a:ext cx="16659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2012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Physiol. Interp.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of ICA 2</a:t>
              </a:r>
            </a:p>
          </p:txBody>
        </p:sp>
        <p:sp>
          <p:nvSpPr>
            <p:cNvPr id="33" name="Arrow: Down 32">
              <a:extLst>
                <a:ext uri="{FF2B5EF4-FFF2-40B4-BE49-F238E27FC236}">
                  <a16:creationId xmlns:a16="http://schemas.microsoft.com/office/drawing/2014/main" id="{9384ECF8-77FB-BAD1-DB39-5190B691F4BC}"/>
                </a:ext>
              </a:extLst>
            </p:cNvPr>
            <p:cNvSpPr/>
            <p:nvPr/>
          </p:nvSpPr>
          <p:spPr>
            <a:xfrm rot="10800000">
              <a:off x="982024" y="3964180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730F4EC-6515-E5C1-A0A4-685F2A6DF399}"/>
                </a:ext>
              </a:extLst>
            </p:cNvPr>
            <p:cNvSpPr txBox="1"/>
            <p:nvPr/>
          </p:nvSpPr>
          <p:spPr>
            <a:xfrm rot="16200000">
              <a:off x="-252074" y="5312925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Graduated a high school</a:t>
              </a:r>
            </a:p>
          </p:txBody>
        </p:sp>
        <p:sp>
          <p:nvSpPr>
            <p:cNvPr id="35" name="Arrow: Down 34">
              <a:extLst>
                <a:ext uri="{FF2B5EF4-FFF2-40B4-BE49-F238E27FC236}">
                  <a16:creationId xmlns:a16="http://schemas.microsoft.com/office/drawing/2014/main" id="{3DA23100-FE16-3BBB-9A0F-0840C15CF3BD}"/>
                </a:ext>
              </a:extLst>
            </p:cNvPr>
            <p:cNvSpPr/>
            <p:nvPr/>
          </p:nvSpPr>
          <p:spPr>
            <a:xfrm rot="10800000">
              <a:off x="1351358" y="3964180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068BBB8-FE80-C83B-535D-45817EFD97A0}"/>
                </a:ext>
              </a:extLst>
            </p:cNvPr>
            <p:cNvSpPr txBox="1"/>
            <p:nvPr/>
          </p:nvSpPr>
          <p:spPr>
            <a:xfrm rot="16200000">
              <a:off x="117260" y="5312925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Entered a university</a:t>
              </a:r>
            </a:p>
          </p:txBody>
        </p:sp>
        <p:sp>
          <p:nvSpPr>
            <p:cNvPr id="37" name="Arrow: Down 36">
              <a:extLst>
                <a:ext uri="{FF2B5EF4-FFF2-40B4-BE49-F238E27FC236}">
                  <a16:creationId xmlns:a16="http://schemas.microsoft.com/office/drawing/2014/main" id="{998031ED-676B-EA32-FAF2-CE19A8D1A54D}"/>
                </a:ext>
              </a:extLst>
            </p:cNvPr>
            <p:cNvSpPr/>
            <p:nvPr/>
          </p:nvSpPr>
          <p:spPr>
            <a:xfrm rot="10800000">
              <a:off x="3562045" y="3964182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F6B4D27-B8F1-FC10-4765-B2474FFB2C3C}"/>
                </a:ext>
              </a:extLst>
            </p:cNvPr>
            <p:cNvSpPr txBox="1"/>
            <p:nvPr/>
          </p:nvSpPr>
          <p:spPr>
            <a:xfrm rot="16200000">
              <a:off x="2327947" y="5312927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Entered a grad school</a:t>
              </a:r>
            </a:p>
          </p:txBody>
        </p:sp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77533A53-914A-07FC-A857-852CDD8F642B}"/>
                </a:ext>
              </a:extLst>
            </p:cNvPr>
            <p:cNvSpPr/>
            <p:nvPr/>
          </p:nvSpPr>
          <p:spPr>
            <a:xfrm rot="10800000">
              <a:off x="4453800" y="3964180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F115658-46DC-F622-4BF6-FF4A3B56C1BE}"/>
                </a:ext>
              </a:extLst>
            </p:cNvPr>
            <p:cNvSpPr txBox="1"/>
            <p:nvPr/>
          </p:nvSpPr>
          <p:spPr>
            <a:xfrm rot="16200000">
              <a:off x="3219702" y="5312925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baseline="30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nd</a:t>
              </a:r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EEGLAB Workshop</a:t>
              </a:r>
            </a:p>
          </p:txBody>
        </p:sp>
        <p:sp>
          <p:nvSpPr>
            <p:cNvPr id="41" name="Arrow: Down 40">
              <a:extLst>
                <a:ext uri="{FF2B5EF4-FFF2-40B4-BE49-F238E27FC236}">
                  <a16:creationId xmlns:a16="http://schemas.microsoft.com/office/drawing/2014/main" id="{04D74B2B-E9BF-F5A4-717A-2D0BCAF3556A}"/>
                </a:ext>
              </a:extLst>
            </p:cNvPr>
            <p:cNvSpPr/>
            <p:nvPr/>
          </p:nvSpPr>
          <p:spPr>
            <a:xfrm rot="10800000">
              <a:off x="7055711" y="3964180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7DD0001-3A8A-F758-E313-2A0AED9FD2EF}"/>
                </a:ext>
              </a:extLst>
            </p:cNvPr>
            <p:cNvSpPr txBox="1"/>
            <p:nvPr/>
          </p:nvSpPr>
          <p:spPr>
            <a:xfrm rot="16200000">
              <a:off x="5817184" y="5290028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Joined SCCN as a post-doc</a:t>
              </a:r>
            </a:p>
          </p:txBody>
        </p:sp>
        <p:sp>
          <p:nvSpPr>
            <p:cNvPr id="46" name="Arrow: Down 45">
              <a:extLst>
                <a:ext uri="{FF2B5EF4-FFF2-40B4-BE49-F238E27FC236}">
                  <a16:creationId xmlns:a16="http://schemas.microsoft.com/office/drawing/2014/main" id="{69FE81A5-50D3-CE6B-A179-04B1D7E31741}"/>
                </a:ext>
              </a:extLst>
            </p:cNvPr>
            <p:cNvSpPr/>
            <p:nvPr/>
          </p:nvSpPr>
          <p:spPr>
            <a:xfrm rot="10800000">
              <a:off x="5749369" y="3989584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657BA27-31DB-A37D-86BC-A6EC4F41534E}"/>
                </a:ext>
              </a:extLst>
            </p:cNvPr>
            <p:cNvSpPr txBox="1"/>
            <p:nvPr/>
          </p:nvSpPr>
          <p:spPr>
            <a:xfrm rot="16200000">
              <a:off x="4515271" y="5338329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Started posts-doc (MRI)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51E7AB6-3489-9516-F105-6796BCF49F44}"/>
                </a:ext>
              </a:extLst>
            </p:cNvPr>
            <p:cNvSpPr txBox="1"/>
            <p:nvPr/>
          </p:nvSpPr>
          <p:spPr>
            <a:xfrm rot="16200000">
              <a:off x="3800620" y="1858281"/>
              <a:ext cx="23434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Physiol. interp. of ICA 1</a:t>
              </a:r>
            </a:p>
          </p:txBody>
        </p:sp>
        <p:sp>
          <p:nvSpPr>
            <p:cNvPr id="49" name="Arrow: Down 48">
              <a:extLst>
                <a:ext uri="{FF2B5EF4-FFF2-40B4-BE49-F238E27FC236}">
                  <a16:creationId xmlns:a16="http://schemas.microsoft.com/office/drawing/2014/main" id="{F93A33CF-E84A-4A8B-1DD5-EDBFDB0BC3C2}"/>
                </a:ext>
              </a:extLst>
            </p:cNvPr>
            <p:cNvSpPr/>
            <p:nvPr/>
          </p:nvSpPr>
          <p:spPr>
            <a:xfrm>
              <a:off x="4884946" y="3200565"/>
              <a:ext cx="174812" cy="22187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AC9E2CB-D5FF-8CEA-118C-99B233870816}"/>
              </a:ext>
            </a:extLst>
          </p:cNvPr>
          <p:cNvGrpSpPr/>
          <p:nvPr/>
        </p:nvGrpSpPr>
        <p:grpSpPr>
          <a:xfrm>
            <a:off x="3900916" y="996900"/>
            <a:ext cx="369332" cy="2417721"/>
            <a:chOff x="3900916" y="996900"/>
            <a:chExt cx="369332" cy="2417721"/>
          </a:xfrm>
        </p:grpSpPr>
        <p:sp>
          <p:nvSpPr>
            <p:cNvPr id="54" name="Arrow: Down 53">
              <a:extLst>
                <a:ext uri="{FF2B5EF4-FFF2-40B4-BE49-F238E27FC236}">
                  <a16:creationId xmlns:a16="http://schemas.microsoft.com/office/drawing/2014/main" id="{90510622-25F5-8A78-D9BB-74DBE1B72E17}"/>
                </a:ext>
              </a:extLst>
            </p:cNvPr>
            <p:cNvSpPr/>
            <p:nvPr/>
          </p:nvSpPr>
          <p:spPr>
            <a:xfrm>
              <a:off x="3998268" y="3192744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597B1E2-125C-E15B-57F2-23ABA3CFE93E}"/>
                </a:ext>
              </a:extLst>
            </p:cNvPr>
            <p:cNvSpPr txBox="1"/>
            <p:nvPr/>
          </p:nvSpPr>
          <p:spPr>
            <a:xfrm rot="16200000">
              <a:off x="2982755" y="1915061"/>
              <a:ext cx="2205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ICA on EEG from 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3457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7FE50B6-34D2-C550-1B6C-C5C8E86DF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194" y="1575575"/>
            <a:ext cx="3957198" cy="29158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6B18C2-C98B-4ED1-54D1-AEE0382E0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012" y="1575575"/>
            <a:ext cx="3009906" cy="29147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E7ECCD-6DF8-2684-45E6-656B30FD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88488" cy="1325563"/>
          </a:xfrm>
        </p:spPr>
        <p:txBody>
          <a:bodyPr>
            <a:normAutofit/>
          </a:bodyPr>
          <a:lstStyle/>
          <a:p>
            <a:r>
              <a:rPr lang="en-US" sz="3100" dirty="0"/>
              <a:t>Math meets physics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8CC729-3AE4-32CA-2B7F-7C384721B956}"/>
                  </a:ext>
                </a:extLst>
              </p:cNvPr>
              <p:cNvSpPr txBox="1"/>
              <p:nvPr/>
            </p:nvSpPr>
            <p:spPr>
              <a:xfrm>
                <a:off x="1536012" y="1749707"/>
                <a:ext cx="1797737" cy="9185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8CC729-3AE4-32CA-2B7F-7C384721B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012" y="1749707"/>
                <a:ext cx="1797737" cy="9185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FBFD60-7AAC-59F4-82F3-1D68B1F48A0A}"/>
                  </a:ext>
                </a:extLst>
              </p:cNvPr>
              <p:cNvSpPr txBox="1"/>
              <p:nvPr/>
            </p:nvSpPr>
            <p:spPr>
              <a:xfrm>
                <a:off x="8208400" y="3409492"/>
                <a:ext cx="1642008" cy="9185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FBFD60-7AAC-59F4-82F3-1D68B1F48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400" y="3409492"/>
                <a:ext cx="1642008" cy="9185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CAC19BA1-E30E-0104-AB28-AA1CDA4B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09" y="4540397"/>
            <a:ext cx="2407794" cy="180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1AD7DF-3408-2693-A48F-5F7DA7B263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6989" y="4536688"/>
            <a:ext cx="1393122" cy="18607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2D69BF-AA2B-7008-D18B-250044A38648}"/>
              </a:ext>
            </a:extLst>
          </p:cNvPr>
          <p:cNvSpPr txBox="1"/>
          <p:nvPr/>
        </p:nvSpPr>
        <p:spPr>
          <a:xfrm>
            <a:off x="1295227" y="6446291"/>
            <a:ext cx="362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Hugh L. Montgomery (1944-)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3DB12E-78C6-FA73-A8AA-68E6CB82AC2B}"/>
              </a:ext>
            </a:extLst>
          </p:cNvPr>
          <p:cNvSpPr txBox="1"/>
          <p:nvPr/>
        </p:nvSpPr>
        <p:spPr>
          <a:xfrm>
            <a:off x="5457173" y="6466924"/>
            <a:ext cx="362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Freeman Dyson (1923-2020)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0AB1B1-6CF3-A902-8231-4C2592CD6886}"/>
              </a:ext>
            </a:extLst>
          </p:cNvPr>
          <p:cNvSpPr txBox="1"/>
          <p:nvPr/>
        </p:nvSpPr>
        <p:spPr>
          <a:xfrm>
            <a:off x="8637494" y="6200487"/>
            <a:ext cx="35545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https://empslocal.ex.ac.uk/people/staff/mrwatkin//zeta/ss-o.htm</a:t>
            </a:r>
          </a:p>
          <a:p>
            <a:r>
              <a:rPr lang="en-US" sz="800" dirty="0"/>
              <a:t>https://en.wikipedia.org/wiki/Montgomery%27s_pair_correlation_conjecture</a:t>
            </a:r>
          </a:p>
          <a:p>
            <a:r>
              <a:rPr lang="en-US" sz="800" dirty="0"/>
              <a:t>https://byjus.com/physics/energy-level/</a:t>
            </a:r>
          </a:p>
          <a:p>
            <a:r>
              <a:rPr lang="en-US" sz="800" dirty="0"/>
              <a:t>https://en.wikipedia.org/wiki/Freeman_Dyson</a:t>
            </a:r>
          </a:p>
        </p:txBody>
      </p:sp>
    </p:spTree>
    <p:extLst>
      <p:ext uri="{BB962C8B-B14F-4D97-AF65-F5344CB8AC3E}">
        <p14:creationId xmlns:p14="http://schemas.microsoft.com/office/powerpoint/2010/main" val="1374520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2BAAD8-87A5-0157-1FAB-DAEFC83E3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688" y="351727"/>
            <a:ext cx="7144624" cy="5435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4D4F64-56C1-A2D0-9690-8F7ED8CC0BCC}"/>
              </a:ext>
            </a:extLst>
          </p:cNvPr>
          <p:cNvSpPr txBox="1"/>
          <p:nvPr/>
        </p:nvSpPr>
        <p:spPr>
          <a:xfrm>
            <a:off x="9918700" y="6526706"/>
            <a:ext cx="2231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Delorme et al. (2012)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25B3826-0456-0A09-8902-2812EE804A66}"/>
              </a:ext>
            </a:extLst>
          </p:cNvPr>
          <p:cNvSpPr/>
          <p:nvPr/>
        </p:nvSpPr>
        <p:spPr>
          <a:xfrm>
            <a:off x="3333750" y="5949997"/>
            <a:ext cx="6216650" cy="203153"/>
          </a:xfrm>
          <a:prstGeom prst="rightArrow">
            <a:avLst>
              <a:gd name="adj1" fmla="val 50000"/>
              <a:gd name="adj2" fmla="val 11153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7793153-97EC-4E9A-3E4A-77D557462B15}"/>
              </a:ext>
            </a:extLst>
          </p:cNvPr>
          <p:cNvSpPr/>
          <p:nvPr/>
        </p:nvSpPr>
        <p:spPr>
          <a:xfrm rot="16200000">
            <a:off x="-8285" y="2827013"/>
            <a:ext cx="4455221" cy="203153"/>
          </a:xfrm>
          <a:prstGeom prst="rightArrow">
            <a:avLst>
              <a:gd name="adj1" fmla="val 50000"/>
              <a:gd name="adj2" fmla="val 11153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EF789E-9A6A-7AFF-46D6-88FC87C431AB}"/>
              </a:ext>
            </a:extLst>
          </p:cNvPr>
          <p:cNvSpPr txBox="1"/>
          <p:nvPr/>
        </p:nvSpPr>
        <p:spPr>
          <a:xfrm>
            <a:off x="5422900" y="6102373"/>
            <a:ext cx="1771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Math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F8916C-BA87-EABC-DA07-CEA135EAA9AA}"/>
              </a:ext>
            </a:extLst>
          </p:cNvPr>
          <p:cNvSpPr txBox="1"/>
          <p:nvPr/>
        </p:nvSpPr>
        <p:spPr>
          <a:xfrm rot="16200000">
            <a:off x="443650" y="2650365"/>
            <a:ext cx="2541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Physiology</a:t>
            </a:r>
          </a:p>
        </p:txBody>
      </p:sp>
    </p:spTree>
    <p:extLst>
      <p:ext uri="{BB962C8B-B14F-4D97-AF65-F5344CB8AC3E}">
        <p14:creationId xmlns:p14="http://schemas.microsoft.com/office/powerpoint/2010/main" val="3670373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906308" y="3299691"/>
            <a:ext cx="388418" cy="16279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Independence-</a:t>
            </a:r>
            <a:r>
              <a:rPr lang="en-US" sz="3600" dirty="0" err="1"/>
              <a:t>Dipolarity</a:t>
            </a:r>
            <a:r>
              <a:rPr lang="en-US" sz="3600" dirty="0"/>
              <a:t> identity </a:t>
            </a:r>
            <a:r>
              <a:rPr lang="en-US" sz="3600" i="1" dirty="0"/>
              <a:t>(IDID)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9837" y="1945913"/>
            <a:ext cx="4765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Scalp-channel time-domain data PDF</a:t>
            </a:r>
          </a:p>
        </p:txBody>
      </p:sp>
      <p:sp>
        <p:nvSpPr>
          <p:cNvPr id="7" name="Freeform 6"/>
          <p:cNvSpPr>
            <a:spLocks noChangeAspect="1"/>
          </p:cNvSpPr>
          <p:nvPr/>
        </p:nvSpPr>
        <p:spPr>
          <a:xfrm>
            <a:off x="4339535" y="2710886"/>
            <a:ext cx="1158779" cy="839659"/>
          </a:xfrm>
          <a:custGeom>
            <a:avLst/>
            <a:gdLst>
              <a:gd name="connsiteX0" fmla="*/ 0 w 3665692"/>
              <a:gd name="connsiteY0" fmla="*/ 1820719 h 1853087"/>
              <a:gd name="connsiteX1" fmla="*/ 906308 w 3665692"/>
              <a:gd name="connsiteY1" fmla="*/ 1408025 h 1853087"/>
              <a:gd name="connsiteX2" fmla="*/ 1804524 w 3665692"/>
              <a:gd name="connsiteY2" fmla="*/ 11 h 1853087"/>
              <a:gd name="connsiteX3" fmla="*/ 2751292 w 3665692"/>
              <a:gd name="connsiteY3" fmla="*/ 1383749 h 1853087"/>
              <a:gd name="connsiteX4" fmla="*/ 3665692 w 3665692"/>
              <a:gd name="connsiteY4" fmla="*/ 1853087 h 185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5692" h="1853087">
                <a:moveTo>
                  <a:pt x="0" y="1820719"/>
                </a:moveTo>
                <a:cubicBezTo>
                  <a:pt x="302777" y="1766097"/>
                  <a:pt x="605554" y="1711476"/>
                  <a:pt x="906308" y="1408025"/>
                </a:cubicBezTo>
                <a:cubicBezTo>
                  <a:pt x="1207062" y="1104574"/>
                  <a:pt x="1497027" y="4057"/>
                  <a:pt x="1804524" y="11"/>
                </a:cubicBezTo>
                <a:cubicBezTo>
                  <a:pt x="2112021" y="-4035"/>
                  <a:pt x="2441097" y="1074903"/>
                  <a:pt x="2751292" y="1383749"/>
                </a:cubicBezTo>
                <a:cubicBezTo>
                  <a:pt x="3061487" y="1692595"/>
                  <a:pt x="3363589" y="1772841"/>
                  <a:pt x="3665692" y="18530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>
            <a:spLocks noChangeAspect="1"/>
          </p:cNvSpPr>
          <p:nvPr/>
        </p:nvSpPr>
        <p:spPr>
          <a:xfrm>
            <a:off x="3007429" y="2710886"/>
            <a:ext cx="1158779" cy="839659"/>
          </a:xfrm>
          <a:custGeom>
            <a:avLst/>
            <a:gdLst>
              <a:gd name="connsiteX0" fmla="*/ 0 w 3665692"/>
              <a:gd name="connsiteY0" fmla="*/ 1820719 h 1853087"/>
              <a:gd name="connsiteX1" fmla="*/ 906308 w 3665692"/>
              <a:gd name="connsiteY1" fmla="*/ 1408025 h 1853087"/>
              <a:gd name="connsiteX2" fmla="*/ 1804524 w 3665692"/>
              <a:gd name="connsiteY2" fmla="*/ 11 h 1853087"/>
              <a:gd name="connsiteX3" fmla="*/ 2751292 w 3665692"/>
              <a:gd name="connsiteY3" fmla="*/ 1383749 h 1853087"/>
              <a:gd name="connsiteX4" fmla="*/ 3665692 w 3665692"/>
              <a:gd name="connsiteY4" fmla="*/ 1853087 h 185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5692" h="1853087">
                <a:moveTo>
                  <a:pt x="0" y="1820719"/>
                </a:moveTo>
                <a:cubicBezTo>
                  <a:pt x="302777" y="1766097"/>
                  <a:pt x="605554" y="1711476"/>
                  <a:pt x="906308" y="1408025"/>
                </a:cubicBezTo>
                <a:cubicBezTo>
                  <a:pt x="1207062" y="1104574"/>
                  <a:pt x="1497027" y="4057"/>
                  <a:pt x="1804524" y="11"/>
                </a:cubicBezTo>
                <a:cubicBezTo>
                  <a:pt x="2112021" y="-4035"/>
                  <a:pt x="2441097" y="1074903"/>
                  <a:pt x="2751292" y="1383749"/>
                </a:cubicBezTo>
                <a:cubicBezTo>
                  <a:pt x="3061487" y="1692595"/>
                  <a:pt x="3363589" y="1772841"/>
                  <a:pt x="3665692" y="18530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>
            <a:spLocks noChangeAspect="1"/>
          </p:cNvSpPr>
          <p:nvPr/>
        </p:nvSpPr>
        <p:spPr>
          <a:xfrm>
            <a:off x="1675323" y="2710886"/>
            <a:ext cx="1158779" cy="839659"/>
          </a:xfrm>
          <a:custGeom>
            <a:avLst/>
            <a:gdLst>
              <a:gd name="connsiteX0" fmla="*/ 0 w 3665692"/>
              <a:gd name="connsiteY0" fmla="*/ 1820719 h 1853087"/>
              <a:gd name="connsiteX1" fmla="*/ 906308 w 3665692"/>
              <a:gd name="connsiteY1" fmla="*/ 1408025 h 1853087"/>
              <a:gd name="connsiteX2" fmla="*/ 1804524 w 3665692"/>
              <a:gd name="connsiteY2" fmla="*/ 11 h 1853087"/>
              <a:gd name="connsiteX3" fmla="*/ 2751292 w 3665692"/>
              <a:gd name="connsiteY3" fmla="*/ 1383749 h 1853087"/>
              <a:gd name="connsiteX4" fmla="*/ 3665692 w 3665692"/>
              <a:gd name="connsiteY4" fmla="*/ 1853087 h 185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5692" h="1853087">
                <a:moveTo>
                  <a:pt x="0" y="1820719"/>
                </a:moveTo>
                <a:cubicBezTo>
                  <a:pt x="302777" y="1766097"/>
                  <a:pt x="605554" y="1711476"/>
                  <a:pt x="906308" y="1408025"/>
                </a:cubicBezTo>
                <a:cubicBezTo>
                  <a:pt x="1207062" y="1104574"/>
                  <a:pt x="1497027" y="4057"/>
                  <a:pt x="1804524" y="11"/>
                </a:cubicBezTo>
                <a:cubicBezTo>
                  <a:pt x="2112021" y="-4035"/>
                  <a:pt x="2441097" y="1074903"/>
                  <a:pt x="2751292" y="1383749"/>
                </a:cubicBezTo>
                <a:cubicBezTo>
                  <a:pt x="3061487" y="1692595"/>
                  <a:pt x="3363589" y="1772841"/>
                  <a:pt x="3665692" y="18530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5602386" y="2791720"/>
            <a:ext cx="1213625" cy="67799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/>
          <p:cNvSpPr>
            <a:spLocks noChangeAspect="1"/>
          </p:cNvSpPr>
          <p:nvPr/>
        </p:nvSpPr>
        <p:spPr>
          <a:xfrm>
            <a:off x="9376645" y="2603669"/>
            <a:ext cx="1106990" cy="1054090"/>
          </a:xfrm>
          <a:custGeom>
            <a:avLst/>
            <a:gdLst>
              <a:gd name="connsiteX0" fmla="*/ 0 w 2767476"/>
              <a:gd name="connsiteY0" fmla="*/ 2735120 h 2735120"/>
              <a:gd name="connsiteX1" fmla="*/ 946768 w 2767476"/>
              <a:gd name="connsiteY1" fmla="*/ 2273874 h 2735120"/>
              <a:gd name="connsiteX2" fmla="*/ 1399922 w 2767476"/>
              <a:gd name="connsiteY2" fmla="*/ 12 h 2735120"/>
              <a:gd name="connsiteX3" fmla="*/ 1844984 w 2767476"/>
              <a:gd name="connsiteY3" fmla="*/ 2241506 h 2735120"/>
              <a:gd name="connsiteX4" fmla="*/ 2767476 w 2767476"/>
              <a:gd name="connsiteY4" fmla="*/ 2727028 h 273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7476" h="2735120">
                <a:moveTo>
                  <a:pt x="0" y="2735120"/>
                </a:moveTo>
                <a:cubicBezTo>
                  <a:pt x="356724" y="2732422"/>
                  <a:pt x="713448" y="2729725"/>
                  <a:pt x="946768" y="2273874"/>
                </a:cubicBezTo>
                <a:cubicBezTo>
                  <a:pt x="1180088" y="1818023"/>
                  <a:pt x="1250219" y="5407"/>
                  <a:pt x="1399922" y="12"/>
                </a:cubicBezTo>
                <a:cubicBezTo>
                  <a:pt x="1549625" y="-5383"/>
                  <a:pt x="1617058" y="1787003"/>
                  <a:pt x="1844984" y="2241506"/>
                </a:cubicBezTo>
                <a:cubicBezTo>
                  <a:pt x="2072910" y="2696009"/>
                  <a:pt x="2420193" y="2711518"/>
                  <a:pt x="2767476" y="272702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>
            <a:spLocks noChangeAspect="1"/>
          </p:cNvSpPr>
          <p:nvPr/>
        </p:nvSpPr>
        <p:spPr>
          <a:xfrm>
            <a:off x="6816011" y="2603669"/>
            <a:ext cx="1106990" cy="1054090"/>
          </a:xfrm>
          <a:custGeom>
            <a:avLst/>
            <a:gdLst>
              <a:gd name="connsiteX0" fmla="*/ 0 w 2767476"/>
              <a:gd name="connsiteY0" fmla="*/ 2735120 h 2735120"/>
              <a:gd name="connsiteX1" fmla="*/ 946768 w 2767476"/>
              <a:gd name="connsiteY1" fmla="*/ 2273874 h 2735120"/>
              <a:gd name="connsiteX2" fmla="*/ 1399922 w 2767476"/>
              <a:gd name="connsiteY2" fmla="*/ 12 h 2735120"/>
              <a:gd name="connsiteX3" fmla="*/ 1844984 w 2767476"/>
              <a:gd name="connsiteY3" fmla="*/ 2241506 h 2735120"/>
              <a:gd name="connsiteX4" fmla="*/ 2767476 w 2767476"/>
              <a:gd name="connsiteY4" fmla="*/ 2727028 h 273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7476" h="2735120">
                <a:moveTo>
                  <a:pt x="0" y="2735120"/>
                </a:moveTo>
                <a:cubicBezTo>
                  <a:pt x="356724" y="2732422"/>
                  <a:pt x="713448" y="2729725"/>
                  <a:pt x="946768" y="2273874"/>
                </a:cubicBezTo>
                <a:cubicBezTo>
                  <a:pt x="1180088" y="1818023"/>
                  <a:pt x="1250219" y="5407"/>
                  <a:pt x="1399922" y="12"/>
                </a:cubicBezTo>
                <a:cubicBezTo>
                  <a:pt x="1549625" y="-5383"/>
                  <a:pt x="1617058" y="1787003"/>
                  <a:pt x="1844984" y="2241506"/>
                </a:cubicBezTo>
                <a:cubicBezTo>
                  <a:pt x="2072910" y="2696009"/>
                  <a:pt x="2420193" y="2711518"/>
                  <a:pt x="2767476" y="272702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>
            <a:spLocks noChangeAspect="1"/>
          </p:cNvSpPr>
          <p:nvPr/>
        </p:nvSpPr>
        <p:spPr>
          <a:xfrm>
            <a:off x="8096328" y="2603669"/>
            <a:ext cx="1106990" cy="1054090"/>
          </a:xfrm>
          <a:custGeom>
            <a:avLst/>
            <a:gdLst>
              <a:gd name="connsiteX0" fmla="*/ 0 w 2767476"/>
              <a:gd name="connsiteY0" fmla="*/ 2735120 h 2735120"/>
              <a:gd name="connsiteX1" fmla="*/ 946768 w 2767476"/>
              <a:gd name="connsiteY1" fmla="*/ 2273874 h 2735120"/>
              <a:gd name="connsiteX2" fmla="*/ 1399922 w 2767476"/>
              <a:gd name="connsiteY2" fmla="*/ 12 h 2735120"/>
              <a:gd name="connsiteX3" fmla="*/ 1844984 w 2767476"/>
              <a:gd name="connsiteY3" fmla="*/ 2241506 h 2735120"/>
              <a:gd name="connsiteX4" fmla="*/ 2767476 w 2767476"/>
              <a:gd name="connsiteY4" fmla="*/ 2727028 h 273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7476" h="2735120">
                <a:moveTo>
                  <a:pt x="0" y="2735120"/>
                </a:moveTo>
                <a:cubicBezTo>
                  <a:pt x="356724" y="2732422"/>
                  <a:pt x="713448" y="2729725"/>
                  <a:pt x="946768" y="2273874"/>
                </a:cubicBezTo>
                <a:cubicBezTo>
                  <a:pt x="1180088" y="1818023"/>
                  <a:pt x="1250219" y="5407"/>
                  <a:pt x="1399922" y="12"/>
                </a:cubicBezTo>
                <a:cubicBezTo>
                  <a:pt x="1549625" y="-5383"/>
                  <a:pt x="1617058" y="1787003"/>
                  <a:pt x="1844984" y="2241506"/>
                </a:cubicBezTo>
                <a:cubicBezTo>
                  <a:pt x="2072910" y="2696009"/>
                  <a:pt x="2420193" y="2711518"/>
                  <a:pt x="2767476" y="272702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902707" y="3608922"/>
            <a:ext cx="6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78822" y="3608922"/>
            <a:ext cx="6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66919" y="3608922"/>
            <a:ext cx="6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17502" y="3608922"/>
            <a:ext cx="6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IC1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97819" y="3608922"/>
            <a:ext cx="6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IC2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40042" y="3608922"/>
            <a:ext cx="6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IC3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5906309" y="4756434"/>
            <a:ext cx="909702" cy="67799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919789" y="3258552"/>
            <a:ext cx="360650" cy="85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913293" y="4908346"/>
            <a:ext cx="376671" cy="85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313" y="4546795"/>
            <a:ext cx="1041688" cy="101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217" y="4576382"/>
            <a:ext cx="993426" cy="95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59" y="4550336"/>
            <a:ext cx="1070190" cy="101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A45BB2-2AD0-5E73-7716-136FCBEA981C}"/>
              </a:ext>
            </a:extLst>
          </p:cNvPr>
          <p:cNvSpPr txBox="1"/>
          <p:nvPr/>
        </p:nvSpPr>
        <p:spPr>
          <a:xfrm>
            <a:off x="6080820" y="1913525"/>
            <a:ext cx="4765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IC time-domain data PDF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A00938-8C09-C5D9-0DD3-897D114D4010}"/>
              </a:ext>
            </a:extLst>
          </p:cNvPr>
          <p:cNvSpPr txBox="1"/>
          <p:nvPr/>
        </p:nvSpPr>
        <p:spPr>
          <a:xfrm>
            <a:off x="6008786" y="5699051"/>
            <a:ext cx="5422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IC spatial-domain problem solved as well?</a:t>
            </a:r>
          </a:p>
        </p:txBody>
      </p:sp>
    </p:spTree>
    <p:extLst>
      <p:ext uri="{BB962C8B-B14F-4D97-AF65-F5344CB8AC3E}">
        <p14:creationId xmlns:p14="http://schemas.microsoft.com/office/powerpoint/2010/main" val="511648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Chart, histogram&#10;&#10;Description automatically generated">
            <a:extLst>
              <a:ext uri="{FF2B5EF4-FFF2-40B4-BE49-F238E27FC236}">
                <a16:creationId xmlns:a16="http://schemas.microsoft.com/office/drawing/2014/main" id="{E9CF28C8-6073-DC11-0A3C-5264353172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3" y="47767"/>
            <a:ext cx="11430001" cy="336417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C86F60E-6B0C-27CE-9BAC-8051B8459DEC}"/>
              </a:ext>
            </a:extLst>
          </p:cNvPr>
          <p:cNvSpPr/>
          <p:nvPr/>
        </p:nvSpPr>
        <p:spPr>
          <a:xfrm>
            <a:off x="9611513" y="0"/>
            <a:ext cx="2580485" cy="3712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4E3201A-B16D-34DA-6624-4B21E8B1155A}"/>
              </a:ext>
            </a:extLst>
          </p:cNvPr>
          <p:cNvGrpSpPr/>
          <p:nvPr/>
        </p:nvGrpSpPr>
        <p:grpSpPr>
          <a:xfrm>
            <a:off x="26974" y="438985"/>
            <a:ext cx="11946511" cy="6396294"/>
            <a:chOff x="26974" y="438985"/>
            <a:chExt cx="11946511" cy="6396294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2E66F1DD-2F4F-42F7-D641-AD1F574A45FA}"/>
                </a:ext>
              </a:extLst>
            </p:cNvPr>
            <p:cNvSpPr/>
            <p:nvPr/>
          </p:nvSpPr>
          <p:spPr>
            <a:xfrm>
              <a:off x="218515" y="3348317"/>
              <a:ext cx="11754970" cy="302558"/>
            </a:xfrm>
            <a:prstGeom prst="rightArrow">
              <a:avLst>
                <a:gd name="adj1" fmla="val 50000"/>
                <a:gd name="adj2" fmla="val 12777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FD92C9-0160-BEA7-A364-DB769E3213AB}"/>
                </a:ext>
              </a:extLst>
            </p:cNvPr>
            <p:cNvSpPr txBox="1"/>
            <p:nvPr/>
          </p:nvSpPr>
          <p:spPr>
            <a:xfrm>
              <a:off x="10774456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2020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A29221-1CAE-2DB7-0B1F-5AF893B37392}"/>
                </a:ext>
              </a:extLst>
            </p:cNvPr>
            <p:cNvSpPr txBox="1"/>
            <p:nvPr/>
          </p:nvSpPr>
          <p:spPr>
            <a:xfrm>
              <a:off x="9894797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2018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B5DE49-2100-14EF-46E2-6480806737CA}"/>
                </a:ext>
              </a:extLst>
            </p:cNvPr>
            <p:cNvSpPr txBox="1"/>
            <p:nvPr/>
          </p:nvSpPr>
          <p:spPr>
            <a:xfrm>
              <a:off x="9015135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D0B395-BCEF-74A4-2A05-2305E01F36CE}"/>
                </a:ext>
              </a:extLst>
            </p:cNvPr>
            <p:cNvSpPr txBox="1"/>
            <p:nvPr/>
          </p:nvSpPr>
          <p:spPr>
            <a:xfrm>
              <a:off x="8135473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C7E9A4-C212-EC1A-51A6-76EBDDE50114}"/>
                </a:ext>
              </a:extLst>
            </p:cNvPr>
            <p:cNvSpPr txBox="1"/>
            <p:nvPr/>
          </p:nvSpPr>
          <p:spPr>
            <a:xfrm>
              <a:off x="7255811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7BBA6A-8FDA-2692-3DFF-0C8D6334FC61}"/>
                </a:ext>
              </a:extLst>
            </p:cNvPr>
            <p:cNvSpPr txBox="1"/>
            <p:nvPr/>
          </p:nvSpPr>
          <p:spPr>
            <a:xfrm>
              <a:off x="6376149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285A62-17A8-0B34-7289-6493A79561CC}"/>
                </a:ext>
              </a:extLst>
            </p:cNvPr>
            <p:cNvSpPr txBox="1"/>
            <p:nvPr/>
          </p:nvSpPr>
          <p:spPr>
            <a:xfrm>
              <a:off x="5496487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0C41ED-83E7-3E2C-2F8E-2032C42B525B}"/>
                </a:ext>
              </a:extLst>
            </p:cNvPr>
            <p:cNvSpPr txBox="1"/>
            <p:nvPr/>
          </p:nvSpPr>
          <p:spPr>
            <a:xfrm>
              <a:off x="4616825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038938-1E21-CE43-4C67-690041515F72}"/>
                </a:ext>
              </a:extLst>
            </p:cNvPr>
            <p:cNvSpPr txBox="1"/>
            <p:nvPr/>
          </p:nvSpPr>
          <p:spPr>
            <a:xfrm>
              <a:off x="3737163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36EEEE-E2DF-1256-1926-AD9F613EFE90}"/>
                </a:ext>
              </a:extLst>
            </p:cNvPr>
            <p:cNvSpPr txBox="1"/>
            <p:nvPr/>
          </p:nvSpPr>
          <p:spPr>
            <a:xfrm>
              <a:off x="2857501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AD3307-05DF-88F9-9B4F-DA41448ED9A8}"/>
                </a:ext>
              </a:extLst>
            </p:cNvPr>
            <p:cNvSpPr txBox="1"/>
            <p:nvPr/>
          </p:nvSpPr>
          <p:spPr>
            <a:xfrm>
              <a:off x="1977839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B2F45A-FF13-BDBB-A5C1-A3101DDDC934}"/>
                </a:ext>
              </a:extLst>
            </p:cNvPr>
            <p:cNvSpPr txBox="1"/>
            <p:nvPr/>
          </p:nvSpPr>
          <p:spPr>
            <a:xfrm>
              <a:off x="1098177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1998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5AFDB6-6A70-26BD-C07C-8BABB65D1965}"/>
                </a:ext>
              </a:extLst>
            </p:cNvPr>
            <p:cNvSpPr txBox="1"/>
            <p:nvPr/>
          </p:nvSpPr>
          <p:spPr>
            <a:xfrm>
              <a:off x="218515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1996</a:t>
              </a:r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F9BFE88E-ABE2-0AC4-BC9C-1C6CC626F63C}"/>
                </a:ext>
              </a:extLst>
            </p:cNvPr>
            <p:cNvSpPr/>
            <p:nvPr/>
          </p:nvSpPr>
          <p:spPr>
            <a:xfrm>
              <a:off x="131109" y="3207123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Arrow: Down 1">
              <a:extLst>
                <a:ext uri="{FF2B5EF4-FFF2-40B4-BE49-F238E27FC236}">
                  <a16:creationId xmlns:a16="http://schemas.microsoft.com/office/drawing/2014/main" id="{2D9D9F0D-D6F1-0274-0203-2FF2320826EB}"/>
                </a:ext>
              </a:extLst>
            </p:cNvPr>
            <p:cNvSpPr/>
            <p:nvPr/>
          </p:nvSpPr>
          <p:spPr>
            <a:xfrm>
              <a:off x="512654" y="3206735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CAE0AC-6A32-1A34-614C-F011BECA1772}"/>
                </a:ext>
              </a:extLst>
            </p:cNvPr>
            <p:cNvSpPr txBox="1"/>
            <p:nvPr/>
          </p:nvSpPr>
          <p:spPr>
            <a:xfrm rot="16200000">
              <a:off x="1912782" y="1654996"/>
              <a:ext cx="2589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</a:rPr>
                <a:t>ICA on EEG from Science</a:t>
              </a:r>
            </a:p>
            <a:p>
              <a:r>
                <a:rPr lang="en-US" dirty="0">
                  <a:solidFill>
                    <a:srgbClr val="FFFF00"/>
                  </a:solidFill>
                </a:rPr>
                <a:t> SCCN Launched</a:t>
              </a:r>
            </a:p>
          </p:txBody>
        </p:sp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D791B013-0CC3-F554-2D69-3977366DDDBF}"/>
                </a:ext>
              </a:extLst>
            </p:cNvPr>
            <p:cNvSpPr/>
            <p:nvPr/>
          </p:nvSpPr>
          <p:spPr>
            <a:xfrm>
              <a:off x="991460" y="3205550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3CD1F3-6E69-5059-23F4-A7A455731FD8}"/>
                </a:ext>
              </a:extLst>
            </p:cNvPr>
            <p:cNvSpPr txBox="1"/>
            <p:nvPr/>
          </p:nvSpPr>
          <p:spPr>
            <a:xfrm rot="16200000">
              <a:off x="-415501" y="2423544"/>
              <a:ext cx="1254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Infomax</a:t>
              </a:r>
            </a:p>
          </p:txBody>
        </p:sp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666711FA-3C40-67ED-E41D-307937302141}"/>
                </a:ext>
              </a:extLst>
            </p:cNvPr>
            <p:cNvSpPr/>
            <p:nvPr/>
          </p:nvSpPr>
          <p:spPr>
            <a:xfrm>
              <a:off x="3112995" y="3197524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274BA6-BD67-570D-F67B-2CFFEB2EFA19}"/>
                </a:ext>
              </a:extLst>
            </p:cNvPr>
            <p:cNvSpPr txBox="1"/>
            <p:nvPr/>
          </p:nvSpPr>
          <p:spPr>
            <a:xfrm rot="16200000">
              <a:off x="-251030" y="2199594"/>
              <a:ext cx="1702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First ICA on EEG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18C0C87-4229-4C6E-F68E-38FC0B77500E}"/>
                </a:ext>
              </a:extLst>
            </p:cNvPr>
            <p:cNvSpPr txBox="1"/>
            <p:nvPr/>
          </p:nvSpPr>
          <p:spPr>
            <a:xfrm rot="16200000">
              <a:off x="-94674" y="1889525"/>
              <a:ext cx="2347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ICA on EEG from PNAS</a:t>
              </a:r>
            </a:p>
          </p:txBody>
        </p: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FF52F15C-9CF0-AC58-C6F1-2611644F68D6}"/>
                </a:ext>
              </a:extLst>
            </p:cNvPr>
            <p:cNvSpPr/>
            <p:nvPr/>
          </p:nvSpPr>
          <p:spPr>
            <a:xfrm>
              <a:off x="7511298" y="3195214"/>
              <a:ext cx="174812" cy="22187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row: Down 32">
              <a:extLst>
                <a:ext uri="{FF2B5EF4-FFF2-40B4-BE49-F238E27FC236}">
                  <a16:creationId xmlns:a16="http://schemas.microsoft.com/office/drawing/2014/main" id="{9384ECF8-77FB-BAD1-DB39-5190B691F4BC}"/>
                </a:ext>
              </a:extLst>
            </p:cNvPr>
            <p:cNvSpPr/>
            <p:nvPr/>
          </p:nvSpPr>
          <p:spPr>
            <a:xfrm rot="10800000">
              <a:off x="982024" y="3964180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730F4EC-6515-E5C1-A0A4-685F2A6DF399}"/>
                </a:ext>
              </a:extLst>
            </p:cNvPr>
            <p:cNvSpPr txBox="1"/>
            <p:nvPr/>
          </p:nvSpPr>
          <p:spPr>
            <a:xfrm rot="16200000">
              <a:off x="-252074" y="5312925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Graduated a high school</a:t>
              </a:r>
            </a:p>
          </p:txBody>
        </p:sp>
        <p:sp>
          <p:nvSpPr>
            <p:cNvPr id="35" name="Arrow: Down 34">
              <a:extLst>
                <a:ext uri="{FF2B5EF4-FFF2-40B4-BE49-F238E27FC236}">
                  <a16:creationId xmlns:a16="http://schemas.microsoft.com/office/drawing/2014/main" id="{3DA23100-FE16-3BBB-9A0F-0840C15CF3BD}"/>
                </a:ext>
              </a:extLst>
            </p:cNvPr>
            <p:cNvSpPr/>
            <p:nvPr/>
          </p:nvSpPr>
          <p:spPr>
            <a:xfrm rot="10800000">
              <a:off x="1351358" y="3964180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068BBB8-FE80-C83B-535D-45817EFD97A0}"/>
                </a:ext>
              </a:extLst>
            </p:cNvPr>
            <p:cNvSpPr txBox="1"/>
            <p:nvPr/>
          </p:nvSpPr>
          <p:spPr>
            <a:xfrm rot="16200000">
              <a:off x="117260" y="5312925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Entered a university</a:t>
              </a:r>
            </a:p>
          </p:txBody>
        </p:sp>
        <p:sp>
          <p:nvSpPr>
            <p:cNvPr id="37" name="Arrow: Down 36">
              <a:extLst>
                <a:ext uri="{FF2B5EF4-FFF2-40B4-BE49-F238E27FC236}">
                  <a16:creationId xmlns:a16="http://schemas.microsoft.com/office/drawing/2014/main" id="{998031ED-676B-EA32-FAF2-CE19A8D1A54D}"/>
                </a:ext>
              </a:extLst>
            </p:cNvPr>
            <p:cNvSpPr/>
            <p:nvPr/>
          </p:nvSpPr>
          <p:spPr>
            <a:xfrm rot="10800000">
              <a:off x="3562045" y="3964182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F6B4D27-B8F1-FC10-4765-B2474FFB2C3C}"/>
                </a:ext>
              </a:extLst>
            </p:cNvPr>
            <p:cNvSpPr txBox="1"/>
            <p:nvPr/>
          </p:nvSpPr>
          <p:spPr>
            <a:xfrm rot="16200000">
              <a:off x="2327947" y="5312927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Entered a grad school</a:t>
              </a:r>
            </a:p>
          </p:txBody>
        </p:sp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77533A53-914A-07FC-A857-852CDD8F642B}"/>
                </a:ext>
              </a:extLst>
            </p:cNvPr>
            <p:cNvSpPr/>
            <p:nvPr/>
          </p:nvSpPr>
          <p:spPr>
            <a:xfrm rot="10800000">
              <a:off x="4453800" y="3964180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F115658-46DC-F622-4BF6-FF4A3B56C1BE}"/>
                </a:ext>
              </a:extLst>
            </p:cNvPr>
            <p:cNvSpPr txBox="1"/>
            <p:nvPr/>
          </p:nvSpPr>
          <p:spPr>
            <a:xfrm rot="16200000">
              <a:off x="3219702" y="5312925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baseline="30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nd</a:t>
              </a:r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EEGLAB Workshop</a:t>
              </a:r>
            </a:p>
          </p:txBody>
        </p:sp>
        <p:sp>
          <p:nvSpPr>
            <p:cNvPr id="41" name="Arrow: Down 40">
              <a:extLst>
                <a:ext uri="{FF2B5EF4-FFF2-40B4-BE49-F238E27FC236}">
                  <a16:creationId xmlns:a16="http://schemas.microsoft.com/office/drawing/2014/main" id="{04D74B2B-E9BF-F5A4-717A-2D0BCAF3556A}"/>
                </a:ext>
              </a:extLst>
            </p:cNvPr>
            <p:cNvSpPr/>
            <p:nvPr/>
          </p:nvSpPr>
          <p:spPr>
            <a:xfrm rot="10800000">
              <a:off x="7055711" y="3964180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7DD0001-3A8A-F758-E313-2A0AED9FD2EF}"/>
                </a:ext>
              </a:extLst>
            </p:cNvPr>
            <p:cNvSpPr txBox="1"/>
            <p:nvPr/>
          </p:nvSpPr>
          <p:spPr>
            <a:xfrm rot="16200000">
              <a:off x="5817184" y="5290028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Joined SCCN as a post-doc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6C47FA2-1640-2234-489C-2751A6930AA7}"/>
                </a:ext>
              </a:extLst>
            </p:cNvPr>
            <p:cNvSpPr txBox="1"/>
            <p:nvPr/>
          </p:nvSpPr>
          <p:spPr>
            <a:xfrm rot="16200000">
              <a:off x="6426972" y="1868652"/>
              <a:ext cx="23434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Physiol. interp. of ICA 2</a:t>
              </a:r>
            </a:p>
          </p:txBody>
        </p:sp>
        <p:sp>
          <p:nvSpPr>
            <p:cNvPr id="27" name="Arrow: Down 26">
              <a:extLst>
                <a:ext uri="{FF2B5EF4-FFF2-40B4-BE49-F238E27FC236}">
                  <a16:creationId xmlns:a16="http://schemas.microsoft.com/office/drawing/2014/main" id="{C59C99D0-49CF-8FC0-E0D4-1109EB2AEEFD}"/>
                </a:ext>
              </a:extLst>
            </p:cNvPr>
            <p:cNvSpPr/>
            <p:nvPr/>
          </p:nvSpPr>
          <p:spPr>
            <a:xfrm>
              <a:off x="9307625" y="3190817"/>
              <a:ext cx="174812" cy="22187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CEED207-5F2B-8E9A-6419-2B11B3452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92045" y="2227823"/>
              <a:ext cx="805971" cy="92214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5B80226-6FA3-96CA-78B7-3B78C1977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57031" y="1311816"/>
              <a:ext cx="875997" cy="89558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4890002-1F00-3CA1-76E5-12C7F560CAF1}"/>
                </a:ext>
              </a:extLst>
            </p:cNvPr>
            <p:cNvSpPr txBox="1"/>
            <p:nvPr/>
          </p:nvSpPr>
          <p:spPr>
            <a:xfrm>
              <a:off x="8462621" y="438985"/>
              <a:ext cx="18648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2016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Physiol. Interp.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of ICA 3</a:t>
              </a:r>
            </a:p>
          </p:txBody>
        </p:sp>
        <p:sp>
          <p:nvSpPr>
            <p:cNvPr id="46" name="Arrow: Down 45">
              <a:extLst>
                <a:ext uri="{FF2B5EF4-FFF2-40B4-BE49-F238E27FC236}">
                  <a16:creationId xmlns:a16="http://schemas.microsoft.com/office/drawing/2014/main" id="{B8D47D2A-1729-FD1F-9A6C-3BDFF554F7AA}"/>
                </a:ext>
              </a:extLst>
            </p:cNvPr>
            <p:cNvSpPr/>
            <p:nvPr/>
          </p:nvSpPr>
          <p:spPr>
            <a:xfrm rot="10800000">
              <a:off x="5749369" y="3989584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4FCFF69-D537-5C2C-4CFD-01C5AFAEFCBF}"/>
                </a:ext>
              </a:extLst>
            </p:cNvPr>
            <p:cNvSpPr txBox="1"/>
            <p:nvPr/>
          </p:nvSpPr>
          <p:spPr>
            <a:xfrm rot="16200000">
              <a:off x="4515271" y="5338329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Started posts-doc (MRI)</a:t>
              </a:r>
            </a:p>
          </p:txBody>
        </p:sp>
        <p:sp>
          <p:nvSpPr>
            <p:cNvPr id="48" name="Arrow: Down 47">
              <a:extLst>
                <a:ext uri="{FF2B5EF4-FFF2-40B4-BE49-F238E27FC236}">
                  <a16:creationId xmlns:a16="http://schemas.microsoft.com/office/drawing/2014/main" id="{1C91923D-40EB-781C-CE16-2F6691116A7B}"/>
                </a:ext>
              </a:extLst>
            </p:cNvPr>
            <p:cNvSpPr/>
            <p:nvPr/>
          </p:nvSpPr>
          <p:spPr>
            <a:xfrm rot="10800000">
              <a:off x="7986872" y="3975185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7981BBF-0212-4E90-89A7-9C7D94AC7C07}"/>
                </a:ext>
              </a:extLst>
            </p:cNvPr>
            <p:cNvSpPr txBox="1"/>
            <p:nvPr/>
          </p:nvSpPr>
          <p:spPr>
            <a:xfrm rot="16200000">
              <a:off x="6758476" y="5319749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Meeting Hiro Tanaka</a:t>
              </a:r>
            </a:p>
          </p:txBody>
        </p:sp>
        <p:sp>
          <p:nvSpPr>
            <p:cNvPr id="50" name="Arrow: Down 49">
              <a:extLst>
                <a:ext uri="{FF2B5EF4-FFF2-40B4-BE49-F238E27FC236}">
                  <a16:creationId xmlns:a16="http://schemas.microsoft.com/office/drawing/2014/main" id="{6F3B8A1B-382B-B460-4F53-B925F822F591}"/>
                </a:ext>
              </a:extLst>
            </p:cNvPr>
            <p:cNvSpPr/>
            <p:nvPr/>
          </p:nvSpPr>
          <p:spPr>
            <a:xfrm rot="10800000">
              <a:off x="8861229" y="3968361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4B13BCD-AA93-AC2A-A26C-9EABF91C1C27}"/>
                </a:ext>
              </a:extLst>
            </p:cNvPr>
            <p:cNvSpPr txBox="1"/>
            <p:nvPr/>
          </p:nvSpPr>
          <p:spPr>
            <a:xfrm rot="16200000">
              <a:off x="7617712" y="5338328"/>
              <a:ext cx="262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‘Brain circulation’ started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0AE7A44-09E5-E1D6-756F-C0D5B7D30A70}"/>
                </a:ext>
              </a:extLst>
            </p:cNvPr>
            <p:cNvSpPr txBox="1"/>
            <p:nvPr/>
          </p:nvSpPr>
          <p:spPr>
            <a:xfrm rot="16200000">
              <a:off x="3800620" y="1858281"/>
              <a:ext cx="23434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Physiol. interp. of ICA 1</a:t>
              </a:r>
            </a:p>
          </p:txBody>
        </p:sp>
        <p:sp>
          <p:nvSpPr>
            <p:cNvPr id="53" name="Arrow: Down 52">
              <a:extLst>
                <a:ext uri="{FF2B5EF4-FFF2-40B4-BE49-F238E27FC236}">
                  <a16:creationId xmlns:a16="http://schemas.microsoft.com/office/drawing/2014/main" id="{0497788D-1C83-A29F-B7C8-805069286365}"/>
                </a:ext>
              </a:extLst>
            </p:cNvPr>
            <p:cNvSpPr/>
            <p:nvPr/>
          </p:nvSpPr>
          <p:spPr>
            <a:xfrm>
              <a:off x="4884946" y="3200565"/>
              <a:ext cx="174812" cy="22187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A696277-6600-F7B3-365A-D87A2C5F7390}"/>
              </a:ext>
            </a:extLst>
          </p:cNvPr>
          <p:cNvGrpSpPr/>
          <p:nvPr/>
        </p:nvGrpSpPr>
        <p:grpSpPr>
          <a:xfrm>
            <a:off x="3900916" y="996900"/>
            <a:ext cx="369332" cy="2417721"/>
            <a:chOff x="3900916" y="996900"/>
            <a:chExt cx="369332" cy="2417721"/>
          </a:xfrm>
        </p:grpSpPr>
        <p:sp>
          <p:nvSpPr>
            <p:cNvPr id="58" name="Arrow: Down 57">
              <a:extLst>
                <a:ext uri="{FF2B5EF4-FFF2-40B4-BE49-F238E27FC236}">
                  <a16:creationId xmlns:a16="http://schemas.microsoft.com/office/drawing/2014/main" id="{5ED43E75-3349-A472-6A7A-19B916E4333E}"/>
                </a:ext>
              </a:extLst>
            </p:cNvPr>
            <p:cNvSpPr/>
            <p:nvPr/>
          </p:nvSpPr>
          <p:spPr>
            <a:xfrm>
              <a:off x="3998268" y="3192744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FFD3B16-EA87-0EBE-45E6-FB503EE352BE}"/>
                </a:ext>
              </a:extLst>
            </p:cNvPr>
            <p:cNvSpPr txBox="1"/>
            <p:nvPr/>
          </p:nvSpPr>
          <p:spPr>
            <a:xfrm rot="16200000">
              <a:off x="2982755" y="1915061"/>
              <a:ext cx="2205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ICA on EEG from 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7500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F03D7C-A39A-D9B2-8BF4-48183648E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57302"/>
            <a:ext cx="5551002" cy="535508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A4363D5-20FE-D534-258A-A93EA131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/>
              <a:t>Simultaneous tissue conductivity And source Localization Estimation (SCALE)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42B0E7-ED46-F6D7-DB26-137DD8E61A68}"/>
              </a:ext>
            </a:extLst>
          </p:cNvPr>
          <p:cNvSpPr txBox="1"/>
          <p:nvPr/>
        </p:nvSpPr>
        <p:spPr>
          <a:xfrm>
            <a:off x="9943518" y="6492875"/>
            <a:ext cx="2213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/>
              <a:t>Akalin</a:t>
            </a:r>
            <a:r>
              <a:rPr lang="en-US" sz="1600" dirty="0"/>
              <a:t> </a:t>
            </a:r>
            <a:r>
              <a:rPr lang="en-US" sz="1600" dirty="0" err="1"/>
              <a:t>Acar</a:t>
            </a:r>
            <a:r>
              <a:rPr lang="en-US" sz="1600" dirty="0"/>
              <a:t> et al. (2016)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66AC2D-94E1-DBE0-5260-515D027CB308}"/>
              </a:ext>
            </a:extLst>
          </p:cNvPr>
          <p:cNvSpPr txBox="1"/>
          <p:nvPr/>
        </p:nvSpPr>
        <p:spPr>
          <a:xfrm rot="16200000">
            <a:off x="502201" y="4031734"/>
            <a:ext cx="16383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Skull resistivity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50B43A-E80F-9B07-E6BD-F14C58B0684B}"/>
              </a:ext>
            </a:extLst>
          </p:cNvPr>
          <p:cNvSpPr txBox="1"/>
          <p:nvPr/>
        </p:nvSpPr>
        <p:spPr>
          <a:xfrm>
            <a:off x="6565900" y="2753041"/>
            <a:ext cx="5448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Algorithm:</a:t>
            </a:r>
          </a:p>
          <a:p>
            <a:r>
              <a:rPr lang="en-US" sz="2800" dirty="0"/>
              <a:t>Search for the skull resistivity that minimizes the cortical patch size.</a:t>
            </a:r>
          </a:p>
        </p:txBody>
      </p:sp>
    </p:spTree>
    <p:extLst>
      <p:ext uri="{BB962C8B-B14F-4D97-AF65-F5344CB8AC3E}">
        <p14:creationId xmlns:p14="http://schemas.microsoft.com/office/powerpoint/2010/main" val="3129175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Chart, histogram&#10;&#10;Description automatically generated">
            <a:extLst>
              <a:ext uri="{FF2B5EF4-FFF2-40B4-BE49-F238E27FC236}">
                <a16:creationId xmlns:a16="http://schemas.microsoft.com/office/drawing/2014/main" id="{A4AB4E0C-3910-C0C3-C7E5-8B9749E8EE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3" y="47767"/>
            <a:ext cx="11430001" cy="336417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BB0C1729-0544-F62B-7CC6-65349EC23D4D}"/>
              </a:ext>
            </a:extLst>
          </p:cNvPr>
          <p:cNvSpPr/>
          <p:nvPr/>
        </p:nvSpPr>
        <p:spPr>
          <a:xfrm>
            <a:off x="10040390" y="0"/>
            <a:ext cx="2151608" cy="3712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E66F1DD-2F4F-42F7-D641-AD1F574A45FA}"/>
              </a:ext>
            </a:extLst>
          </p:cNvPr>
          <p:cNvSpPr/>
          <p:nvPr/>
        </p:nvSpPr>
        <p:spPr>
          <a:xfrm>
            <a:off x="218515" y="3348317"/>
            <a:ext cx="11754970" cy="302558"/>
          </a:xfrm>
          <a:prstGeom prst="rightArrow">
            <a:avLst>
              <a:gd name="adj1" fmla="val 50000"/>
              <a:gd name="adj2" fmla="val 1277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D92C9-0160-BEA7-A364-DB769E3213AB}"/>
              </a:ext>
            </a:extLst>
          </p:cNvPr>
          <p:cNvSpPr txBox="1"/>
          <p:nvPr/>
        </p:nvSpPr>
        <p:spPr>
          <a:xfrm>
            <a:off x="10774456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29221-1CAE-2DB7-0B1F-5AF893B37392}"/>
              </a:ext>
            </a:extLst>
          </p:cNvPr>
          <p:cNvSpPr txBox="1"/>
          <p:nvPr/>
        </p:nvSpPr>
        <p:spPr>
          <a:xfrm>
            <a:off x="989479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5DE49-2100-14EF-46E2-6480806737CA}"/>
              </a:ext>
            </a:extLst>
          </p:cNvPr>
          <p:cNvSpPr txBox="1"/>
          <p:nvPr/>
        </p:nvSpPr>
        <p:spPr>
          <a:xfrm>
            <a:off x="901513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0B395-BCEF-74A4-2A05-2305E01F36CE}"/>
              </a:ext>
            </a:extLst>
          </p:cNvPr>
          <p:cNvSpPr txBox="1"/>
          <p:nvPr/>
        </p:nvSpPr>
        <p:spPr>
          <a:xfrm>
            <a:off x="813547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7E9A4-C212-EC1A-51A6-76EBDDE50114}"/>
              </a:ext>
            </a:extLst>
          </p:cNvPr>
          <p:cNvSpPr txBox="1"/>
          <p:nvPr/>
        </p:nvSpPr>
        <p:spPr>
          <a:xfrm>
            <a:off x="725581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BBA6A-8FDA-2692-3DFF-0C8D6334FC61}"/>
              </a:ext>
            </a:extLst>
          </p:cNvPr>
          <p:cNvSpPr txBox="1"/>
          <p:nvPr/>
        </p:nvSpPr>
        <p:spPr>
          <a:xfrm>
            <a:off x="637614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85A62-17A8-0B34-7289-6493A79561CC}"/>
              </a:ext>
            </a:extLst>
          </p:cNvPr>
          <p:cNvSpPr txBox="1"/>
          <p:nvPr/>
        </p:nvSpPr>
        <p:spPr>
          <a:xfrm>
            <a:off x="549648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C41ED-83E7-3E2C-2F8E-2032C42B525B}"/>
              </a:ext>
            </a:extLst>
          </p:cNvPr>
          <p:cNvSpPr txBox="1"/>
          <p:nvPr/>
        </p:nvSpPr>
        <p:spPr>
          <a:xfrm>
            <a:off x="461682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38938-1E21-CE43-4C67-690041515F72}"/>
              </a:ext>
            </a:extLst>
          </p:cNvPr>
          <p:cNvSpPr txBox="1"/>
          <p:nvPr/>
        </p:nvSpPr>
        <p:spPr>
          <a:xfrm>
            <a:off x="373716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6EEEE-E2DF-1256-1926-AD9F613EFE90}"/>
              </a:ext>
            </a:extLst>
          </p:cNvPr>
          <p:cNvSpPr txBox="1"/>
          <p:nvPr/>
        </p:nvSpPr>
        <p:spPr>
          <a:xfrm>
            <a:off x="285750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D3307-05DF-88F9-9B4F-DA41448ED9A8}"/>
              </a:ext>
            </a:extLst>
          </p:cNvPr>
          <p:cNvSpPr txBox="1"/>
          <p:nvPr/>
        </p:nvSpPr>
        <p:spPr>
          <a:xfrm>
            <a:off x="197783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B2F45A-FF13-BDBB-A5C1-A3101DDDC934}"/>
              </a:ext>
            </a:extLst>
          </p:cNvPr>
          <p:cNvSpPr txBox="1"/>
          <p:nvPr/>
        </p:nvSpPr>
        <p:spPr>
          <a:xfrm>
            <a:off x="109817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5AFDB6-6A70-26BD-C07C-8BABB65D1965}"/>
              </a:ext>
            </a:extLst>
          </p:cNvPr>
          <p:cNvSpPr txBox="1"/>
          <p:nvPr/>
        </p:nvSpPr>
        <p:spPr>
          <a:xfrm>
            <a:off x="21851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1996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9BFE88E-ABE2-0AC4-BC9C-1C6CC626F63C}"/>
              </a:ext>
            </a:extLst>
          </p:cNvPr>
          <p:cNvSpPr/>
          <p:nvPr/>
        </p:nvSpPr>
        <p:spPr>
          <a:xfrm>
            <a:off x="131109" y="3207123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2D9D9F0D-D6F1-0274-0203-2FF2320826EB}"/>
              </a:ext>
            </a:extLst>
          </p:cNvPr>
          <p:cNvSpPr/>
          <p:nvPr/>
        </p:nvSpPr>
        <p:spPr>
          <a:xfrm>
            <a:off x="512654" y="3206735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CAE0AC-6A32-1A34-614C-F011BECA1772}"/>
              </a:ext>
            </a:extLst>
          </p:cNvPr>
          <p:cNvSpPr txBox="1"/>
          <p:nvPr/>
        </p:nvSpPr>
        <p:spPr>
          <a:xfrm rot="16200000">
            <a:off x="1912782" y="1654996"/>
            <a:ext cx="2589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ICA on EEG from Science</a:t>
            </a:r>
          </a:p>
          <a:p>
            <a:r>
              <a:rPr lang="en-US" dirty="0">
                <a:solidFill>
                  <a:srgbClr val="FFFF00"/>
                </a:solidFill>
              </a:rPr>
              <a:t> SCCN Launched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D791B013-0CC3-F554-2D69-3977366DDDBF}"/>
              </a:ext>
            </a:extLst>
          </p:cNvPr>
          <p:cNvSpPr/>
          <p:nvPr/>
        </p:nvSpPr>
        <p:spPr>
          <a:xfrm>
            <a:off x="991460" y="3205550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3CD1F3-6E69-5059-23F4-A7A455731FD8}"/>
              </a:ext>
            </a:extLst>
          </p:cNvPr>
          <p:cNvSpPr txBox="1"/>
          <p:nvPr/>
        </p:nvSpPr>
        <p:spPr>
          <a:xfrm rot="16200000">
            <a:off x="-415501" y="2423544"/>
            <a:ext cx="12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Infomax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66711FA-3C40-67ED-E41D-307937302141}"/>
              </a:ext>
            </a:extLst>
          </p:cNvPr>
          <p:cNvSpPr/>
          <p:nvPr/>
        </p:nvSpPr>
        <p:spPr>
          <a:xfrm>
            <a:off x="3112995" y="3197524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274BA6-BD67-570D-F67B-2CFFEB2EFA19}"/>
              </a:ext>
            </a:extLst>
          </p:cNvPr>
          <p:cNvSpPr txBox="1"/>
          <p:nvPr/>
        </p:nvSpPr>
        <p:spPr>
          <a:xfrm rot="16200000">
            <a:off x="-251030" y="2199594"/>
            <a:ext cx="170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First ICA on EEG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8C0C87-4229-4C6E-F68E-38FC0B77500E}"/>
              </a:ext>
            </a:extLst>
          </p:cNvPr>
          <p:cNvSpPr txBox="1"/>
          <p:nvPr/>
        </p:nvSpPr>
        <p:spPr>
          <a:xfrm rot="16200000">
            <a:off x="-94674" y="1889525"/>
            <a:ext cx="234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ICA on EEG from PNAS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FF52F15C-9CF0-AC58-C6F1-2611644F68D6}"/>
              </a:ext>
            </a:extLst>
          </p:cNvPr>
          <p:cNvSpPr/>
          <p:nvPr/>
        </p:nvSpPr>
        <p:spPr>
          <a:xfrm>
            <a:off x="7511298" y="3195214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9384ECF8-77FB-BAD1-DB39-5190B691F4BC}"/>
              </a:ext>
            </a:extLst>
          </p:cNvPr>
          <p:cNvSpPr/>
          <p:nvPr/>
        </p:nvSpPr>
        <p:spPr>
          <a:xfrm rot="10800000">
            <a:off x="982024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30F4EC-6515-E5C1-A0A4-685F2A6DF399}"/>
              </a:ext>
            </a:extLst>
          </p:cNvPr>
          <p:cNvSpPr txBox="1"/>
          <p:nvPr/>
        </p:nvSpPr>
        <p:spPr>
          <a:xfrm rot="16200000">
            <a:off x="-252074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Graduated a high school</a:t>
            </a: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3DA23100-FE16-3BBB-9A0F-0840C15CF3BD}"/>
              </a:ext>
            </a:extLst>
          </p:cNvPr>
          <p:cNvSpPr/>
          <p:nvPr/>
        </p:nvSpPr>
        <p:spPr>
          <a:xfrm rot="10800000">
            <a:off x="1351358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68BBB8-FE80-C83B-535D-45817EFD97A0}"/>
              </a:ext>
            </a:extLst>
          </p:cNvPr>
          <p:cNvSpPr txBox="1"/>
          <p:nvPr/>
        </p:nvSpPr>
        <p:spPr>
          <a:xfrm rot="16200000">
            <a:off x="117260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university</a:t>
            </a: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998031ED-676B-EA32-FAF2-CE19A8D1A54D}"/>
              </a:ext>
            </a:extLst>
          </p:cNvPr>
          <p:cNvSpPr/>
          <p:nvPr/>
        </p:nvSpPr>
        <p:spPr>
          <a:xfrm rot="10800000">
            <a:off x="3562045" y="3964182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6B4D27-B8F1-FC10-4765-B2474FFB2C3C}"/>
              </a:ext>
            </a:extLst>
          </p:cNvPr>
          <p:cNvSpPr txBox="1"/>
          <p:nvPr/>
        </p:nvSpPr>
        <p:spPr>
          <a:xfrm rot="16200000">
            <a:off x="2327947" y="5312927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grad school</a:t>
            </a: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77533A53-914A-07FC-A857-852CDD8F642B}"/>
              </a:ext>
            </a:extLst>
          </p:cNvPr>
          <p:cNvSpPr/>
          <p:nvPr/>
        </p:nvSpPr>
        <p:spPr>
          <a:xfrm rot="10800000">
            <a:off x="4453800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115658-46DC-F622-4BF6-FF4A3B56C1BE}"/>
              </a:ext>
            </a:extLst>
          </p:cNvPr>
          <p:cNvSpPr txBox="1"/>
          <p:nvPr/>
        </p:nvSpPr>
        <p:spPr>
          <a:xfrm rot="16200000">
            <a:off x="3219702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US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nd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EEGLAB Workshop</a:t>
            </a: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04D74B2B-E9BF-F5A4-717A-2D0BCAF3556A}"/>
              </a:ext>
            </a:extLst>
          </p:cNvPr>
          <p:cNvSpPr/>
          <p:nvPr/>
        </p:nvSpPr>
        <p:spPr>
          <a:xfrm rot="10800000">
            <a:off x="7055711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DD0001-3A8A-F758-E313-2A0AED9FD2EF}"/>
              </a:ext>
            </a:extLst>
          </p:cNvPr>
          <p:cNvSpPr txBox="1"/>
          <p:nvPr/>
        </p:nvSpPr>
        <p:spPr>
          <a:xfrm rot="16200000">
            <a:off x="5817184" y="5290028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Joined SCCN as a post-doc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C47FA2-1640-2234-489C-2751A6930AA7}"/>
              </a:ext>
            </a:extLst>
          </p:cNvPr>
          <p:cNvSpPr txBox="1"/>
          <p:nvPr/>
        </p:nvSpPr>
        <p:spPr>
          <a:xfrm rot="16200000">
            <a:off x="6426972" y="1868652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Physiol. interp. of ICA 2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C59C99D0-49CF-8FC0-E0D4-1109EB2AEEFD}"/>
              </a:ext>
            </a:extLst>
          </p:cNvPr>
          <p:cNvSpPr/>
          <p:nvPr/>
        </p:nvSpPr>
        <p:spPr>
          <a:xfrm>
            <a:off x="9307625" y="3190817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0B1F8699-C5F0-4DBA-2A8D-C6F5D4B63569}"/>
              </a:ext>
            </a:extLst>
          </p:cNvPr>
          <p:cNvSpPr/>
          <p:nvPr/>
        </p:nvSpPr>
        <p:spPr>
          <a:xfrm rot="10800000">
            <a:off x="9720483" y="3948106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20DDBA10-9B72-CBC6-12E5-26908CE45B49}"/>
              </a:ext>
            </a:extLst>
          </p:cNvPr>
          <p:cNvSpPr/>
          <p:nvPr/>
        </p:nvSpPr>
        <p:spPr>
          <a:xfrm rot="10800000">
            <a:off x="5749369" y="3989584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896E9B-BDFD-F22A-F3F3-9946252CE7CD}"/>
              </a:ext>
            </a:extLst>
          </p:cNvPr>
          <p:cNvSpPr txBox="1"/>
          <p:nvPr/>
        </p:nvSpPr>
        <p:spPr>
          <a:xfrm rot="16200000">
            <a:off x="4515271" y="5338329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Started posts-doc (MRI)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6E8778C-BF1E-8F6B-443E-0DE677787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032" y="5170956"/>
            <a:ext cx="879096" cy="595221"/>
          </a:xfrm>
          <a:prstGeom prst="rect">
            <a:avLst/>
          </a:prstGeom>
        </p:spPr>
      </p:pic>
      <p:sp>
        <p:nvSpPr>
          <p:cNvPr id="43" name="Arrow: Down 42">
            <a:extLst>
              <a:ext uri="{FF2B5EF4-FFF2-40B4-BE49-F238E27FC236}">
                <a16:creationId xmlns:a16="http://schemas.microsoft.com/office/drawing/2014/main" id="{7D296A8B-2938-0F6E-DCEB-BBF0965BB230}"/>
              </a:ext>
            </a:extLst>
          </p:cNvPr>
          <p:cNvSpPr/>
          <p:nvPr/>
        </p:nvSpPr>
        <p:spPr>
          <a:xfrm rot="10800000">
            <a:off x="8861229" y="3968361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63025E04-D2B2-B028-03CD-6599C756F237}"/>
              </a:ext>
            </a:extLst>
          </p:cNvPr>
          <p:cNvSpPr/>
          <p:nvPr/>
        </p:nvSpPr>
        <p:spPr>
          <a:xfrm rot="10800000">
            <a:off x="7986872" y="3975185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74EFF1-3480-C1EB-693D-821D9B6AA0FF}"/>
              </a:ext>
            </a:extLst>
          </p:cNvPr>
          <p:cNvSpPr txBox="1"/>
          <p:nvPr/>
        </p:nvSpPr>
        <p:spPr>
          <a:xfrm rot="16200000">
            <a:off x="6758476" y="5319749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Meeting Hiro Tanaka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50ECF21-19F3-AD62-6480-855D94E9E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0572" y="4208363"/>
            <a:ext cx="889447" cy="95833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680E860-D33C-B808-B642-2451C2F1F975}"/>
              </a:ext>
            </a:extLst>
          </p:cNvPr>
          <p:cNvSpPr txBox="1"/>
          <p:nvPr/>
        </p:nvSpPr>
        <p:spPr>
          <a:xfrm rot="16200000">
            <a:off x="7617712" y="5338328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Brain circulation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00966BF-DF75-3391-6813-0C82DCCA8E06}"/>
              </a:ext>
            </a:extLst>
          </p:cNvPr>
          <p:cNvSpPr txBox="1"/>
          <p:nvPr/>
        </p:nvSpPr>
        <p:spPr>
          <a:xfrm>
            <a:off x="8224620" y="5772527"/>
            <a:ext cx="327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2017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ICA’s dimension reduction effect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2DBF48A-B233-34D4-EE17-C25E394ED296}"/>
              </a:ext>
            </a:extLst>
          </p:cNvPr>
          <p:cNvSpPr txBox="1"/>
          <p:nvPr/>
        </p:nvSpPr>
        <p:spPr>
          <a:xfrm rot="16200000">
            <a:off x="3800620" y="1858281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Physiol. interp. of ICA 1</a:t>
            </a:r>
          </a:p>
        </p:txBody>
      </p:sp>
      <p:sp>
        <p:nvSpPr>
          <p:cNvPr id="60" name="Arrow: Down 59">
            <a:extLst>
              <a:ext uri="{FF2B5EF4-FFF2-40B4-BE49-F238E27FC236}">
                <a16:creationId xmlns:a16="http://schemas.microsoft.com/office/drawing/2014/main" id="{D8AD375A-D419-10D8-E10C-FE0660FBE78D}"/>
              </a:ext>
            </a:extLst>
          </p:cNvPr>
          <p:cNvSpPr/>
          <p:nvPr/>
        </p:nvSpPr>
        <p:spPr>
          <a:xfrm>
            <a:off x="4884946" y="3200565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F4E036D-30FB-17F3-F00A-E130F674BA98}"/>
              </a:ext>
            </a:extLst>
          </p:cNvPr>
          <p:cNvGrpSpPr/>
          <p:nvPr/>
        </p:nvGrpSpPr>
        <p:grpSpPr>
          <a:xfrm>
            <a:off x="3900916" y="996900"/>
            <a:ext cx="369332" cy="2417721"/>
            <a:chOff x="3900916" y="996900"/>
            <a:chExt cx="369332" cy="2417721"/>
          </a:xfrm>
        </p:grpSpPr>
        <p:sp>
          <p:nvSpPr>
            <p:cNvPr id="65" name="Arrow: Down 64">
              <a:extLst>
                <a:ext uri="{FF2B5EF4-FFF2-40B4-BE49-F238E27FC236}">
                  <a16:creationId xmlns:a16="http://schemas.microsoft.com/office/drawing/2014/main" id="{3B4C576E-C464-CD30-A6AC-C1CCB645CEA0}"/>
                </a:ext>
              </a:extLst>
            </p:cNvPr>
            <p:cNvSpPr/>
            <p:nvPr/>
          </p:nvSpPr>
          <p:spPr>
            <a:xfrm>
              <a:off x="3998268" y="3192744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9A9393F-7E98-2F00-8A35-81E7C1DA3ADD}"/>
                </a:ext>
              </a:extLst>
            </p:cNvPr>
            <p:cNvSpPr txBox="1"/>
            <p:nvPr/>
          </p:nvSpPr>
          <p:spPr>
            <a:xfrm rot="16200000">
              <a:off x="2982755" y="1915061"/>
              <a:ext cx="2205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ICA on EEG from TICS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A99EED9A-52B8-EFEA-377B-9D8E9895FB98}"/>
              </a:ext>
            </a:extLst>
          </p:cNvPr>
          <p:cNvSpPr txBox="1"/>
          <p:nvPr/>
        </p:nvSpPr>
        <p:spPr>
          <a:xfrm rot="16200000">
            <a:off x="8223299" y="1868651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Physiol. interp. of ICA 3</a:t>
            </a:r>
          </a:p>
        </p:txBody>
      </p:sp>
    </p:spTree>
    <p:extLst>
      <p:ext uri="{BB962C8B-B14F-4D97-AF65-F5344CB8AC3E}">
        <p14:creationId xmlns:p14="http://schemas.microsoft.com/office/powerpoint/2010/main" val="128844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F297-9E0D-DAA8-E9D3-3F79B7516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4768"/>
            <a:ext cx="10515600" cy="1697832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3100" dirty="0"/>
              <a:t>Challenging the Physiological interpretation of ICA (1)</a:t>
            </a:r>
            <a:br>
              <a:rPr lang="en-US" sz="3100" dirty="0"/>
            </a:br>
            <a:r>
              <a:rPr lang="en-US" sz="3100" dirty="0"/>
              <a:t>ICA’s dimension reduction effect</a:t>
            </a:r>
          </a:p>
        </p:txBody>
      </p:sp>
    </p:spTree>
    <p:extLst>
      <p:ext uri="{BB962C8B-B14F-4D97-AF65-F5344CB8AC3E}">
        <p14:creationId xmlns:p14="http://schemas.microsoft.com/office/powerpoint/2010/main" val="1461899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8F8A916-FD7C-BCFB-97B2-92F01B334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860" y="365125"/>
            <a:ext cx="10979198" cy="1325563"/>
          </a:xfrm>
        </p:spPr>
        <p:txBody>
          <a:bodyPr>
            <a:normAutofit/>
          </a:bodyPr>
          <a:lstStyle/>
          <a:p>
            <a:r>
              <a:rPr lang="en-US" sz="3100" dirty="0"/>
              <a:t>Motivation: Too few brain ICs produced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E58117-220C-93CE-E68D-13CF3C66F0F3}"/>
              </a:ext>
            </a:extLst>
          </p:cNvPr>
          <p:cNvSpPr txBox="1"/>
          <p:nvPr/>
        </p:nvSpPr>
        <p:spPr>
          <a:xfrm>
            <a:off x="9403252" y="6437504"/>
            <a:ext cx="267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Onton</a:t>
            </a:r>
            <a:r>
              <a:rPr lang="en-US" dirty="0"/>
              <a:t> and </a:t>
            </a:r>
            <a:r>
              <a:rPr lang="en-US" dirty="0" err="1"/>
              <a:t>Makeig</a:t>
            </a:r>
            <a:r>
              <a:rPr lang="en-US" dirty="0"/>
              <a:t> (2006)</a:t>
            </a:r>
          </a:p>
        </p:txBody>
      </p:sp>
      <p:pic>
        <p:nvPicPr>
          <p:cNvPr id="28" name="Picture 27" descr="Chart, bar chart, waterfall chart&#10;&#10;Description automatically generated">
            <a:extLst>
              <a:ext uri="{FF2B5EF4-FFF2-40B4-BE49-F238E27FC236}">
                <a16:creationId xmlns:a16="http://schemas.microsoft.com/office/drawing/2014/main" id="{9A117537-EE2F-2AC9-5928-EBB1BF509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62" y="1690688"/>
            <a:ext cx="6546219" cy="435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19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Chart, pie chart&#10;&#10;Description automatically generated">
            <a:extLst>
              <a:ext uri="{FF2B5EF4-FFF2-40B4-BE49-F238E27FC236}">
                <a16:creationId xmlns:a16="http://schemas.microsoft.com/office/drawing/2014/main" id="{C392372A-A50B-9E99-EF79-EE87EBE25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602" y="1465237"/>
            <a:ext cx="4299748" cy="3417500"/>
          </a:xfrm>
          <a:prstGeom prst="rect">
            <a:avLst/>
          </a:prstGeom>
        </p:spPr>
      </p:pic>
      <p:pic>
        <p:nvPicPr>
          <p:cNvPr id="29" name="Picture 28" descr="Chart, pie chart&#10;&#10;Description automatically generated">
            <a:extLst>
              <a:ext uri="{FF2B5EF4-FFF2-40B4-BE49-F238E27FC236}">
                <a16:creationId xmlns:a16="http://schemas.microsoft.com/office/drawing/2014/main" id="{DBBCF320-755D-BEAF-AD1A-EBBD22E06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87" y="1465237"/>
            <a:ext cx="4203405" cy="34322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28ED86-6813-A985-5911-2215017793D8}"/>
              </a:ext>
            </a:extLst>
          </p:cNvPr>
          <p:cNvSpPr txBox="1"/>
          <p:nvPr/>
        </p:nvSpPr>
        <p:spPr>
          <a:xfrm>
            <a:off x="6324931" y="4897462"/>
            <a:ext cx="4653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 = 208, healthy adults, Resting</a:t>
            </a:r>
          </a:p>
          <a:p>
            <a:pPr algn="ctr"/>
            <a:r>
              <a:rPr lang="en-US" dirty="0"/>
              <a:t>Public EEG database by Babayan et al. (2019)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A2FB8B-7F5F-1312-B011-5C12A6A7E4AE}"/>
              </a:ext>
            </a:extLst>
          </p:cNvPr>
          <p:cNvSpPr txBox="1"/>
          <p:nvPr/>
        </p:nvSpPr>
        <p:spPr>
          <a:xfrm>
            <a:off x="8381273" y="6421574"/>
            <a:ext cx="375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Unpublished observations (</a:t>
            </a:r>
            <a:r>
              <a:rPr lang="en-US" i="1" dirty="0"/>
              <a:t>in prep</a:t>
            </a:r>
            <a:r>
              <a:rPr lang="en-US" dirty="0"/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6A8A59-BF6F-AAE0-9B78-FFB001618CE5}"/>
              </a:ext>
            </a:extLst>
          </p:cNvPr>
          <p:cNvSpPr txBox="1"/>
          <p:nvPr/>
        </p:nvSpPr>
        <p:spPr>
          <a:xfrm>
            <a:off x="1442911" y="4897462"/>
            <a:ext cx="4653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 = 200, healthy children, Resting</a:t>
            </a:r>
          </a:p>
          <a:p>
            <a:pPr algn="ctr"/>
            <a:r>
              <a:rPr lang="en-US" dirty="0"/>
              <a:t>Miyakoshi et al. (2021)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236424-D485-99C8-F5D3-3D90334B1DC5}"/>
              </a:ext>
            </a:extLst>
          </p:cNvPr>
          <p:cNvSpPr txBox="1"/>
          <p:nvPr/>
        </p:nvSpPr>
        <p:spPr>
          <a:xfrm>
            <a:off x="1700064" y="908050"/>
            <a:ext cx="395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ICLabel</a:t>
            </a:r>
            <a:r>
              <a:rPr lang="en-US" sz="2400" dirty="0"/>
              <a:t> results, 21 </a:t>
            </a:r>
            <a:r>
              <a:rPr lang="en-US" sz="2400" dirty="0" err="1"/>
              <a:t>ch</a:t>
            </a:r>
            <a:r>
              <a:rPr lang="en-US" sz="2400" dirty="0"/>
              <a:t> EEG data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F80A3E-BBFC-2152-BA53-F0E5F6CEFBF5}"/>
              </a:ext>
            </a:extLst>
          </p:cNvPr>
          <p:cNvSpPr txBox="1"/>
          <p:nvPr/>
        </p:nvSpPr>
        <p:spPr>
          <a:xfrm>
            <a:off x="6673450" y="908050"/>
            <a:ext cx="395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ICLabel</a:t>
            </a:r>
            <a:r>
              <a:rPr lang="en-US" sz="2400" dirty="0"/>
              <a:t> results, 62 </a:t>
            </a:r>
            <a:r>
              <a:rPr lang="en-US" sz="2400" dirty="0" err="1"/>
              <a:t>ch</a:t>
            </a:r>
            <a:r>
              <a:rPr lang="en-US" sz="2400" dirty="0"/>
              <a:t> EEG data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0DD5BC-2C1B-FBB8-E8DF-F8E8FBCC0B85}"/>
              </a:ext>
            </a:extLst>
          </p:cNvPr>
          <p:cNvSpPr txBox="1"/>
          <p:nvPr/>
        </p:nvSpPr>
        <p:spPr>
          <a:xfrm>
            <a:off x="2101850" y="2933428"/>
            <a:ext cx="1390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Brain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7D06B4-C956-DB11-ECF1-60CA438AF983}"/>
              </a:ext>
            </a:extLst>
          </p:cNvPr>
          <p:cNvSpPr txBox="1"/>
          <p:nvPr/>
        </p:nvSpPr>
        <p:spPr>
          <a:xfrm>
            <a:off x="7092950" y="2821056"/>
            <a:ext cx="1390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Brain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D5D624-32A7-37AD-EF49-BB3272EBE447}"/>
              </a:ext>
            </a:extLst>
          </p:cNvPr>
          <p:cNvSpPr txBox="1"/>
          <p:nvPr/>
        </p:nvSpPr>
        <p:spPr>
          <a:xfrm>
            <a:off x="3769455" y="2119521"/>
            <a:ext cx="1390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Other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85D076-C3BB-37E6-4E43-769BAEE8FA28}"/>
              </a:ext>
            </a:extLst>
          </p:cNvPr>
          <p:cNvSpPr txBox="1"/>
          <p:nvPr/>
        </p:nvSpPr>
        <p:spPr>
          <a:xfrm>
            <a:off x="8792305" y="2113170"/>
            <a:ext cx="1390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Other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EE5DA0-3B71-429F-1A2F-AB7940F43559}"/>
              </a:ext>
            </a:extLst>
          </p:cNvPr>
          <p:cNvSpPr txBox="1"/>
          <p:nvPr/>
        </p:nvSpPr>
        <p:spPr>
          <a:xfrm>
            <a:off x="3843188" y="3980071"/>
            <a:ext cx="1751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Muscle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6143DA-8D76-38BF-B871-997672A59747}"/>
              </a:ext>
            </a:extLst>
          </p:cNvPr>
          <p:cNvSpPr txBox="1"/>
          <p:nvPr/>
        </p:nvSpPr>
        <p:spPr>
          <a:xfrm>
            <a:off x="8792305" y="3750686"/>
            <a:ext cx="1751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Muscle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DF1A1E-C3F1-A6A5-7091-1882B6A365A7}"/>
              </a:ext>
            </a:extLst>
          </p:cNvPr>
          <p:cNvSpPr txBox="1"/>
          <p:nvPr/>
        </p:nvSpPr>
        <p:spPr>
          <a:xfrm>
            <a:off x="4202902" y="3154548"/>
            <a:ext cx="1088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Eye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959AB2-C989-09DC-9540-4F552B2ED89B}"/>
              </a:ext>
            </a:extLst>
          </p:cNvPr>
          <p:cNvSpPr txBox="1"/>
          <p:nvPr/>
        </p:nvSpPr>
        <p:spPr>
          <a:xfrm>
            <a:off x="9292969" y="3075057"/>
            <a:ext cx="1088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Eye</a:t>
            </a:r>
          </a:p>
        </p:txBody>
      </p:sp>
    </p:spTree>
    <p:extLst>
      <p:ext uri="{BB962C8B-B14F-4D97-AF65-F5344CB8AC3E}">
        <p14:creationId xmlns:p14="http://schemas.microsoft.com/office/powerpoint/2010/main" val="1380946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31BFC9E-B1C4-2D65-A5C3-3CB24960E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902" y="95250"/>
            <a:ext cx="5711247" cy="56092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1B6159-E0EC-BFA6-AE02-3F40FD5321A8}"/>
              </a:ext>
            </a:extLst>
          </p:cNvPr>
          <p:cNvSpPr txBox="1"/>
          <p:nvPr/>
        </p:nvSpPr>
        <p:spPr>
          <a:xfrm>
            <a:off x="8260623" y="6444967"/>
            <a:ext cx="375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Unpublished observations (</a:t>
            </a:r>
            <a:r>
              <a:rPr lang="en-US" i="1" dirty="0"/>
              <a:t>in prep</a:t>
            </a:r>
            <a:r>
              <a:rPr lang="en-US" dirty="0"/>
              <a:t>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6588A70-C5FA-8547-3E14-3DE57F82E598}"/>
              </a:ext>
            </a:extLst>
          </p:cNvPr>
          <p:cNvGrpSpPr/>
          <p:nvPr/>
        </p:nvGrpSpPr>
        <p:grpSpPr>
          <a:xfrm>
            <a:off x="6045199" y="5756133"/>
            <a:ext cx="5470525" cy="311150"/>
            <a:chOff x="3251199" y="5444983"/>
            <a:chExt cx="5470525" cy="311150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25496DA0-427A-4245-820A-E2E9E3DCC888}"/>
                </a:ext>
              </a:extLst>
            </p:cNvPr>
            <p:cNvSpPr/>
            <p:nvPr/>
          </p:nvSpPr>
          <p:spPr>
            <a:xfrm>
              <a:off x="5194299" y="5444983"/>
              <a:ext cx="3527425" cy="31115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9691AC3E-3F1D-B4C1-7117-0CA446C3F023}"/>
                </a:ext>
              </a:extLst>
            </p:cNvPr>
            <p:cNvSpPr/>
            <p:nvPr/>
          </p:nvSpPr>
          <p:spPr>
            <a:xfrm rot="10800000">
              <a:off x="3251199" y="5444983"/>
              <a:ext cx="3527425" cy="31115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E6045A6-1672-C57D-1EFE-9AB761D16610}"/>
              </a:ext>
            </a:extLst>
          </p:cNvPr>
          <p:cNvSpPr txBox="1"/>
          <p:nvPr/>
        </p:nvSpPr>
        <p:spPr>
          <a:xfrm>
            <a:off x="8413750" y="5988050"/>
            <a:ext cx="95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SNR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1C731B-25E5-F5E5-2242-3E013EBF740B}"/>
              </a:ext>
            </a:extLst>
          </p:cNvPr>
          <p:cNvSpPr txBox="1"/>
          <p:nvPr/>
        </p:nvSpPr>
        <p:spPr>
          <a:xfrm>
            <a:off x="10604500" y="5988050"/>
            <a:ext cx="95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High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F64D4A-3996-E5EE-8654-A5AC90D5FCDF}"/>
              </a:ext>
            </a:extLst>
          </p:cNvPr>
          <p:cNvSpPr txBox="1"/>
          <p:nvPr/>
        </p:nvSpPr>
        <p:spPr>
          <a:xfrm>
            <a:off x="5940424" y="5988050"/>
            <a:ext cx="95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DDAD11-51AB-88B6-5925-16928D1BA5F0}"/>
              </a:ext>
            </a:extLst>
          </p:cNvPr>
          <p:cNvSpPr txBox="1"/>
          <p:nvPr/>
        </p:nvSpPr>
        <p:spPr>
          <a:xfrm>
            <a:off x="7632699" y="1431369"/>
            <a:ext cx="38830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Increasing the number of electrodes increases the number of junk ICs from 8% to 42%.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D2C7EB-2940-B9B4-2E00-FAB2CBD90C65}"/>
              </a:ext>
            </a:extLst>
          </p:cNvPr>
          <p:cNvSpPr/>
          <p:nvPr/>
        </p:nvSpPr>
        <p:spPr>
          <a:xfrm>
            <a:off x="6616700" y="475675"/>
            <a:ext cx="241300" cy="4693225"/>
          </a:xfrm>
          <a:prstGeom prst="rect">
            <a:avLst/>
          </a:prstGeom>
          <a:solidFill>
            <a:srgbClr val="00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0FF3D0-62EF-8A96-B029-785A1C29142B}"/>
              </a:ext>
            </a:extLst>
          </p:cNvPr>
          <p:cNvSpPr txBox="1"/>
          <p:nvPr/>
        </p:nvSpPr>
        <p:spPr>
          <a:xfrm>
            <a:off x="5905499" y="113209"/>
            <a:ext cx="1666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Numerical junk!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15EF5C5-0FDC-2447-3608-DB626E497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2" y="1431369"/>
            <a:ext cx="4911715" cy="431416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611C67A-4E5D-EF23-36E2-F35D8EA817F5}"/>
              </a:ext>
            </a:extLst>
          </p:cNvPr>
          <p:cNvSpPr/>
          <p:nvPr/>
        </p:nvSpPr>
        <p:spPr>
          <a:xfrm>
            <a:off x="546102" y="3793742"/>
            <a:ext cx="4805225" cy="798243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5622E0-BEC7-5A8E-3F3E-243BE58FE698}"/>
              </a:ext>
            </a:extLst>
          </p:cNvPr>
          <p:cNvSpPr txBox="1"/>
          <p:nvPr/>
        </p:nvSpPr>
        <p:spPr>
          <a:xfrm>
            <a:off x="2344064" y="5768313"/>
            <a:ext cx="312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Onton</a:t>
            </a:r>
            <a:r>
              <a:rPr lang="en-US" dirty="0"/>
              <a:t> and </a:t>
            </a:r>
            <a:r>
              <a:rPr lang="en-US" dirty="0" err="1"/>
              <a:t>Makeig</a:t>
            </a:r>
            <a:r>
              <a:rPr lang="en-US" dirty="0"/>
              <a:t> (2006)</a:t>
            </a:r>
          </a:p>
        </p:txBody>
      </p:sp>
    </p:spTree>
    <p:extLst>
      <p:ext uri="{BB962C8B-B14F-4D97-AF65-F5344CB8AC3E}">
        <p14:creationId xmlns:p14="http://schemas.microsoft.com/office/powerpoint/2010/main" val="1605995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91448-B8C7-4C84-BB03-0F18E882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Conclusion (1): ICA’s dimension reduction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D659-315A-927C-F6F1-384A265AE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As the number of the electrodes increases, the number of low-SNR ‘brain’ ICs increases.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This is as if </a:t>
            </a:r>
            <a:r>
              <a:rPr lang="en-US" dirty="0">
                <a:solidFill>
                  <a:srgbClr val="FFFF00"/>
                </a:solidFill>
              </a:rPr>
              <a:t>brain’s innate degrees of freedom (DOF) is limited to a low rank order</a:t>
            </a:r>
            <a:r>
              <a:rPr lang="en-US" dirty="0"/>
              <a:t>, which is revealed by using ICA.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However, later I found that this is probably because ICA is sensitivity to power distribution across frequencies, and ICA’s low DOF derives from the low DOF of the low-frequency, high-amplitude EEG signals.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en-US" dirty="0"/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Cf. the resolution of spline Laplacian method linearly increases as the number of the electrode increases.</a:t>
            </a:r>
          </a:p>
        </p:txBody>
      </p:sp>
    </p:spTree>
    <p:extLst>
      <p:ext uri="{BB962C8B-B14F-4D97-AF65-F5344CB8AC3E}">
        <p14:creationId xmlns:p14="http://schemas.microsoft.com/office/powerpoint/2010/main" val="535513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/>
              <a:t>Math meets physiology?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835" y="2525920"/>
            <a:ext cx="2447342" cy="1942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0" y="6604830"/>
            <a:ext cx="5791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https://3.bp.blogspot.com/-3n1E2wb-Glk/Vu04LroMJ4I/AAAAAAAAECo/x6ptckRX6HQYgo2SwVmneqQJ9jN84Juqw/s1600/cyborg-7.jpg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17038" y="4471609"/>
            <a:ext cx="2772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Scalp EEG</a:t>
            </a:r>
            <a:r>
              <a:rPr lang="en-US" dirty="0"/>
              <a:t> 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839411" y="2815850"/>
            <a:ext cx="2423533" cy="207206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E855156-E226-9ADE-2A74-F5BD149D9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369" y="2525920"/>
            <a:ext cx="2447342" cy="20451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E8E97B0-CC8F-CAE5-4083-6A083B65C223}"/>
              </a:ext>
            </a:extLst>
          </p:cNvPr>
          <p:cNvSpPr txBox="1"/>
          <p:nvPr/>
        </p:nvSpPr>
        <p:spPr>
          <a:xfrm>
            <a:off x="6834156" y="4503198"/>
            <a:ext cx="4017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Cortical activity?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93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 descr="Chart, histogram&#10;&#10;Description automatically generated">
            <a:extLst>
              <a:ext uri="{FF2B5EF4-FFF2-40B4-BE49-F238E27FC236}">
                <a16:creationId xmlns:a16="http://schemas.microsoft.com/office/drawing/2014/main" id="{8B20486C-E1E9-D5F1-E406-25280494E8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3" y="47767"/>
            <a:ext cx="11430001" cy="336417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993238E7-3E55-C67D-CFB9-845A71B62BFD}"/>
              </a:ext>
            </a:extLst>
          </p:cNvPr>
          <p:cNvSpPr/>
          <p:nvPr/>
        </p:nvSpPr>
        <p:spPr>
          <a:xfrm>
            <a:off x="10495128" y="0"/>
            <a:ext cx="1696870" cy="3712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E66F1DD-2F4F-42F7-D641-AD1F574A45FA}"/>
              </a:ext>
            </a:extLst>
          </p:cNvPr>
          <p:cNvSpPr/>
          <p:nvPr/>
        </p:nvSpPr>
        <p:spPr>
          <a:xfrm>
            <a:off x="218515" y="3348317"/>
            <a:ext cx="11754970" cy="302558"/>
          </a:xfrm>
          <a:prstGeom prst="rightArrow">
            <a:avLst>
              <a:gd name="adj1" fmla="val 50000"/>
              <a:gd name="adj2" fmla="val 1277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D92C9-0160-BEA7-A364-DB769E3213AB}"/>
              </a:ext>
            </a:extLst>
          </p:cNvPr>
          <p:cNvSpPr txBox="1"/>
          <p:nvPr/>
        </p:nvSpPr>
        <p:spPr>
          <a:xfrm>
            <a:off x="10774456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29221-1CAE-2DB7-0B1F-5AF893B37392}"/>
              </a:ext>
            </a:extLst>
          </p:cNvPr>
          <p:cNvSpPr txBox="1"/>
          <p:nvPr/>
        </p:nvSpPr>
        <p:spPr>
          <a:xfrm>
            <a:off x="989479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5DE49-2100-14EF-46E2-6480806737CA}"/>
              </a:ext>
            </a:extLst>
          </p:cNvPr>
          <p:cNvSpPr txBox="1"/>
          <p:nvPr/>
        </p:nvSpPr>
        <p:spPr>
          <a:xfrm>
            <a:off x="901513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0B395-BCEF-74A4-2A05-2305E01F36CE}"/>
              </a:ext>
            </a:extLst>
          </p:cNvPr>
          <p:cNvSpPr txBox="1"/>
          <p:nvPr/>
        </p:nvSpPr>
        <p:spPr>
          <a:xfrm>
            <a:off x="813547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7E9A4-C212-EC1A-51A6-76EBDDE50114}"/>
              </a:ext>
            </a:extLst>
          </p:cNvPr>
          <p:cNvSpPr txBox="1"/>
          <p:nvPr/>
        </p:nvSpPr>
        <p:spPr>
          <a:xfrm>
            <a:off x="725581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BBA6A-8FDA-2692-3DFF-0C8D6334FC61}"/>
              </a:ext>
            </a:extLst>
          </p:cNvPr>
          <p:cNvSpPr txBox="1"/>
          <p:nvPr/>
        </p:nvSpPr>
        <p:spPr>
          <a:xfrm>
            <a:off x="637614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85A62-17A8-0B34-7289-6493A79561CC}"/>
              </a:ext>
            </a:extLst>
          </p:cNvPr>
          <p:cNvSpPr txBox="1"/>
          <p:nvPr/>
        </p:nvSpPr>
        <p:spPr>
          <a:xfrm>
            <a:off x="549648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C41ED-83E7-3E2C-2F8E-2032C42B525B}"/>
              </a:ext>
            </a:extLst>
          </p:cNvPr>
          <p:cNvSpPr txBox="1"/>
          <p:nvPr/>
        </p:nvSpPr>
        <p:spPr>
          <a:xfrm>
            <a:off x="461682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38938-1E21-CE43-4C67-690041515F72}"/>
              </a:ext>
            </a:extLst>
          </p:cNvPr>
          <p:cNvSpPr txBox="1"/>
          <p:nvPr/>
        </p:nvSpPr>
        <p:spPr>
          <a:xfrm>
            <a:off x="373716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6EEEE-E2DF-1256-1926-AD9F613EFE90}"/>
              </a:ext>
            </a:extLst>
          </p:cNvPr>
          <p:cNvSpPr txBox="1"/>
          <p:nvPr/>
        </p:nvSpPr>
        <p:spPr>
          <a:xfrm>
            <a:off x="285750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D3307-05DF-88F9-9B4F-DA41448ED9A8}"/>
              </a:ext>
            </a:extLst>
          </p:cNvPr>
          <p:cNvSpPr txBox="1"/>
          <p:nvPr/>
        </p:nvSpPr>
        <p:spPr>
          <a:xfrm>
            <a:off x="197783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B2F45A-FF13-BDBB-A5C1-A3101DDDC934}"/>
              </a:ext>
            </a:extLst>
          </p:cNvPr>
          <p:cNvSpPr txBox="1"/>
          <p:nvPr/>
        </p:nvSpPr>
        <p:spPr>
          <a:xfrm>
            <a:off x="109817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5AFDB6-6A70-26BD-C07C-8BABB65D1965}"/>
              </a:ext>
            </a:extLst>
          </p:cNvPr>
          <p:cNvSpPr txBox="1"/>
          <p:nvPr/>
        </p:nvSpPr>
        <p:spPr>
          <a:xfrm>
            <a:off x="21851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1996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9BFE88E-ABE2-0AC4-BC9C-1C6CC626F63C}"/>
              </a:ext>
            </a:extLst>
          </p:cNvPr>
          <p:cNvSpPr/>
          <p:nvPr/>
        </p:nvSpPr>
        <p:spPr>
          <a:xfrm>
            <a:off x="131109" y="3207123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2D9D9F0D-D6F1-0274-0203-2FF2320826EB}"/>
              </a:ext>
            </a:extLst>
          </p:cNvPr>
          <p:cNvSpPr/>
          <p:nvPr/>
        </p:nvSpPr>
        <p:spPr>
          <a:xfrm>
            <a:off x="512654" y="3206735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CAE0AC-6A32-1A34-614C-F011BECA1772}"/>
              </a:ext>
            </a:extLst>
          </p:cNvPr>
          <p:cNvSpPr txBox="1"/>
          <p:nvPr/>
        </p:nvSpPr>
        <p:spPr>
          <a:xfrm rot="16200000">
            <a:off x="1912782" y="1654996"/>
            <a:ext cx="2589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ICA on EEG from Science</a:t>
            </a:r>
          </a:p>
          <a:p>
            <a:r>
              <a:rPr lang="en-US" dirty="0">
                <a:solidFill>
                  <a:srgbClr val="FFFF00"/>
                </a:solidFill>
              </a:rPr>
              <a:t> SCCN Launched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D791B013-0CC3-F554-2D69-3977366DDDBF}"/>
              </a:ext>
            </a:extLst>
          </p:cNvPr>
          <p:cNvSpPr/>
          <p:nvPr/>
        </p:nvSpPr>
        <p:spPr>
          <a:xfrm>
            <a:off x="991460" y="3205550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3CD1F3-6E69-5059-23F4-A7A455731FD8}"/>
              </a:ext>
            </a:extLst>
          </p:cNvPr>
          <p:cNvSpPr txBox="1"/>
          <p:nvPr/>
        </p:nvSpPr>
        <p:spPr>
          <a:xfrm rot="16200000">
            <a:off x="-415501" y="2423544"/>
            <a:ext cx="12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Infomax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66711FA-3C40-67ED-E41D-307937302141}"/>
              </a:ext>
            </a:extLst>
          </p:cNvPr>
          <p:cNvSpPr/>
          <p:nvPr/>
        </p:nvSpPr>
        <p:spPr>
          <a:xfrm>
            <a:off x="3112995" y="3197524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274BA6-BD67-570D-F67B-2CFFEB2EFA19}"/>
              </a:ext>
            </a:extLst>
          </p:cNvPr>
          <p:cNvSpPr txBox="1"/>
          <p:nvPr/>
        </p:nvSpPr>
        <p:spPr>
          <a:xfrm rot="16200000">
            <a:off x="-251030" y="2199594"/>
            <a:ext cx="170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First ICA on EEG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8C0C87-4229-4C6E-F68E-38FC0B77500E}"/>
              </a:ext>
            </a:extLst>
          </p:cNvPr>
          <p:cNvSpPr txBox="1"/>
          <p:nvPr/>
        </p:nvSpPr>
        <p:spPr>
          <a:xfrm rot="16200000">
            <a:off x="-94674" y="1889525"/>
            <a:ext cx="234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ICA on EEG from PNAS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FF52F15C-9CF0-AC58-C6F1-2611644F68D6}"/>
              </a:ext>
            </a:extLst>
          </p:cNvPr>
          <p:cNvSpPr/>
          <p:nvPr/>
        </p:nvSpPr>
        <p:spPr>
          <a:xfrm>
            <a:off x="7511298" y="3195214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9384ECF8-77FB-BAD1-DB39-5190B691F4BC}"/>
              </a:ext>
            </a:extLst>
          </p:cNvPr>
          <p:cNvSpPr/>
          <p:nvPr/>
        </p:nvSpPr>
        <p:spPr>
          <a:xfrm rot="10800000">
            <a:off x="982024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30F4EC-6515-E5C1-A0A4-685F2A6DF399}"/>
              </a:ext>
            </a:extLst>
          </p:cNvPr>
          <p:cNvSpPr txBox="1"/>
          <p:nvPr/>
        </p:nvSpPr>
        <p:spPr>
          <a:xfrm rot="16200000">
            <a:off x="-252074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Graduated a high school</a:t>
            </a: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3DA23100-FE16-3BBB-9A0F-0840C15CF3BD}"/>
              </a:ext>
            </a:extLst>
          </p:cNvPr>
          <p:cNvSpPr/>
          <p:nvPr/>
        </p:nvSpPr>
        <p:spPr>
          <a:xfrm rot="10800000">
            <a:off x="1351358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68BBB8-FE80-C83B-535D-45817EFD97A0}"/>
              </a:ext>
            </a:extLst>
          </p:cNvPr>
          <p:cNvSpPr txBox="1"/>
          <p:nvPr/>
        </p:nvSpPr>
        <p:spPr>
          <a:xfrm rot="16200000">
            <a:off x="117260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university</a:t>
            </a: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998031ED-676B-EA32-FAF2-CE19A8D1A54D}"/>
              </a:ext>
            </a:extLst>
          </p:cNvPr>
          <p:cNvSpPr/>
          <p:nvPr/>
        </p:nvSpPr>
        <p:spPr>
          <a:xfrm rot="10800000">
            <a:off x="3562045" y="3964182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6B4D27-B8F1-FC10-4765-B2474FFB2C3C}"/>
              </a:ext>
            </a:extLst>
          </p:cNvPr>
          <p:cNvSpPr txBox="1"/>
          <p:nvPr/>
        </p:nvSpPr>
        <p:spPr>
          <a:xfrm rot="16200000">
            <a:off x="2327947" y="5312927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grad school</a:t>
            </a: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77533A53-914A-07FC-A857-852CDD8F642B}"/>
              </a:ext>
            </a:extLst>
          </p:cNvPr>
          <p:cNvSpPr/>
          <p:nvPr/>
        </p:nvSpPr>
        <p:spPr>
          <a:xfrm rot="10800000">
            <a:off x="4453800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115658-46DC-F622-4BF6-FF4A3B56C1BE}"/>
              </a:ext>
            </a:extLst>
          </p:cNvPr>
          <p:cNvSpPr txBox="1"/>
          <p:nvPr/>
        </p:nvSpPr>
        <p:spPr>
          <a:xfrm rot="16200000">
            <a:off x="3219702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US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nd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EEGLAB Workshop</a:t>
            </a: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04D74B2B-E9BF-F5A4-717A-2D0BCAF3556A}"/>
              </a:ext>
            </a:extLst>
          </p:cNvPr>
          <p:cNvSpPr/>
          <p:nvPr/>
        </p:nvSpPr>
        <p:spPr>
          <a:xfrm rot="10800000">
            <a:off x="7055711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DD0001-3A8A-F758-E313-2A0AED9FD2EF}"/>
              </a:ext>
            </a:extLst>
          </p:cNvPr>
          <p:cNvSpPr txBox="1"/>
          <p:nvPr/>
        </p:nvSpPr>
        <p:spPr>
          <a:xfrm rot="16200000">
            <a:off x="5817184" y="5290028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Joined SCCN as a post-doc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C47FA2-1640-2234-489C-2751A6930AA7}"/>
              </a:ext>
            </a:extLst>
          </p:cNvPr>
          <p:cNvSpPr txBox="1"/>
          <p:nvPr/>
        </p:nvSpPr>
        <p:spPr>
          <a:xfrm rot="16200000">
            <a:off x="6426972" y="1868652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Physiol. interp. of ICA 2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C59C99D0-49CF-8FC0-E0D4-1109EB2AEEFD}"/>
              </a:ext>
            </a:extLst>
          </p:cNvPr>
          <p:cNvSpPr/>
          <p:nvPr/>
        </p:nvSpPr>
        <p:spPr>
          <a:xfrm>
            <a:off x="9307625" y="3190817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0B1F8699-C5F0-4DBA-2A8D-C6F5D4B63569}"/>
              </a:ext>
            </a:extLst>
          </p:cNvPr>
          <p:cNvSpPr/>
          <p:nvPr/>
        </p:nvSpPr>
        <p:spPr>
          <a:xfrm rot="10800000">
            <a:off x="9720483" y="3948106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20DDBA10-9B72-CBC6-12E5-26908CE45B49}"/>
              </a:ext>
            </a:extLst>
          </p:cNvPr>
          <p:cNvSpPr/>
          <p:nvPr/>
        </p:nvSpPr>
        <p:spPr>
          <a:xfrm rot="10800000">
            <a:off x="5749369" y="3989584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896E9B-BDFD-F22A-F3F3-9946252CE7CD}"/>
              </a:ext>
            </a:extLst>
          </p:cNvPr>
          <p:cNvSpPr txBox="1"/>
          <p:nvPr/>
        </p:nvSpPr>
        <p:spPr>
          <a:xfrm rot="16200000">
            <a:off x="4515271" y="5338329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Started posts-doc (MRI)</a:t>
            </a:r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7D296A8B-2938-0F6E-DCEB-BBF0965BB230}"/>
              </a:ext>
            </a:extLst>
          </p:cNvPr>
          <p:cNvSpPr/>
          <p:nvPr/>
        </p:nvSpPr>
        <p:spPr>
          <a:xfrm rot="10800000">
            <a:off x="8861229" y="3968361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63025E04-D2B2-B028-03CD-6599C756F237}"/>
              </a:ext>
            </a:extLst>
          </p:cNvPr>
          <p:cNvSpPr/>
          <p:nvPr/>
        </p:nvSpPr>
        <p:spPr>
          <a:xfrm rot="10800000">
            <a:off x="7986872" y="3975185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74EFF1-3480-C1EB-693D-821D9B6AA0FF}"/>
              </a:ext>
            </a:extLst>
          </p:cNvPr>
          <p:cNvSpPr txBox="1"/>
          <p:nvPr/>
        </p:nvSpPr>
        <p:spPr>
          <a:xfrm rot="16200000">
            <a:off x="6758476" y="5319749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Meeting Hiro Tanaka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680E860-D33C-B808-B642-2451C2F1F975}"/>
              </a:ext>
            </a:extLst>
          </p:cNvPr>
          <p:cNvSpPr txBox="1"/>
          <p:nvPr/>
        </p:nvSpPr>
        <p:spPr>
          <a:xfrm rot="16200000">
            <a:off x="7617712" y="5338328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‘Brain circulation’ started</a:t>
            </a: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E85B1BCA-6907-5094-C853-62D01B1C8691}"/>
              </a:ext>
            </a:extLst>
          </p:cNvPr>
          <p:cNvSpPr/>
          <p:nvPr/>
        </p:nvSpPr>
        <p:spPr>
          <a:xfrm rot="10800000">
            <a:off x="10150540" y="3948106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BDE3EDE-01C2-A0A3-CFB1-ACB0FBF04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230" y="4220466"/>
            <a:ext cx="597668" cy="92970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3DC8432-2B3C-AA3E-5AE6-52B7C2BFF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0913" y="5126350"/>
            <a:ext cx="772383" cy="83089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DE16265-7FF4-C5B4-D39E-94868722A2D5}"/>
              </a:ext>
            </a:extLst>
          </p:cNvPr>
          <p:cNvSpPr txBox="1"/>
          <p:nvPr/>
        </p:nvSpPr>
        <p:spPr>
          <a:xfrm rot="16200000">
            <a:off x="8633332" y="5070376"/>
            <a:ext cx="2202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Dimension reduction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A317C60-9A56-2BFD-115B-D1638C0AE219}"/>
              </a:ext>
            </a:extLst>
          </p:cNvPr>
          <p:cNvSpPr txBox="1"/>
          <p:nvPr/>
        </p:nvSpPr>
        <p:spPr>
          <a:xfrm>
            <a:off x="9087367" y="5952001"/>
            <a:ext cx="2363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2018</a:t>
            </a:r>
          </a:p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Start to translate ‘EFB’</a:t>
            </a:r>
          </a:p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Meeting Paul Nunez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A02CD57-2F6C-1A28-A531-FDA26907EC25}"/>
              </a:ext>
            </a:extLst>
          </p:cNvPr>
          <p:cNvSpPr txBox="1"/>
          <p:nvPr/>
        </p:nvSpPr>
        <p:spPr>
          <a:xfrm rot="16200000">
            <a:off x="3800620" y="1858281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Physiol. interp. of ICA 1</a:t>
            </a:r>
          </a:p>
        </p:txBody>
      </p:sp>
      <p:sp>
        <p:nvSpPr>
          <p:cNvPr id="61" name="Arrow: Down 60">
            <a:extLst>
              <a:ext uri="{FF2B5EF4-FFF2-40B4-BE49-F238E27FC236}">
                <a16:creationId xmlns:a16="http://schemas.microsoft.com/office/drawing/2014/main" id="{E2171CAD-6752-7163-06A9-9B87A7C1DC44}"/>
              </a:ext>
            </a:extLst>
          </p:cNvPr>
          <p:cNvSpPr/>
          <p:nvPr/>
        </p:nvSpPr>
        <p:spPr>
          <a:xfrm>
            <a:off x="4884946" y="3200565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F493B00-12ED-C518-CB5C-A37796A5B737}"/>
              </a:ext>
            </a:extLst>
          </p:cNvPr>
          <p:cNvGrpSpPr/>
          <p:nvPr/>
        </p:nvGrpSpPr>
        <p:grpSpPr>
          <a:xfrm>
            <a:off x="3900916" y="996900"/>
            <a:ext cx="369332" cy="2417721"/>
            <a:chOff x="3900916" y="996900"/>
            <a:chExt cx="369332" cy="2417721"/>
          </a:xfrm>
        </p:grpSpPr>
        <p:sp>
          <p:nvSpPr>
            <p:cNvPr id="66" name="Arrow: Down 65">
              <a:extLst>
                <a:ext uri="{FF2B5EF4-FFF2-40B4-BE49-F238E27FC236}">
                  <a16:creationId xmlns:a16="http://schemas.microsoft.com/office/drawing/2014/main" id="{3E1F5F38-800E-BF74-5A0A-5E54297CA1A2}"/>
                </a:ext>
              </a:extLst>
            </p:cNvPr>
            <p:cNvSpPr/>
            <p:nvPr/>
          </p:nvSpPr>
          <p:spPr>
            <a:xfrm>
              <a:off x="3998268" y="3192744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9183D9D-CFE0-4E0F-C525-624BF05D498B}"/>
                </a:ext>
              </a:extLst>
            </p:cNvPr>
            <p:cNvSpPr txBox="1"/>
            <p:nvPr/>
          </p:nvSpPr>
          <p:spPr>
            <a:xfrm rot="16200000">
              <a:off x="2982755" y="1915061"/>
              <a:ext cx="2205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ICA on EEG from TICS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740E196A-64D8-3B6F-98CF-E2B81654DC9D}"/>
              </a:ext>
            </a:extLst>
          </p:cNvPr>
          <p:cNvSpPr txBox="1"/>
          <p:nvPr/>
        </p:nvSpPr>
        <p:spPr>
          <a:xfrm rot="16200000">
            <a:off x="8223299" y="1868651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Physiol. interp. of ICA 3</a:t>
            </a:r>
          </a:p>
        </p:txBody>
      </p:sp>
    </p:spTree>
    <p:extLst>
      <p:ext uri="{BB962C8B-B14F-4D97-AF65-F5344CB8AC3E}">
        <p14:creationId xmlns:p14="http://schemas.microsoft.com/office/powerpoint/2010/main" val="12755648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Chart, histogram&#10;&#10;Description automatically generated">
            <a:extLst>
              <a:ext uri="{FF2B5EF4-FFF2-40B4-BE49-F238E27FC236}">
                <a16:creationId xmlns:a16="http://schemas.microsoft.com/office/drawing/2014/main" id="{F6D66860-700D-A942-044F-D923A84C21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3" y="47767"/>
            <a:ext cx="11430001" cy="336417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685C9E9E-C576-EFC5-45CD-FB86C522653D}"/>
              </a:ext>
            </a:extLst>
          </p:cNvPr>
          <p:cNvSpPr/>
          <p:nvPr/>
        </p:nvSpPr>
        <p:spPr>
          <a:xfrm>
            <a:off x="10917798" y="0"/>
            <a:ext cx="1274200" cy="3712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E66F1DD-2F4F-42F7-D641-AD1F574A45FA}"/>
              </a:ext>
            </a:extLst>
          </p:cNvPr>
          <p:cNvSpPr/>
          <p:nvPr/>
        </p:nvSpPr>
        <p:spPr>
          <a:xfrm>
            <a:off x="218515" y="3348317"/>
            <a:ext cx="11754970" cy="302558"/>
          </a:xfrm>
          <a:prstGeom prst="rightArrow">
            <a:avLst>
              <a:gd name="adj1" fmla="val 50000"/>
              <a:gd name="adj2" fmla="val 1277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D92C9-0160-BEA7-A364-DB769E3213AB}"/>
              </a:ext>
            </a:extLst>
          </p:cNvPr>
          <p:cNvSpPr txBox="1"/>
          <p:nvPr/>
        </p:nvSpPr>
        <p:spPr>
          <a:xfrm>
            <a:off x="10774456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29221-1CAE-2DB7-0B1F-5AF893B37392}"/>
              </a:ext>
            </a:extLst>
          </p:cNvPr>
          <p:cNvSpPr txBox="1"/>
          <p:nvPr/>
        </p:nvSpPr>
        <p:spPr>
          <a:xfrm>
            <a:off x="989479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5DE49-2100-14EF-46E2-6480806737CA}"/>
              </a:ext>
            </a:extLst>
          </p:cNvPr>
          <p:cNvSpPr txBox="1"/>
          <p:nvPr/>
        </p:nvSpPr>
        <p:spPr>
          <a:xfrm>
            <a:off x="901513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0B395-BCEF-74A4-2A05-2305E01F36CE}"/>
              </a:ext>
            </a:extLst>
          </p:cNvPr>
          <p:cNvSpPr txBox="1"/>
          <p:nvPr/>
        </p:nvSpPr>
        <p:spPr>
          <a:xfrm>
            <a:off x="813547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7E9A4-C212-EC1A-51A6-76EBDDE50114}"/>
              </a:ext>
            </a:extLst>
          </p:cNvPr>
          <p:cNvSpPr txBox="1"/>
          <p:nvPr/>
        </p:nvSpPr>
        <p:spPr>
          <a:xfrm>
            <a:off x="725581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BBA6A-8FDA-2692-3DFF-0C8D6334FC61}"/>
              </a:ext>
            </a:extLst>
          </p:cNvPr>
          <p:cNvSpPr txBox="1"/>
          <p:nvPr/>
        </p:nvSpPr>
        <p:spPr>
          <a:xfrm>
            <a:off x="637614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85A62-17A8-0B34-7289-6493A79561CC}"/>
              </a:ext>
            </a:extLst>
          </p:cNvPr>
          <p:cNvSpPr txBox="1"/>
          <p:nvPr/>
        </p:nvSpPr>
        <p:spPr>
          <a:xfrm>
            <a:off x="549648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C41ED-83E7-3E2C-2F8E-2032C42B525B}"/>
              </a:ext>
            </a:extLst>
          </p:cNvPr>
          <p:cNvSpPr txBox="1"/>
          <p:nvPr/>
        </p:nvSpPr>
        <p:spPr>
          <a:xfrm>
            <a:off x="461682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38938-1E21-CE43-4C67-690041515F72}"/>
              </a:ext>
            </a:extLst>
          </p:cNvPr>
          <p:cNvSpPr txBox="1"/>
          <p:nvPr/>
        </p:nvSpPr>
        <p:spPr>
          <a:xfrm>
            <a:off x="373716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6EEEE-E2DF-1256-1926-AD9F613EFE90}"/>
              </a:ext>
            </a:extLst>
          </p:cNvPr>
          <p:cNvSpPr txBox="1"/>
          <p:nvPr/>
        </p:nvSpPr>
        <p:spPr>
          <a:xfrm>
            <a:off x="285750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D3307-05DF-88F9-9B4F-DA41448ED9A8}"/>
              </a:ext>
            </a:extLst>
          </p:cNvPr>
          <p:cNvSpPr txBox="1"/>
          <p:nvPr/>
        </p:nvSpPr>
        <p:spPr>
          <a:xfrm>
            <a:off x="197783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B2F45A-FF13-BDBB-A5C1-A3101DDDC934}"/>
              </a:ext>
            </a:extLst>
          </p:cNvPr>
          <p:cNvSpPr txBox="1"/>
          <p:nvPr/>
        </p:nvSpPr>
        <p:spPr>
          <a:xfrm>
            <a:off x="109817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5AFDB6-6A70-26BD-C07C-8BABB65D1965}"/>
              </a:ext>
            </a:extLst>
          </p:cNvPr>
          <p:cNvSpPr txBox="1"/>
          <p:nvPr/>
        </p:nvSpPr>
        <p:spPr>
          <a:xfrm>
            <a:off x="21851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1996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9BFE88E-ABE2-0AC4-BC9C-1C6CC626F63C}"/>
              </a:ext>
            </a:extLst>
          </p:cNvPr>
          <p:cNvSpPr/>
          <p:nvPr/>
        </p:nvSpPr>
        <p:spPr>
          <a:xfrm>
            <a:off x="131109" y="3207123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2D9D9F0D-D6F1-0274-0203-2FF2320826EB}"/>
              </a:ext>
            </a:extLst>
          </p:cNvPr>
          <p:cNvSpPr/>
          <p:nvPr/>
        </p:nvSpPr>
        <p:spPr>
          <a:xfrm>
            <a:off x="512654" y="3206735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CAE0AC-6A32-1A34-614C-F011BECA1772}"/>
              </a:ext>
            </a:extLst>
          </p:cNvPr>
          <p:cNvSpPr txBox="1"/>
          <p:nvPr/>
        </p:nvSpPr>
        <p:spPr>
          <a:xfrm rot="16200000">
            <a:off x="1912782" y="1654996"/>
            <a:ext cx="2589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ICA on EEG from Science</a:t>
            </a:r>
          </a:p>
          <a:p>
            <a:r>
              <a:rPr lang="en-US" dirty="0">
                <a:solidFill>
                  <a:srgbClr val="FFFF00"/>
                </a:solidFill>
              </a:rPr>
              <a:t> SCCN Launched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D791B013-0CC3-F554-2D69-3977366DDDBF}"/>
              </a:ext>
            </a:extLst>
          </p:cNvPr>
          <p:cNvSpPr/>
          <p:nvPr/>
        </p:nvSpPr>
        <p:spPr>
          <a:xfrm>
            <a:off x="991460" y="3205550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3CD1F3-6E69-5059-23F4-A7A455731FD8}"/>
              </a:ext>
            </a:extLst>
          </p:cNvPr>
          <p:cNvSpPr txBox="1"/>
          <p:nvPr/>
        </p:nvSpPr>
        <p:spPr>
          <a:xfrm rot="16200000">
            <a:off x="-415501" y="2423544"/>
            <a:ext cx="12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Infomax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66711FA-3C40-67ED-E41D-307937302141}"/>
              </a:ext>
            </a:extLst>
          </p:cNvPr>
          <p:cNvSpPr/>
          <p:nvPr/>
        </p:nvSpPr>
        <p:spPr>
          <a:xfrm>
            <a:off x="3112995" y="3197524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274BA6-BD67-570D-F67B-2CFFEB2EFA19}"/>
              </a:ext>
            </a:extLst>
          </p:cNvPr>
          <p:cNvSpPr txBox="1"/>
          <p:nvPr/>
        </p:nvSpPr>
        <p:spPr>
          <a:xfrm rot="16200000">
            <a:off x="-251030" y="2199594"/>
            <a:ext cx="170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First ICA on EEG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8C0C87-4229-4C6E-F68E-38FC0B77500E}"/>
              </a:ext>
            </a:extLst>
          </p:cNvPr>
          <p:cNvSpPr txBox="1"/>
          <p:nvPr/>
        </p:nvSpPr>
        <p:spPr>
          <a:xfrm rot="16200000">
            <a:off x="-94674" y="1889525"/>
            <a:ext cx="234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ICA on EEG from PNAS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FF52F15C-9CF0-AC58-C6F1-2611644F68D6}"/>
              </a:ext>
            </a:extLst>
          </p:cNvPr>
          <p:cNvSpPr/>
          <p:nvPr/>
        </p:nvSpPr>
        <p:spPr>
          <a:xfrm>
            <a:off x="7511298" y="3195214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9384ECF8-77FB-BAD1-DB39-5190B691F4BC}"/>
              </a:ext>
            </a:extLst>
          </p:cNvPr>
          <p:cNvSpPr/>
          <p:nvPr/>
        </p:nvSpPr>
        <p:spPr>
          <a:xfrm rot="10800000">
            <a:off x="982024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30F4EC-6515-E5C1-A0A4-685F2A6DF399}"/>
              </a:ext>
            </a:extLst>
          </p:cNvPr>
          <p:cNvSpPr txBox="1"/>
          <p:nvPr/>
        </p:nvSpPr>
        <p:spPr>
          <a:xfrm rot="16200000">
            <a:off x="-252074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Graduated a high school</a:t>
            </a: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3DA23100-FE16-3BBB-9A0F-0840C15CF3BD}"/>
              </a:ext>
            </a:extLst>
          </p:cNvPr>
          <p:cNvSpPr/>
          <p:nvPr/>
        </p:nvSpPr>
        <p:spPr>
          <a:xfrm rot="10800000">
            <a:off x="1351358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68BBB8-FE80-C83B-535D-45817EFD97A0}"/>
              </a:ext>
            </a:extLst>
          </p:cNvPr>
          <p:cNvSpPr txBox="1"/>
          <p:nvPr/>
        </p:nvSpPr>
        <p:spPr>
          <a:xfrm rot="16200000">
            <a:off x="117260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university</a:t>
            </a: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998031ED-676B-EA32-FAF2-CE19A8D1A54D}"/>
              </a:ext>
            </a:extLst>
          </p:cNvPr>
          <p:cNvSpPr/>
          <p:nvPr/>
        </p:nvSpPr>
        <p:spPr>
          <a:xfrm rot="10800000">
            <a:off x="3562045" y="3964182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6B4D27-B8F1-FC10-4765-B2474FFB2C3C}"/>
              </a:ext>
            </a:extLst>
          </p:cNvPr>
          <p:cNvSpPr txBox="1"/>
          <p:nvPr/>
        </p:nvSpPr>
        <p:spPr>
          <a:xfrm rot="16200000">
            <a:off x="2327947" y="5312927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grad school</a:t>
            </a: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77533A53-914A-07FC-A857-852CDD8F642B}"/>
              </a:ext>
            </a:extLst>
          </p:cNvPr>
          <p:cNvSpPr/>
          <p:nvPr/>
        </p:nvSpPr>
        <p:spPr>
          <a:xfrm rot="10800000">
            <a:off x="4453800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115658-46DC-F622-4BF6-FF4A3B56C1BE}"/>
              </a:ext>
            </a:extLst>
          </p:cNvPr>
          <p:cNvSpPr txBox="1"/>
          <p:nvPr/>
        </p:nvSpPr>
        <p:spPr>
          <a:xfrm rot="16200000">
            <a:off x="3219702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US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nd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EEGLAB Workshop</a:t>
            </a: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04D74B2B-E9BF-F5A4-717A-2D0BCAF3556A}"/>
              </a:ext>
            </a:extLst>
          </p:cNvPr>
          <p:cNvSpPr/>
          <p:nvPr/>
        </p:nvSpPr>
        <p:spPr>
          <a:xfrm rot="10800000">
            <a:off x="7055711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DD0001-3A8A-F758-E313-2A0AED9FD2EF}"/>
              </a:ext>
            </a:extLst>
          </p:cNvPr>
          <p:cNvSpPr txBox="1"/>
          <p:nvPr/>
        </p:nvSpPr>
        <p:spPr>
          <a:xfrm rot="16200000">
            <a:off x="5817184" y="5290028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Joined SCCN as a post-doc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C59C99D0-49CF-8FC0-E0D4-1109EB2AEEFD}"/>
              </a:ext>
            </a:extLst>
          </p:cNvPr>
          <p:cNvSpPr/>
          <p:nvPr/>
        </p:nvSpPr>
        <p:spPr>
          <a:xfrm>
            <a:off x="9307625" y="3190817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0B1F8699-C5F0-4DBA-2A8D-C6F5D4B63569}"/>
              </a:ext>
            </a:extLst>
          </p:cNvPr>
          <p:cNvSpPr/>
          <p:nvPr/>
        </p:nvSpPr>
        <p:spPr>
          <a:xfrm rot="10800000">
            <a:off x="9720483" y="3948106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20DDBA10-9B72-CBC6-12E5-26908CE45B49}"/>
              </a:ext>
            </a:extLst>
          </p:cNvPr>
          <p:cNvSpPr/>
          <p:nvPr/>
        </p:nvSpPr>
        <p:spPr>
          <a:xfrm rot="10800000">
            <a:off x="5749369" y="3989584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896E9B-BDFD-F22A-F3F3-9946252CE7CD}"/>
              </a:ext>
            </a:extLst>
          </p:cNvPr>
          <p:cNvSpPr txBox="1"/>
          <p:nvPr/>
        </p:nvSpPr>
        <p:spPr>
          <a:xfrm rot="16200000">
            <a:off x="4515271" y="5338329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Started posts-doc (MRI)</a:t>
            </a:r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7D296A8B-2938-0F6E-DCEB-BBF0965BB230}"/>
              </a:ext>
            </a:extLst>
          </p:cNvPr>
          <p:cNvSpPr/>
          <p:nvPr/>
        </p:nvSpPr>
        <p:spPr>
          <a:xfrm rot="10800000">
            <a:off x="8861229" y="3968361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63025E04-D2B2-B028-03CD-6599C756F237}"/>
              </a:ext>
            </a:extLst>
          </p:cNvPr>
          <p:cNvSpPr/>
          <p:nvPr/>
        </p:nvSpPr>
        <p:spPr>
          <a:xfrm rot="10800000">
            <a:off x="7986872" y="3975185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74EFF1-3480-C1EB-693D-821D9B6AA0FF}"/>
              </a:ext>
            </a:extLst>
          </p:cNvPr>
          <p:cNvSpPr txBox="1"/>
          <p:nvPr/>
        </p:nvSpPr>
        <p:spPr>
          <a:xfrm rot="16200000">
            <a:off x="6758476" y="5319749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Meeting Hiro Tanaka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680E860-D33C-B808-B642-2451C2F1F975}"/>
              </a:ext>
            </a:extLst>
          </p:cNvPr>
          <p:cNvSpPr txBox="1"/>
          <p:nvPr/>
        </p:nvSpPr>
        <p:spPr>
          <a:xfrm rot="16200000">
            <a:off x="7617712" y="5338328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‘Brain circulation’ started</a:t>
            </a:r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CC36F471-4610-96B1-A919-2A636FD093B7}"/>
              </a:ext>
            </a:extLst>
          </p:cNvPr>
          <p:cNvSpPr/>
          <p:nvPr/>
        </p:nvSpPr>
        <p:spPr>
          <a:xfrm rot="10800000">
            <a:off x="10626453" y="3954712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D5F27D7-8233-40A8-A8B0-CC59C2A1FB86}"/>
              </a:ext>
            </a:extLst>
          </p:cNvPr>
          <p:cNvSpPr txBox="1"/>
          <p:nvPr/>
        </p:nvSpPr>
        <p:spPr>
          <a:xfrm>
            <a:off x="9860677" y="4219426"/>
            <a:ext cx="17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2019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The small-patch hypothesis</a:t>
            </a:r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2652B251-C101-DE89-0B52-DCC1C4E6A7A7}"/>
              </a:ext>
            </a:extLst>
          </p:cNvPr>
          <p:cNvSpPr/>
          <p:nvPr/>
        </p:nvSpPr>
        <p:spPr>
          <a:xfrm>
            <a:off x="4884946" y="3200565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49331D9-7D3B-1DA3-F913-87D350FC8D1E}"/>
              </a:ext>
            </a:extLst>
          </p:cNvPr>
          <p:cNvGrpSpPr/>
          <p:nvPr/>
        </p:nvGrpSpPr>
        <p:grpSpPr>
          <a:xfrm>
            <a:off x="3900916" y="996900"/>
            <a:ext cx="369332" cy="2417721"/>
            <a:chOff x="3900916" y="996900"/>
            <a:chExt cx="369332" cy="2417721"/>
          </a:xfrm>
        </p:grpSpPr>
        <p:sp>
          <p:nvSpPr>
            <p:cNvPr id="59" name="Arrow: Down 58">
              <a:extLst>
                <a:ext uri="{FF2B5EF4-FFF2-40B4-BE49-F238E27FC236}">
                  <a16:creationId xmlns:a16="http://schemas.microsoft.com/office/drawing/2014/main" id="{B255CFEC-7B2E-FC2E-8B7D-47F3EE629952}"/>
                </a:ext>
              </a:extLst>
            </p:cNvPr>
            <p:cNvSpPr/>
            <p:nvPr/>
          </p:nvSpPr>
          <p:spPr>
            <a:xfrm>
              <a:off x="3998268" y="3192744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AEB3FD9-3461-748F-DBA5-D0AE39F2A4D8}"/>
                </a:ext>
              </a:extLst>
            </p:cNvPr>
            <p:cNvSpPr txBox="1"/>
            <p:nvPr/>
          </p:nvSpPr>
          <p:spPr>
            <a:xfrm rot="16200000">
              <a:off x="2982755" y="1915061"/>
              <a:ext cx="2205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ICA on EEG from TICS</a:t>
              </a:r>
            </a:p>
          </p:txBody>
        </p:sp>
      </p:grpSp>
      <p:sp>
        <p:nvSpPr>
          <p:cNvPr id="61" name="Arrow: Down 60">
            <a:extLst>
              <a:ext uri="{FF2B5EF4-FFF2-40B4-BE49-F238E27FC236}">
                <a16:creationId xmlns:a16="http://schemas.microsoft.com/office/drawing/2014/main" id="{CAFC18BF-67DD-007A-9454-B6FD125D7BF9}"/>
              </a:ext>
            </a:extLst>
          </p:cNvPr>
          <p:cNvSpPr/>
          <p:nvPr/>
        </p:nvSpPr>
        <p:spPr>
          <a:xfrm rot="10800000">
            <a:off x="10150540" y="3948106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D2B398F-D203-A629-6435-64AB9BA36CC3}"/>
              </a:ext>
            </a:extLst>
          </p:cNvPr>
          <p:cNvSpPr txBox="1"/>
          <p:nvPr/>
        </p:nvSpPr>
        <p:spPr>
          <a:xfrm rot="16200000">
            <a:off x="6426972" y="1868652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Physiol. interp. of ICA 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6B7011A-F943-0B59-6386-92AF0A5EBA25}"/>
              </a:ext>
            </a:extLst>
          </p:cNvPr>
          <p:cNvSpPr txBox="1"/>
          <p:nvPr/>
        </p:nvSpPr>
        <p:spPr>
          <a:xfrm rot="16200000">
            <a:off x="3800620" y="1858281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Physiol. interp. of ICA 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AF46ACB-E268-CE02-264E-848F8692F7A2}"/>
              </a:ext>
            </a:extLst>
          </p:cNvPr>
          <p:cNvSpPr txBox="1"/>
          <p:nvPr/>
        </p:nvSpPr>
        <p:spPr>
          <a:xfrm rot="16200000">
            <a:off x="8223299" y="1868651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Physiol. interp. of ICA 3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A225F7A-E9B5-175F-DEA2-521EF7AEBD57}"/>
              </a:ext>
            </a:extLst>
          </p:cNvPr>
          <p:cNvSpPr txBox="1"/>
          <p:nvPr/>
        </p:nvSpPr>
        <p:spPr>
          <a:xfrm rot="16200000">
            <a:off x="8449801" y="5333900"/>
            <a:ext cx="267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ICA’s dimension reduction</a:t>
            </a:r>
          </a:p>
        </p:txBody>
      </p:sp>
    </p:spTree>
    <p:extLst>
      <p:ext uri="{BB962C8B-B14F-4D97-AF65-F5344CB8AC3E}">
        <p14:creationId xmlns:p14="http://schemas.microsoft.com/office/powerpoint/2010/main" val="1305844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F297-9E0D-DAA8-E9D3-3F79B7516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3100" dirty="0"/>
              <a:t>Challenging the Physiological interpretation of ICA (2):</a:t>
            </a:r>
            <a:br>
              <a:rPr lang="en-US" sz="3100" dirty="0"/>
            </a:br>
            <a:r>
              <a:rPr lang="en-US" sz="3100" dirty="0"/>
              <a:t>The small patch hypothesis</a:t>
            </a:r>
          </a:p>
        </p:txBody>
      </p:sp>
    </p:spTree>
    <p:extLst>
      <p:ext uri="{BB962C8B-B14F-4D97-AF65-F5344CB8AC3E}">
        <p14:creationId xmlns:p14="http://schemas.microsoft.com/office/powerpoint/2010/main" val="3434070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88C0CE-E13A-A26B-A02A-A7D37C2C5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420" y="2351255"/>
            <a:ext cx="3498688" cy="2053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FB9EDC-B684-3C46-440D-342766FE0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730" y="2358235"/>
            <a:ext cx="4308280" cy="2053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D9CABD-0B7E-EB5B-3B12-76F6624637D3}"/>
              </a:ext>
            </a:extLst>
          </p:cNvPr>
          <p:cNvSpPr txBox="1"/>
          <p:nvPr/>
        </p:nvSpPr>
        <p:spPr>
          <a:xfrm>
            <a:off x="9755364" y="6448349"/>
            <a:ext cx="2362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Rissling</a:t>
            </a:r>
            <a:r>
              <a:rPr lang="en-US" dirty="0"/>
              <a:t> et al. (2014)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F8A916-FD7C-BCFB-97B2-92F01B334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860" y="365125"/>
            <a:ext cx="10979198" cy="1325563"/>
          </a:xfrm>
        </p:spPr>
        <p:txBody>
          <a:bodyPr>
            <a:normAutofit/>
          </a:bodyPr>
          <a:lstStyle/>
          <a:p>
            <a:r>
              <a:rPr lang="en-US" sz="3100" dirty="0"/>
              <a:t>Motivation: Physiologically invalid deep dipoles</a:t>
            </a:r>
          </a:p>
        </p:txBody>
      </p:sp>
    </p:spTree>
    <p:extLst>
      <p:ext uri="{BB962C8B-B14F-4D97-AF65-F5344CB8AC3E}">
        <p14:creationId xmlns:p14="http://schemas.microsoft.com/office/powerpoint/2010/main" val="3465746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0C9249-2BB4-464D-9D12-1147929FB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0503"/>
            <a:ext cx="9144000" cy="27814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342550-10E7-40D6-BF93-41C6AE6ED568}"/>
              </a:ext>
            </a:extLst>
          </p:cNvPr>
          <p:cNvSpPr/>
          <p:nvPr/>
        </p:nvSpPr>
        <p:spPr>
          <a:xfrm>
            <a:off x="8390312" y="2539538"/>
            <a:ext cx="1504604" cy="5444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E15432-4681-4467-8BD8-6BA51FCB0E0E}"/>
              </a:ext>
            </a:extLst>
          </p:cNvPr>
          <p:cNvSpPr/>
          <p:nvPr/>
        </p:nvSpPr>
        <p:spPr>
          <a:xfrm>
            <a:off x="6639097" y="3429000"/>
            <a:ext cx="1875907" cy="4680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CA01A9-42F2-4540-80E6-2666F4DD6481}"/>
              </a:ext>
            </a:extLst>
          </p:cNvPr>
          <p:cNvSpPr txBox="1"/>
          <p:nvPr/>
        </p:nvSpPr>
        <p:spPr>
          <a:xfrm>
            <a:off x="336550" y="4112207"/>
            <a:ext cx="11550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4066:10679 = 1:2.7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1 out of 2.7 ‘Brain’ ICs is localized in the subcortical regions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3E2051-7600-47DF-8E1E-85CCCCCA8E62}"/>
              </a:ext>
            </a:extLst>
          </p:cNvPr>
          <p:cNvSpPr txBox="1"/>
          <p:nvPr/>
        </p:nvSpPr>
        <p:spPr>
          <a:xfrm>
            <a:off x="3240115" y="6191280"/>
            <a:ext cx="8853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Miyakoshi, </a:t>
            </a:r>
            <a:r>
              <a:rPr lang="en-US" dirty="0" err="1"/>
              <a:t>Koshiyama</a:t>
            </a:r>
            <a:r>
              <a:rPr lang="en-US" dirty="0"/>
              <a:t>, Light, </a:t>
            </a:r>
            <a:r>
              <a:rPr lang="en-US" dirty="0" err="1"/>
              <a:t>Makeig</a:t>
            </a:r>
            <a:r>
              <a:rPr lang="en-US" dirty="0"/>
              <a:t>. (2019) Why does ICA-decomposed EEG sometimes show deep dipoles? </a:t>
            </a:r>
            <a:r>
              <a:rPr lang="en-US" i="1" dirty="0"/>
              <a:t>Poster presentation at Neuroscience2019, Chicago, IL.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594569-9706-48CD-B33F-B4941406DD8D}"/>
              </a:ext>
            </a:extLst>
          </p:cNvPr>
          <p:cNvSpPr txBox="1"/>
          <p:nvPr/>
        </p:nvSpPr>
        <p:spPr>
          <a:xfrm>
            <a:off x="1515687" y="1106976"/>
            <a:ext cx="2028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Highest probability in </a:t>
            </a:r>
            <a:r>
              <a:rPr lang="en-US" sz="1600" dirty="0" err="1">
                <a:solidFill>
                  <a:srgbClr val="FF0000"/>
                </a:solidFill>
              </a:rPr>
              <a:t>ICLabel</a:t>
            </a:r>
            <a:r>
              <a:rPr lang="en-US" sz="1600" dirty="0">
                <a:solidFill>
                  <a:srgbClr val="FF0000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770367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E3CD1F3-6E69-5059-23F4-A7A455731FD8}"/>
              </a:ext>
            </a:extLst>
          </p:cNvPr>
          <p:cNvSpPr txBox="1"/>
          <p:nvPr/>
        </p:nvSpPr>
        <p:spPr>
          <a:xfrm rot="16200000">
            <a:off x="-415501" y="2423544"/>
            <a:ext cx="12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Infomax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8808A5-C455-49AC-826E-952268439707}"/>
              </a:ext>
            </a:extLst>
          </p:cNvPr>
          <p:cNvSpPr txBox="1"/>
          <p:nvPr/>
        </p:nvSpPr>
        <p:spPr>
          <a:xfrm rot="16200000">
            <a:off x="-252074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Graduated a high school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C78650-23A5-F122-EF52-B9CC292C6EA0}"/>
              </a:ext>
            </a:extLst>
          </p:cNvPr>
          <p:cNvSpPr txBox="1"/>
          <p:nvPr/>
        </p:nvSpPr>
        <p:spPr>
          <a:xfrm rot="16200000">
            <a:off x="117260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university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87382B-DB70-D1C8-238F-BB0B15E31620}"/>
              </a:ext>
            </a:extLst>
          </p:cNvPr>
          <p:cNvSpPr txBox="1"/>
          <p:nvPr/>
        </p:nvSpPr>
        <p:spPr>
          <a:xfrm rot="16200000">
            <a:off x="2327947" y="5312927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grad school</a:t>
            </a:r>
          </a:p>
        </p:txBody>
      </p:sp>
      <p:pic>
        <p:nvPicPr>
          <p:cNvPr id="36" name="Picture 35" descr="Chart, histogram&#10;&#10;Description automatically generated">
            <a:extLst>
              <a:ext uri="{FF2B5EF4-FFF2-40B4-BE49-F238E27FC236}">
                <a16:creationId xmlns:a16="http://schemas.microsoft.com/office/drawing/2014/main" id="{2E9B590B-D3A2-D8C6-12B6-3FA3DDEE11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3" y="47767"/>
            <a:ext cx="11430001" cy="336417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EDCC5DD-2B7B-71EA-AB4B-8DF3D4CAAA49}"/>
              </a:ext>
            </a:extLst>
          </p:cNvPr>
          <p:cNvSpPr/>
          <p:nvPr/>
        </p:nvSpPr>
        <p:spPr>
          <a:xfrm>
            <a:off x="4293038" y="0"/>
            <a:ext cx="7898961" cy="3712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E66F1DD-2F4F-42F7-D641-AD1F574A45FA}"/>
              </a:ext>
            </a:extLst>
          </p:cNvPr>
          <p:cNvSpPr/>
          <p:nvPr/>
        </p:nvSpPr>
        <p:spPr>
          <a:xfrm>
            <a:off x="218515" y="3348317"/>
            <a:ext cx="11754970" cy="302558"/>
          </a:xfrm>
          <a:prstGeom prst="rightArrow">
            <a:avLst>
              <a:gd name="adj1" fmla="val 50000"/>
              <a:gd name="adj2" fmla="val 1277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D92C9-0160-BEA7-A364-DB769E3213AB}"/>
              </a:ext>
            </a:extLst>
          </p:cNvPr>
          <p:cNvSpPr txBox="1"/>
          <p:nvPr/>
        </p:nvSpPr>
        <p:spPr>
          <a:xfrm>
            <a:off x="10774456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29221-1CAE-2DB7-0B1F-5AF893B37392}"/>
              </a:ext>
            </a:extLst>
          </p:cNvPr>
          <p:cNvSpPr txBox="1"/>
          <p:nvPr/>
        </p:nvSpPr>
        <p:spPr>
          <a:xfrm>
            <a:off x="989479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5DE49-2100-14EF-46E2-6480806737CA}"/>
              </a:ext>
            </a:extLst>
          </p:cNvPr>
          <p:cNvSpPr txBox="1"/>
          <p:nvPr/>
        </p:nvSpPr>
        <p:spPr>
          <a:xfrm>
            <a:off x="901513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0B395-BCEF-74A4-2A05-2305E01F36CE}"/>
              </a:ext>
            </a:extLst>
          </p:cNvPr>
          <p:cNvSpPr txBox="1"/>
          <p:nvPr/>
        </p:nvSpPr>
        <p:spPr>
          <a:xfrm>
            <a:off x="813547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7E9A4-C212-EC1A-51A6-76EBDDE50114}"/>
              </a:ext>
            </a:extLst>
          </p:cNvPr>
          <p:cNvSpPr txBox="1"/>
          <p:nvPr/>
        </p:nvSpPr>
        <p:spPr>
          <a:xfrm>
            <a:off x="725581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BBA6A-8FDA-2692-3DFF-0C8D6334FC61}"/>
              </a:ext>
            </a:extLst>
          </p:cNvPr>
          <p:cNvSpPr txBox="1"/>
          <p:nvPr/>
        </p:nvSpPr>
        <p:spPr>
          <a:xfrm>
            <a:off x="637614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85A62-17A8-0B34-7289-6493A79561CC}"/>
              </a:ext>
            </a:extLst>
          </p:cNvPr>
          <p:cNvSpPr txBox="1"/>
          <p:nvPr/>
        </p:nvSpPr>
        <p:spPr>
          <a:xfrm>
            <a:off x="549648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C41ED-83E7-3E2C-2F8E-2032C42B525B}"/>
              </a:ext>
            </a:extLst>
          </p:cNvPr>
          <p:cNvSpPr txBox="1"/>
          <p:nvPr/>
        </p:nvSpPr>
        <p:spPr>
          <a:xfrm>
            <a:off x="461682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38938-1E21-CE43-4C67-690041515F72}"/>
              </a:ext>
            </a:extLst>
          </p:cNvPr>
          <p:cNvSpPr txBox="1"/>
          <p:nvPr/>
        </p:nvSpPr>
        <p:spPr>
          <a:xfrm>
            <a:off x="373716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6EEEE-E2DF-1256-1926-AD9F613EFE90}"/>
              </a:ext>
            </a:extLst>
          </p:cNvPr>
          <p:cNvSpPr txBox="1"/>
          <p:nvPr/>
        </p:nvSpPr>
        <p:spPr>
          <a:xfrm>
            <a:off x="285750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D3307-05DF-88F9-9B4F-DA41448ED9A8}"/>
              </a:ext>
            </a:extLst>
          </p:cNvPr>
          <p:cNvSpPr txBox="1"/>
          <p:nvPr/>
        </p:nvSpPr>
        <p:spPr>
          <a:xfrm>
            <a:off x="197783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B2F45A-FF13-BDBB-A5C1-A3101DDDC934}"/>
              </a:ext>
            </a:extLst>
          </p:cNvPr>
          <p:cNvSpPr txBox="1"/>
          <p:nvPr/>
        </p:nvSpPr>
        <p:spPr>
          <a:xfrm>
            <a:off x="109817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5AFDB6-6A70-26BD-C07C-8BABB65D1965}"/>
              </a:ext>
            </a:extLst>
          </p:cNvPr>
          <p:cNvSpPr txBox="1"/>
          <p:nvPr/>
        </p:nvSpPr>
        <p:spPr>
          <a:xfrm>
            <a:off x="21851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1996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9BFE88E-ABE2-0AC4-BC9C-1C6CC626F63C}"/>
              </a:ext>
            </a:extLst>
          </p:cNvPr>
          <p:cNvSpPr/>
          <p:nvPr/>
        </p:nvSpPr>
        <p:spPr>
          <a:xfrm>
            <a:off x="131109" y="3207123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2D9D9F0D-D6F1-0274-0203-2FF2320826EB}"/>
              </a:ext>
            </a:extLst>
          </p:cNvPr>
          <p:cNvSpPr/>
          <p:nvPr/>
        </p:nvSpPr>
        <p:spPr>
          <a:xfrm>
            <a:off x="512654" y="3206735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CAE0AC-6A32-1A34-614C-F011BECA1772}"/>
              </a:ext>
            </a:extLst>
          </p:cNvPr>
          <p:cNvSpPr txBox="1"/>
          <p:nvPr/>
        </p:nvSpPr>
        <p:spPr>
          <a:xfrm rot="16200000">
            <a:off x="1912782" y="1654996"/>
            <a:ext cx="2589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ICA on EEG from Science</a:t>
            </a:r>
          </a:p>
          <a:p>
            <a:r>
              <a:rPr lang="en-US" dirty="0">
                <a:solidFill>
                  <a:srgbClr val="FFFF00"/>
                </a:solidFill>
              </a:rPr>
              <a:t> SCCN Launched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D791B013-0CC3-F554-2D69-3977366DDDBF}"/>
              </a:ext>
            </a:extLst>
          </p:cNvPr>
          <p:cNvSpPr/>
          <p:nvPr/>
        </p:nvSpPr>
        <p:spPr>
          <a:xfrm>
            <a:off x="991460" y="3205550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66711FA-3C40-67ED-E41D-307937302141}"/>
              </a:ext>
            </a:extLst>
          </p:cNvPr>
          <p:cNvSpPr/>
          <p:nvPr/>
        </p:nvSpPr>
        <p:spPr>
          <a:xfrm>
            <a:off x="3112995" y="3197524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274BA6-BD67-570D-F67B-2CFFEB2EFA19}"/>
              </a:ext>
            </a:extLst>
          </p:cNvPr>
          <p:cNvSpPr txBox="1"/>
          <p:nvPr/>
        </p:nvSpPr>
        <p:spPr>
          <a:xfrm rot="16200000">
            <a:off x="-251030" y="2199594"/>
            <a:ext cx="170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First ICA on EEG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8C0C87-4229-4C6E-F68E-38FC0B77500E}"/>
              </a:ext>
            </a:extLst>
          </p:cNvPr>
          <p:cNvSpPr txBox="1"/>
          <p:nvPr/>
        </p:nvSpPr>
        <p:spPr>
          <a:xfrm rot="16200000">
            <a:off x="-94674" y="1889525"/>
            <a:ext cx="234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ICA on EEG from PNAS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944EDD5C-9FF9-E567-DD4B-C8C5104F5BBD}"/>
              </a:ext>
            </a:extLst>
          </p:cNvPr>
          <p:cNvSpPr/>
          <p:nvPr/>
        </p:nvSpPr>
        <p:spPr>
          <a:xfrm rot="10800000">
            <a:off x="982024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70371B8C-A84C-BDF2-B583-C2D6394ADF5C}"/>
              </a:ext>
            </a:extLst>
          </p:cNvPr>
          <p:cNvSpPr/>
          <p:nvPr/>
        </p:nvSpPr>
        <p:spPr>
          <a:xfrm rot="10800000">
            <a:off x="1351358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AA249F50-A988-50B5-616F-94588027BE90}"/>
              </a:ext>
            </a:extLst>
          </p:cNvPr>
          <p:cNvSpPr/>
          <p:nvPr/>
        </p:nvSpPr>
        <p:spPr>
          <a:xfrm rot="10800000">
            <a:off x="3562045" y="3964182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ECA48755-2A02-ADE4-55D9-9A6D875B2033}"/>
              </a:ext>
            </a:extLst>
          </p:cNvPr>
          <p:cNvSpPr/>
          <p:nvPr/>
        </p:nvSpPr>
        <p:spPr>
          <a:xfrm>
            <a:off x="3998268" y="3192744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8992B77-CEB7-304C-A64F-DEDC45BF1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208" y="2253743"/>
            <a:ext cx="875997" cy="8955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3309BD4-2749-2C05-ADB1-FB930AA84C96}"/>
              </a:ext>
            </a:extLst>
          </p:cNvPr>
          <p:cNvSpPr txBox="1"/>
          <p:nvPr/>
        </p:nvSpPr>
        <p:spPr>
          <a:xfrm>
            <a:off x="3633690" y="1649749"/>
            <a:ext cx="907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2004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TICS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4293FEB-D816-7A79-8A12-CA0A1D045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986" y="795664"/>
            <a:ext cx="7327891" cy="457473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B2D9698-2BF6-D3DD-C289-97B4F2899081}"/>
              </a:ext>
            </a:extLst>
          </p:cNvPr>
          <p:cNvSpPr txBox="1"/>
          <p:nvPr/>
        </p:nvSpPr>
        <p:spPr>
          <a:xfrm>
            <a:off x="9755364" y="6448349"/>
            <a:ext cx="2362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Makeig</a:t>
            </a:r>
            <a:r>
              <a:rPr lang="en-US" dirty="0"/>
              <a:t> et al. (2004)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70B577B-2700-15A0-94EA-D22B85F7D1F8}"/>
              </a:ext>
            </a:extLst>
          </p:cNvPr>
          <p:cNvSpPr/>
          <p:nvPr/>
        </p:nvSpPr>
        <p:spPr>
          <a:xfrm>
            <a:off x="11077502" y="3149326"/>
            <a:ext cx="844160" cy="262614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A2FC120-367F-1B0A-DDD4-6956A29D3CD7}"/>
              </a:ext>
            </a:extLst>
          </p:cNvPr>
          <p:cNvSpPr/>
          <p:nvPr/>
        </p:nvSpPr>
        <p:spPr>
          <a:xfrm>
            <a:off x="4844911" y="3467012"/>
            <a:ext cx="1153839" cy="262614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03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extLst>
              <a:ext uri="{FF2B5EF4-FFF2-40B4-BE49-F238E27FC236}">
                <a16:creationId xmlns:a16="http://schemas.microsoft.com/office/drawing/2014/main" id="{2E66F1DD-2F4F-42F7-D641-AD1F574A45FA}"/>
              </a:ext>
            </a:extLst>
          </p:cNvPr>
          <p:cNvSpPr/>
          <p:nvPr/>
        </p:nvSpPr>
        <p:spPr>
          <a:xfrm>
            <a:off x="218515" y="3348317"/>
            <a:ext cx="11754970" cy="302558"/>
          </a:xfrm>
          <a:prstGeom prst="rightArrow">
            <a:avLst>
              <a:gd name="adj1" fmla="val 50000"/>
              <a:gd name="adj2" fmla="val 1277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D92C9-0160-BEA7-A364-DB769E3213AB}"/>
              </a:ext>
            </a:extLst>
          </p:cNvPr>
          <p:cNvSpPr txBox="1"/>
          <p:nvPr/>
        </p:nvSpPr>
        <p:spPr>
          <a:xfrm>
            <a:off x="10774456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29221-1CAE-2DB7-0B1F-5AF893B37392}"/>
              </a:ext>
            </a:extLst>
          </p:cNvPr>
          <p:cNvSpPr txBox="1"/>
          <p:nvPr/>
        </p:nvSpPr>
        <p:spPr>
          <a:xfrm>
            <a:off x="989479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5DE49-2100-14EF-46E2-6480806737CA}"/>
              </a:ext>
            </a:extLst>
          </p:cNvPr>
          <p:cNvSpPr txBox="1"/>
          <p:nvPr/>
        </p:nvSpPr>
        <p:spPr>
          <a:xfrm>
            <a:off x="901513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0B395-BCEF-74A4-2A05-2305E01F36CE}"/>
              </a:ext>
            </a:extLst>
          </p:cNvPr>
          <p:cNvSpPr txBox="1"/>
          <p:nvPr/>
        </p:nvSpPr>
        <p:spPr>
          <a:xfrm>
            <a:off x="813547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7E9A4-C212-EC1A-51A6-76EBDDE50114}"/>
              </a:ext>
            </a:extLst>
          </p:cNvPr>
          <p:cNvSpPr txBox="1"/>
          <p:nvPr/>
        </p:nvSpPr>
        <p:spPr>
          <a:xfrm>
            <a:off x="725581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BBA6A-8FDA-2692-3DFF-0C8D6334FC61}"/>
              </a:ext>
            </a:extLst>
          </p:cNvPr>
          <p:cNvSpPr txBox="1"/>
          <p:nvPr/>
        </p:nvSpPr>
        <p:spPr>
          <a:xfrm>
            <a:off x="637614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85A62-17A8-0B34-7289-6493A79561CC}"/>
              </a:ext>
            </a:extLst>
          </p:cNvPr>
          <p:cNvSpPr txBox="1"/>
          <p:nvPr/>
        </p:nvSpPr>
        <p:spPr>
          <a:xfrm>
            <a:off x="549648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C41ED-83E7-3E2C-2F8E-2032C42B525B}"/>
              </a:ext>
            </a:extLst>
          </p:cNvPr>
          <p:cNvSpPr txBox="1"/>
          <p:nvPr/>
        </p:nvSpPr>
        <p:spPr>
          <a:xfrm>
            <a:off x="461682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38938-1E21-CE43-4C67-690041515F72}"/>
              </a:ext>
            </a:extLst>
          </p:cNvPr>
          <p:cNvSpPr txBox="1"/>
          <p:nvPr/>
        </p:nvSpPr>
        <p:spPr>
          <a:xfrm>
            <a:off x="373716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6EEEE-E2DF-1256-1926-AD9F613EFE90}"/>
              </a:ext>
            </a:extLst>
          </p:cNvPr>
          <p:cNvSpPr txBox="1"/>
          <p:nvPr/>
        </p:nvSpPr>
        <p:spPr>
          <a:xfrm>
            <a:off x="285750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D3307-05DF-88F9-9B4F-DA41448ED9A8}"/>
              </a:ext>
            </a:extLst>
          </p:cNvPr>
          <p:cNvSpPr txBox="1"/>
          <p:nvPr/>
        </p:nvSpPr>
        <p:spPr>
          <a:xfrm>
            <a:off x="197783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B2F45A-FF13-BDBB-A5C1-A3101DDDC934}"/>
              </a:ext>
            </a:extLst>
          </p:cNvPr>
          <p:cNvSpPr txBox="1"/>
          <p:nvPr/>
        </p:nvSpPr>
        <p:spPr>
          <a:xfrm>
            <a:off x="109817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5AFDB6-6A70-26BD-C07C-8BABB65D1965}"/>
              </a:ext>
            </a:extLst>
          </p:cNvPr>
          <p:cNvSpPr txBox="1"/>
          <p:nvPr/>
        </p:nvSpPr>
        <p:spPr>
          <a:xfrm>
            <a:off x="21851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1996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9BFE88E-ABE2-0AC4-BC9C-1C6CC626F63C}"/>
              </a:ext>
            </a:extLst>
          </p:cNvPr>
          <p:cNvSpPr/>
          <p:nvPr/>
        </p:nvSpPr>
        <p:spPr>
          <a:xfrm>
            <a:off x="131109" y="3207123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2D9D9F0D-D6F1-0274-0203-2FF2320826EB}"/>
              </a:ext>
            </a:extLst>
          </p:cNvPr>
          <p:cNvSpPr/>
          <p:nvPr/>
        </p:nvSpPr>
        <p:spPr>
          <a:xfrm>
            <a:off x="512654" y="3206735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CAE0AC-6A32-1A34-614C-F011BECA1772}"/>
              </a:ext>
            </a:extLst>
          </p:cNvPr>
          <p:cNvSpPr txBox="1"/>
          <p:nvPr/>
        </p:nvSpPr>
        <p:spPr>
          <a:xfrm rot="16200000">
            <a:off x="1912782" y="1654996"/>
            <a:ext cx="2589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ICA on EEG from Science</a:t>
            </a:r>
          </a:p>
          <a:p>
            <a:r>
              <a:rPr lang="en-US" dirty="0">
                <a:solidFill>
                  <a:srgbClr val="FFFF00"/>
                </a:solidFill>
              </a:rPr>
              <a:t> SCCN Launched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D791B013-0CC3-F554-2D69-3977366DDDBF}"/>
              </a:ext>
            </a:extLst>
          </p:cNvPr>
          <p:cNvSpPr/>
          <p:nvPr/>
        </p:nvSpPr>
        <p:spPr>
          <a:xfrm>
            <a:off x="991460" y="3205550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3CD1F3-6E69-5059-23F4-A7A455731FD8}"/>
              </a:ext>
            </a:extLst>
          </p:cNvPr>
          <p:cNvSpPr txBox="1"/>
          <p:nvPr/>
        </p:nvSpPr>
        <p:spPr>
          <a:xfrm rot="16200000">
            <a:off x="-415501" y="2423544"/>
            <a:ext cx="12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Infomax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66711FA-3C40-67ED-E41D-307937302141}"/>
              </a:ext>
            </a:extLst>
          </p:cNvPr>
          <p:cNvSpPr/>
          <p:nvPr/>
        </p:nvSpPr>
        <p:spPr>
          <a:xfrm>
            <a:off x="3112995" y="3197524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274BA6-BD67-570D-F67B-2CFFEB2EFA19}"/>
              </a:ext>
            </a:extLst>
          </p:cNvPr>
          <p:cNvSpPr txBox="1"/>
          <p:nvPr/>
        </p:nvSpPr>
        <p:spPr>
          <a:xfrm rot="16200000">
            <a:off x="-251030" y="2199594"/>
            <a:ext cx="170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First ICA on EEG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8C0C87-4229-4C6E-F68E-38FC0B77500E}"/>
              </a:ext>
            </a:extLst>
          </p:cNvPr>
          <p:cNvSpPr txBox="1"/>
          <p:nvPr/>
        </p:nvSpPr>
        <p:spPr>
          <a:xfrm rot="16200000">
            <a:off x="-94674" y="1889525"/>
            <a:ext cx="234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ICA on EEG from PNAS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4F8CAF06-611E-8CBA-56BA-109438815708}"/>
              </a:ext>
            </a:extLst>
          </p:cNvPr>
          <p:cNvSpPr/>
          <p:nvPr/>
        </p:nvSpPr>
        <p:spPr>
          <a:xfrm>
            <a:off x="4884946" y="3200565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16774F4-C070-FBD0-A1F5-DEB638E9D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751" y="2133793"/>
            <a:ext cx="887201" cy="10307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0244101-A341-83DE-1EF9-9317C1FDD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955" y="1238210"/>
            <a:ext cx="875997" cy="89558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39CC87E-E6DB-4800-F9B4-143BB33C6B49}"/>
              </a:ext>
            </a:extLst>
          </p:cNvPr>
          <p:cNvSpPr txBox="1"/>
          <p:nvPr/>
        </p:nvSpPr>
        <p:spPr>
          <a:xfrm>
            <a:off x="4043616" y="314880"/>
            <a:ext cx="1665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2006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Physiol. Interp.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of ICA 1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944EDD5C-9FF9-E567-DD4B-C8C5104F5BBD}"/>
              </a:ext>
            </a:extLst>
          </p:cNvPr>
          <p:cNvSpPr/>
          <p:nvPr/>
        </p:nvSpPr>
        <p:spPr>
          <a:xfrm rot="10800000">
            <a:off x="982024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8808A5-C455-49AC-826E-952268439707}"/>
              </a:ext>
            </a:extLst>
          </p:cNvPr>
          <p:cNvSpPr txBox="1"/>
          <p:nvPr/>
        </p:nvSpPr>
        <p:spPr>
          <a:xfrm rot="16200000">
            <a:off x="-252074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Graduated a high school</a:t>
            </a: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70371B8C-A84C-BDF2-B583-C2D6394ADF5C}"/>
              </a:ext>
            </a:extLst>
          </p:cNvPr>
          <p:cNvSpPr/>
          <p:nvPr/>
        </p:nvSpPr>
        <p:spPr>
          <a:xfrm rot="10800000">
            <a:off x="1351358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C78650-23A5-F122-EF52-B9CC292C6EA0}"/>
              </a:ext>
            </a:extLst>
          </p:cNvPr>
          <p:cNvSpPr txBox="1"/>
          <p:nvPr/>
        </p:nvSpPr>
        <p:spPr>
          <a:xfrm rot="16200000">
            <a:off x="117260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university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AA249F50-A988-50B5-616F-94588027BE90}"/>
              </a:ext>
            </a:extLst>
          </p:cNvPr>
          <p:cNvSpPr/>
          <p:nvPr/>
        </p:nvSpPr>
        <p:spPr>
          <a:xfrm rot="10800000">
            <a:off x="3562045" y="3964182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87382B-DB70-D1C8-238F-BB0B15E31620}"/>
              </a:ext>
            </a:extLst>
          </p:cNvPr>
          <p:cNvSpPr txBox="1"/>
          <p:nvPr/>
        </p:nvSpPr>
        <p:spPr>
          <a:xfrm rot="16200000">
            <a:off x="2327947" y="5312927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grad school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C1BBFF5A-534B-717B-3A00-D3B32074E390}"/>
              </a:ext>
            </a:extLst>
          </p:cNvPr>
          <p:cNvSpPr/>
          <p:nvPr/>
        </p:nvSpPr>
        <p:spPr>
          <a:xfrm rot="10800000">
            <a:off x="4453800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81F272-15F7-08FB-FB73-9D57F63123A9}"/>
              </a:ext>
            </a:extLst>
          </p:cNvPr>
          <p:cNvSpPr txBox="1"/>
          <p:nvPr/>
        </p:nvSpPr>
        <p:spPr>
          <a:xfrm rot="16200000">
            <a:off x="3219702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US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nd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EEGLAB Workshop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502F800-648A-0FA1-CE33-CAFFDBFAF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417" y="208431"/>
            <a:ext cx="3781605" cy="13079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15A98CC-39F7-234B-963B-8D6D5C2DE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965" y="1518312"/>
            <a:ext cx="6530004" cy="4908814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C75185D-013B-AAF9-08B9-24C2697E73FD}"/>
              </a:ext>
            </a:extLst>
          </p:cNvPr>
          <p:cNvGrpSpPr/>
          <p:nvPr/>
        </p:nvGrpSpPr>
        <p:grpSpPr>
          <a:xfrm>
            <a:off x="3900916" y="996900"/>
            <a:ext cx="369332" cy="2417721"/>
            <a:chOff x="3900916" y="996900"/>
            <a:chExt cx="369332" cy="2417721"/>
          </a:xfrm>
        </p:grpSpPr>
        <p:sp>
          <p:nvSpPr>
            <p:cNvPr id="45" name="Arrow: Down 44">
              <a:extLst>
                <a:ext uri="{FF2B5EF4-FFF2-40B4-BE49-F238E27FC236}">
                  <a16:creationId xmlns:a16="http://schemas.microsoft.com/office/drawing/2014/main" id="{5C7D5E5D-7DE0-6BAE-F2CA-80F1E6E21FBE}"/>
                </a:ext>
              </a:extLst>
            </p:cNvPr>
            <p:cNvSpPr/>
            <p:nvPr/>
          </p:nvSpPr>
          <p:spPr>
            <a:xfrm>
              <a:off x="3998268" y="3192744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E44CD60-F203-92EA-38E0-E8B3E3DD99A2}"/>
                </a:ext>
              </a:extLst>
            </p:cNvPr>
            <p:cNvSpPr txBox="1"/>
            <p:nvPr/>
          </p:nvSpPr>
          <p:spPr>
            <a:xfrm rot="16200000">
              <a:off x="2982755" y="1915061"/>
              <a:ext cx="2205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ICA on EEG from TICS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CB8959D7-13EE-E41F-CBA7-B7EC407DC765}"/>
              </a:ext>
            </a:extLst>
          </p:cNvPr>
          <p:cNvSpPr/>
          <p:nvPr/>
        </p:nvSpPr>
        <p:spPr>
          <a:xfrm>
            <a:off x="9736437" y="2302403"/>
            <a:ext cx="2297346" cy="262614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F10198F-D94B-79D3-79C0-DB00A44D3DBF}"/>
              </a:ext>
            </a:extLst>
          </p:cNvPr>
          <p:cNvSpPr/>
          <p:nvPr/>
        </p:nvSpPr>
        <p:spPr>
          <a:xfrm>
            <a:off x="5780756" y="2649661"/>
            <a:ext cx="1475055" cy="262614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E420270-D67A-6D38-7A13-39DE169423F2}"/>
              </a:ext>
            </a:extLst>
          </p:cNvPr>
          <p:cNvSpPr txBox="1"/>
          <p:nvPr/>
        </p:nvSpPr>
        <p:spPr>
          <a:xfrm>
            <a:off x="8941576" y="6448349"/>
            <a:ext cx="317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Onton</a:t>
            </a:r>
            <a:r>
              <a:rPr lang="en-US" dirty="0"/>
              <a:t> and </a:t>
            </a:r>
            <a:r>
              <a:rPr lang="en-US" dirty="0" err="1"/>
              <a:t>Makeig</a:t>
            </a:r>
            <a:r>
              <a:rPr lang="en-US" dirty="0"/>
              <a:t> et al. (2006)</a:t>
            </a:r>
          </a:p>
        </p:txBody>
      </p:sp>
    </p:spTree>
    <p:extLst>
      <p:ext uri="{BB962C8B-B14F-4D97-AF65-F5344CB8AC3E}">
        <p14:creationId xmlns:p14="http://schemas.microsoft.com/office/powerpoint/2010/main" val="3892219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extLst>
              <a:ext uri="{FF2B5EF4-FFF2-40B4-BE49-F238E27FC236}">
                <a16:creationId xmlns:a16="http://schemas.microsoft.com/office/drawing/2014/main" id="{2E66F1DD-2F4F-42F7-D641-AD1F574A45FA}"/>
              </a:ext>
            </a:extLst>
          </p:cNvPr>
          <p:cNvSpPr/>
          <p:nvPr/>
        </p:nvSpPr>
        <p:spPr>
          <a:xfrm>
            <a:off x="218515" y="3348317"/>
            <a:ext cx="11754970" cy="302558"/>
          </a:xfrm>
          <a:prstGeom prst="rightArrow">
            <a:avLst>
              <a:gd name="adj1" fmla="val 50000"/>
              <a:gd name="adj2" fmla="val 1277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D92C9-0160-BEA7-A364-DB769E3213AB}"/>
              </a:ext>
            </a:extLst>
          </p:cNvPr>
          <p:cNvSpPr txBox="1"/>
          <p:nvPr/>
        </p:nvSpPr>
        <p:spPr>
          <a:xfrm>
            <a:off x="10774456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29221-1CAE-2DB7-0B1F-5AF893B37392}"/>
              </a:ext>
            </a:extLst>
          </p:cNvPr>
          <p:cNvSpPr txBox="1"/>
          <p:nvPr/>
        </p:nvSpPr>
        <p:spPr>
          <a:xfrm>
            <a:off x="989479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5DE49-2100-14EF-46E2-6480806737CA}"/>
              </a:ext>
            </a:extLst>
          </p:cNvPr>
          <p:cNvSpPr txBox="1"/>
          <p:nvPr/>
        </p:nvSpPr>
        <p:spPr>
          <a:xfrm>
            <a:off x="901513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0B395-BCEF-74A4-2A05-2305E01F36CE}"/>
              </a:ext>
            </a:extLst>
          </p:cNvPr>
          <p:cNvSpPr txBox="1"/>
          <p:nvPr/>
        </p:nvSpPr>
        <p:spPr>
          <a:xfrm>
            <a:off x="813547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7E9A4-C212-EC1A-51A6-76EBDDE50114}"/>
              </a:ext>
            </a:extLst>
          </p:cNvPr>
          <p:cNvSpPr txBox="1"/>
          <p:nvPr/>
        </p:nvSpPr>
        <p:spPr>
          <a:xfrm>
            <a:off x="725581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BBA6A-8FDA-2692-3DFF-0C8D6334FC61}"/>
              </a:ext>
            </a:extLst>
          </p:cNvPr>
          <p:cNvSpPr txBox="1"/>
          <p:nvPr/>
        </p:nvSpPr>
        <p:spPr>
          <a:xfrm>
            <a:off x="637614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85A62-17A8-0B34-7289-6493A79561CC}"/>
              </a:ext>
            </a:extLst>
          </p:cNvPr>
          <p:cNvSpPr txBox="1"/>
          <p:nvPr/>
        </p:nvSpPr>
        <p:spPr>
          <a:xfrm>
            <a:off x="549648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C41ED-83E7-3E2C-2F8E-2032C42B525B}"/>
              </a:ext>
            </a:extLst>
          </p:cNvPr>
          <p:cNvSpPr txBox="1"/>
          <p:nvPr/>
        </p:nvSpPr>
        <p:spPr>
          <a:xfrm>
            <a:off x="461682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38938-1E21-CE43-4C67-690041515F72}"/>
              </a:ext>
            </a:extLst>
          </p:cNvPr>
          <p:cNvSpPr txBox="1"/>
          <p:nvPr/>
        </p:nvSpPr>
        <p:spPr>
          <a:xfrm>
            <a:off x="373716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6EEEE-E2DF-1256-1926-AD9F613EFE90}"/>
              </a:ext>
            </a:extLst>
          </p:cNvPr>
          <p:cNvSpPr txBox="1"/>
          <p:nvPr/>
        </p:nvSpPr>
        <p:spPr>
          <a:xfrm>
            <a:off x="285750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D3307-05DF-88F9-9B4F-DA41448ED9A8}"/>
              </a:ext>
            </a:extLst>
          </p:cNvPr>
          <p:cNvSpPr txBox="1"/>
          <p:nvPr/>
        </p:nvSpPr>
        <p:spPr>
          <a:xfrm>
            <a:off x="197783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B2F45A-FF13-BDBB-A5C1-A3101DDDC934}"/>
              </a:ext>
            </a:extLst>
          </p:cNvPr>
          <p:cNvSpPr txBox="1"/>
          <p:nvPr/>
        </p:nvSpPr>
        <p:spPr>
          <a:xfrm>
            <a:off x="109817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5AFDB6-6A70-26BD-C07C-8BABB65D1965}"/>
              </a:ext>
            </a:extLst>
          </p:cNvPr>
          <p:cNvSpPr txBox="1"/>
          <p:nvPr/>
        </p:nvSpPr>
        <p:spPr>
          <a:xfrm>
            <a:off x="21851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1996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9BFE88E-ABE2-0AC4-BC9C-1C6CC626F63C}"/>
              </a:ext>
            </a:extLst>
          </p:cNvPr>
          <p:cNvSpPr/>
          <p:nvPr/>
        </p:nvSpPr>
        <p:spPr>
          <a:xfrm>
            <a:off x="131109" y="3207123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2D9D9F0D-D6F1-0274-0203-2FF2320826EB}"/>
              </a:ext>
            </a:extLst>
          </p:cNvPr>
          <p:cNvSpPr/>
          <p:nvPr/>
        </p:nvSpPr>
        <p:spPr>
          <a:xfrm>
            <a:off x="512654" y="3206735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CAE0AC-6A32-1A34-614C-F011BECA1772}"/>
              </a:ext>
            </a:extLst>
          </p:cNvPr>
          <p:cNvSpPr txBox="1"/>
          <p:nvPr/>
        </p:nvSpPr>
        <p:spPr>
          <a:xfrm rot="16200000">
            <a:off x="1912782" y="1654996"/>
            <a:ext cx="2589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ICA on EEG from Science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SCCN Launched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D791B013-0CC3-F554-2D69-3977366DDDBF}"/>
              </a:ext>
            </a:extLst>
          </p:cNvPr>
          <p:cNvSpPr/>
          <p:nvPr/>
        </p:nvSpPr>
        <p:spPr>
          <a:xfrm>
            <a:off x="991460" y="3205550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3CD1F3-6E69-5059-23F4-A7A455731FD8}"/>
              </a:ext>
            </a:extLst>
          </p:cNvPr>
          <p:cNvSpPr txBox="1"/>
          <p:nvPr/>
        </p:nvSpPr>
        <p:spPr>
          <a:xfrm rot="16200000">
            <a:off x="-415501" y="2423544"/>
            <a:ext cx="12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Infomax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66711FA-3C40-67ED-E41D-307937302141}"/>
              </a:ext>
            </a:extLst>
          </p:cNvPr>
          <p:cNvSpPr/>
          <p:nvPr/>
        </p:nvSpPr>
        <p:spPr>
          <a:xfrm>
            <a:off x="3112995" y="3197524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274BA6-BD67-570D-F67B-2CFFEB2EFA19}"/>
              </a:ext>
            </a:extLst>
          </p:cNvPr>
          <p:cNvSpPr txBox="1"/>
          <p:nvPr/>
        </p:nvSpPr>
        <p:spPr>
          <a:xfrm rot="16200000">
            <a:off x="-251030" y="2199594"/>
            <a:ext cx="170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First ICA on EEG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8C0C87-4229-4C6E-F68E-38FC0B77500E}"/>
              </a:ext>
            </a:extLst>
          </p:cNvPr>
          <p:cNvSpPr txBox="1"/>
          <p:nvPr/>
        </p:nvSpPr>
        <p:spPr>
          <a:xfrm rot="16200000">
            <a:off x="-94674" y="1889525"/>
            <a:ext cx="234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ICA on EEG from PNAS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FF52F15C-9CF0-AC58-C6F1-2611644F68D6}"/>
              </a:ext>
            </a:extLst>
          </p:cNvPr>
          <p:cNvSpPr/>
          <p:nvPr/>
        </p:nvSpPr>
        <p:spPr>
          <a:xfrm>
            <a:off x="7511298" y="3195214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87CA9CC-E35F-086E-A4B5-E7EFBCB56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958" y="2088107"/>
            <a:ext cx="785523" cy="10815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3812372-0BE7-267C-F5F6-6266ABDBC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014" y="1154188"/>
            <a:ext cx="875997" cy="89558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21D13D8-D046-471E-6A50-9605FC3580E2}"/>
              </a:ext>
            </a:extLst>
          </p:cNvPr>
          <p:cNvSpPr txBox="1"/>
          <p:nvPr/>
        </p:nvSpPr>
        <p:spPr>
          <a:xfrm>
            <a:off x="6798817" y="280761"/>
            <a:ext cx="1665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2012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Physiol. Interp.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of ICA 2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9384ECF8-77FB-BAD1-DB39-5190B691F4BC}"/>
              </a:ext>
            </a:extLst>
          </p:cNvPr>
          <p:cNvSpPr/>
          <p:nvPr/>
        </p:nvSpPr>
        <p:spPr>
          <a:xfrm rot="10800000">
            <a:off x="982024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30F4EC-6515-E5C1-A0A4-685F2A6DF399}"/>
              </a:ext>
            </a:extLst>
          </p:cNvPr>
          <p:cNvSpPr txBox="1"/>
          <p:nvPr/>
        </p:nvSpPr>
        <p:spPr>
          <a:xfrm rot="16200000">
            <a:off x="-252074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Graduated a high school</a:t>
            </a: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3DA23100-FE16-3BBB-9A0F-0840C15CF3BD}"/>
              </a:ext>
            </a:extLst>
          </p:cNvPr>
          <p:cNvSpPr/>
          <p:nvPr/>
        </p:nvSpPr>
        <p:spPr>
          <a:xfrm rot="10800000">
            <a:off x="1351358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68BBB8-FE80-C83B-535D-45817EFD97A0}"/>
              </a:ext>
            </a:extLst>
          </p:cNvPr>
          <p:cNvSpPr txBox="1"/>
          <p:nvPr/>
        </p:nvSpPr>
        <p:spPr>
          <a:xfrm rot="16200000">
            <a:off x="117260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university</a:t>
            </a: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998031ED-676B-EA32-FAF2-CE19A8D1A54D}"/>
              </a:ext>
            </a:extLst>
          </p:cNvPr>
          <p:cNvSpPr/>
          <p:nvPr/>
        </p:nvSpPr>
        <p:spPr>
          <a:xfrm rot="10800000">
            <a:off x="3562045" y="3964182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6B4D27-B8F1-FC10-4765-B2474FFB2C3C}"/>
              </a:ext>
            </a:extLst>
          </p:cNvPr>
          <p:cNvSpPr txBox="1"/>
          <p:nvPr/>
        </p:nvSpPr>
        <p:spPr>
          <a:xfrm rot="16200000">
            <a:off x="2327947" y="5312927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grad school</a:t>
            </a: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77533A53-914A-07FC-A857-852CDD8F642B}"/>
              </a:ext>
            </a:extLst>
          </p:cNvPr>
          <p:cNvSpPr/>
          <p:nvPr/>
        </p:nvSpPr>
        <p:spPr>
          <a:xfrm rot="10800000">
            <a:off x="4453800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115658-46DC-F622-4BF6-FF4A3B56C1BE}"/>
              </a:ext>
            </a:extLst>
          </p:cNvPr>
          <p:cNvSpPr txBox="1"/>
          <p:nvPr/>
        </p:nvSpPr>
        <p:spPr>
          <a:xfrm rot="16200000">
            <a:off x="3219702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US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nd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EEGLAB Workshop</a:t>
            </a: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04D74B2B-E9BF-F5A4-717A-2D0BCAF3556A}"/>
              </a:ext>
            </a:extLst>
          </p:cNvPr>
          <p:cNvSpPr/>
          <p:nvPr/>
        </p:nvSpPr>
        <p:spPr>
          <a:xfrm rot="10800000">
            <a:off x="7055711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DD0001-3A8A-F758-E313-2A0AED9FD2EF}"/>
              </a:ext>
            </a:extLst>
          </p:cNvPr>
          <p:cNvSpPr txBox="1"/>
          <p:nvPr/>
        </p:nvSpPr>
        <p:spPr>
          <a:xfrm rot="16200000">
            <a:off x="5817184" y="5290028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Joined SCCN as a post-doc</a:t>
            </a:r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69FE81A5-50D3-CE6B-A179-04B1D7E31741}"/>
              </a:ext>
            </a:extLst>
          </p:cNvPr>
          <p:cNvSpPr/>
          <p:nvPr/>
        </p:nvSpPr>
        <p:spPr>
          <a:xfrm rot="10800000">
            <a:off x="5749369" y="3989584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657BA27-31DB-A37D-86BC-A6EC4F41534E}"/>
              </a:ext>
            </a:extLst>
          </p:cNvPr>
          <p:cNvSpPr txBox="1"/>
          <p:nvPr/>
        </p:nvSpPr>
        <p:spPr>
          <a:xfrm rot="16200000">
            <a:off x="4515271" y="5338329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Started posts-doc (MRI)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51E7AB6-3489-9516-F105-6796BCF49F44}"/>
              </a:ext>
            </a:extLst>
          </p:cNvPr>
          <p:cNvSpPr txBox="1"/>
          <p:nvPr/>
        </p:nvSpPr>
        <p:spPr>
          <a:xfrm rot="16200000">
            <a:off x="3800620" y="1858281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Physiol. interp. of ICA 1</a:t>
            </a:r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F93A33CF-E84A-4A8B-1DD5-EDBFDB0BC3C2}"/>
              </a:ext>
            </a:extLst>
          </p:cNvPr>
          <p:cNvSpPr/>
          <p:nvPr/>
        </p:nvSpPr>
        <p:spPr>
          <a:xfrm>
            <a:off x="4884946" y="3200565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FFF6792-ECE8-BC27-D306-68D1C92DC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8" y="280761"/>
            <a:ext cx="6907344" cy="633481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31B2A52-7122-2EA8-A2AC-E1F458BD2863}"/>
              </a:ext>
            </a:extLst>
          </p:cNvPr>
          <p:cNvSpPr txBox="1"/>
          <p:nvPr/>
        </p:nvSpPr>
        <p:spPr>
          <a:xfrm>
            <a:off x="9755364" y="6448349"/>
            <a:ext cx="2362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Delorme et al. (2012)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AA20DD7-108A-9B10-DCEF-D494B874A59F}"/>
              </a:ext>
            </a:extLst>
          </p:cNvPr>
          <p:cNvSpPr/>
          <p:nvPr/>
        </p:nvSpPr>
        <p:spPr>
          <a:xfrm>
            <a:off x="4541205" y="2436430"/>
            <a:ext cx="2357738" cy="262614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2C94B9F-2F51-ED77-1FB3-A5F93CEEC553}"/>
              </a:ext>
            </a:extLst>
          </p:cNvPr>
          <p:cNvSpPr/>
          <p:nvPr/>
        </p:nvSpPr>
        <p:spPr>
          <a:xfrm>
            <a:off x="2342457" y="4831157"/>
            <a:ext cx="4556486" cy="262614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9AD66CF-CCA7-B98C-3260-929B38A36BA7}"/>
              </a:ext>
            </a:extLst>
          </p:cNvPr>
          <p:cNvSpPr/>
          <p:nvPr/>
        </p:nvSpPr>
        <p:spPr>
          <a:xfrm>
            <a:off x="131108" y="5130859"/>
            <a:ext cx="2891297" cy="262614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78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extLst>
              <a:ext uri="{FF2B5EF4-FFF2-40B4-BE49-F238E27FC236}">
                <a16:creationId xmlns:a16="http://schemas.microsoft.com/office/drawing/2014/main" id="{2E66F1DD-2F4F-42F7-D641-AD1F574A45FA}"/>
              </a:ext>
            </a:extLst>
          </p:cNvPr>
          <p:cNvSpPr/>
          <p:nvPr/>
        </p:nvSpPr>
        <p:spPr>
          <a:xfrm>
            <a:off x="218515" y="3348317"/>
            <a:ext cx="11754970" cy="302558"/>
          </a:xfrm>
          <a:prstGeom prst="rightArrow">
            <a:avLst>
              <a:gd name="adj1" fmla="val 50000"/>
              <a:gd name="adj2" fmla="val 1277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D92C9-0160-BEA7-A364-DB769E3213AB}"/>
              </a:ext>
            </a:extLst>
          </p:cNvPr>
          <p:cNvSpPr txBox="1"/>
          <p:nvPr/>
        </p:nvSpPr>
        <p:spPr>
          <a:xfrm>
            <a:off x="10774456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29221-1CAE-2DB7-0B1F-5AF893B37392}"/>
              </a:ext>
            </a:extLst>
          </p:cNvPr>
          <p:cNvSpPr txBox="1"/>
          <p:nvPr/>
        </p:nvSpPr>
        <p:spPr>
          <a:xfrm>
            <a:off x="989479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5DE49-2100-14EF-46E2-6480806737CA}"/>
              </a:ext>
            </a:extLst>
          </p:cNvPr>
          <p:cNvSpPr txBox="1"/>
          <p:nvPr/>
        </p:nvSpPr>
        <p:spPr>
          <a:xfrm>
            <a:off x="901513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0B395-BCEF-74A4-2A05-2305E01F36CE}"/>
              </a:ext>
            </a:extLst>
          </p:cNvPr>
          <p:cNvSpPr txBox="1"/>
          <p:nvPr/>
        </p:nvSpPr>
        <p:spPr>
          <a:xfrm>
            <a:off x="813547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7E9A4-C212-EC1A-51A6-76EBDDE50114}"/>
              </a:ext>
            </a:extLst>
          </p:cNvPr>
          <p:cNvSpPr txBox="1"/>
          <p:nvPr/>
        </p:nvSpPr>
        <p:spPr>
          <a:xfrm>
            <a:off x="725581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BBA6A-8FDA-2692-3DFF-0C8D6334FC61}"/>
              </a:ext>
            </a:extLst>
          </p:cNvPr>
          <p:cNvSpPr txBox="1"/>
          <p:nvPr/>
        </p:nvSpPr>
        <p:spPr>
          <a:xfrm>
            <a:off x="637614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85A62-17A8-0B34-7289-6493A79561CC}"/>
              </a:ext>
            </a:extLst>
          </p:cNvPr>
          <p:cNvSpPr txBox="1"/>
          <p:nvPr/>
        </p:nvSpPr>
        <p:spPr>
          <a:xfrm>
            <a:off x="549648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C41ED-83E7-3E2C-2F8E-2032C42B525B}"/>
              </a:ext>
            </a:extLst>
          </p:cNvPr>
          <p:cNvSpPr txBox="1"/>
          <p:nvPr/>
        </p:nvSpPr>
        <p:spPr>
          <a:xfrm>
            <a:off x="461682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38938-1E21-CE43-4C67-690041515F72}"/>
              </a:ext>
            </a:extLst>
          </p:cNvPr>
          <p:cNvSpPr txBox="1"/>
          <p:nvPr/>
        </p:nvSpPr>
        <p:spPr>
          <a:xfrm>
            <a:off x="373716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6EEEE-E2DF-1256-1926-AD9F613EFE90}"/>
              </a:ext>
            </a:extLst>
          </p:cNvPr>
          <p:cNvSpPr txBox="1"/>
          <p:nvPr/>
        </p:nvSpPr>
        <p:spPr>
          <a:xfrm>
            <a:off x="285750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D3307-05DF-88F9-9B4F-DA41448ED9A8}"/>
              </a:ext>
            </a:extLst>
          </p:cNvPr>
          <p:cNvSpPr txBox="1"/>
          <p:nvPr/>
        </p:nvSpPr>
        <p:spPr>
          <a:xfrm>
            <a:off x="197783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B2F45A-FF13-BDBB-A5C1-A3101DDDC934}"/>
              </a:ext>
            </a:extLst>
          </p:cNvPr>
          <p:cNvSpPr txBox="1"/>
          <p:nvPr/>
        </p:nvSpPr>
        <p:spPr>
          <a:xfrm>
            <a:off x="109817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5AFDB6-6A70-26BD-C07C-8BABB65D1965}"/>
              </a:ext>
            </a:extLst>
          </p:cNvPr>
          <p:cNvSpPr txBox="1"/>
          <p:nvPr/>
        </p:nvSpPr>
        <p:spPr>
          <a:xfrm>
            <a:off x="21851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1996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9BFE88E-ABE2-0AC4-BC9C-1C6CC626F63C}"/>
              </a:ext>
            </a:extLst>
          </p:cNvPr>
          <p:cNvSpPr/>
          <p:nvPr/>
        </p:nvSpPr>
        <p:spPr>
          <a:xfrm>
            <a:off x="131109" y="3207123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2D9D9F0D-D6F1-0274-0203-2FF2320826EB}"/>
              </a:ext>
            </a:extLst>
          </p:cNvPr>
          <p:cNvSpPr/>
          <p:nvPr/>
        </p:nvSpPr>
        <p:spPr>
          <a:xfrm>
            <a:off x="512654" y="3206735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CAE0AC-6A32-1A34-614C-F011BECA1772}"/>
              </a:ext>
            </a:extLst>
          </p:cNvPr>
          <p:cNvSpPr txBox="1"/>
          <p:nvPr/>
        </p:nvSpPr>
        <p:spPr>
          <a:xfrm rot="16200000">
            <a:off x="1912782" y="1654996"/>
            <a:ext cx="2589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ICA on EEG from Science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SCCN Launched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D791B013-0CC3-F554-2D69-3977366DDDBF}"/>
              </a:ext>
            </a:extLst>
          </p:cNvPr>
          <p:cNvSpPr/>
          <p:nvPr/>
        </p:nvSpPr>
        <p:spPr>
          <a:xfrm>
            <a:off x="991460" y="3205550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3CD1F3-6E69-5059-23F4-A7A455731FD8}"/>
              </a:ext>
            </a:extLst>
          </p:cNvPr>
          <p:cNvSpPr txBox="1"/>
          <p:nvPr/>
        </p:nvSpPr>
        <p:spPr>
          <a:xfrm rot="16200000">
            <a:off x="-415501" y="2423544"/>
            <a:ext cx="12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Infomax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66711FA-3C40-67ED-E41D-307937302141}"/>
              </a:ext>
            </a:extLst>
          </p:cNvPr>
          <p:cNvSpPr/>
          <p:nvPr/>
        </p:nvSpPr>
        <p:spPr>
          <a:xfrm>
            <a:off x="3112995" y="3197524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274BA6-BD67-570D-F67B-2CFFEB2EFA19}"/>
              </a:ext>
            </a:extLst>
          </p:cNvPr>
          <p:cNvSpPr txBox="1"/>
          <p:nvPr/>
        </p:nvSpPr>
        <p:spPr>
          <a:xfrm rot="16200000">
            <a:off x="-251030" y="2199594"/>
            <a:ext cx="170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First ICA on EEG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8C0C87-4229-4C6E-F68E-38FC0B77500E}"/>
              </a:ext>
            </a:extLst>
          </p:cNvPr>
          <p:cNvSpPr txBox="1"/>
          <p:nvPr/>
        </p:nvSpPr>
        <p:spPr>
          <a:xfrm rot="16200000">
            <a:off x="-94674" y="1889525"/>
            <a:ext cx="234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ICA on EEG from PNAS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FF52F15C-9CF0-AC58-C6F1-2611644F68D6}"/>
              </a:ext>
            </a:extLst>
          </p:cNvPr>
          <p:cNvSpPr/>
          <p:nvPr/>
        </p:nvSpPr>
        <p:spPr>
          <a:xfrm>
            <a:off x="7511298" y="3195214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9384ECF8-77FB-BAD1-DB39-5190B691F4BC}"/>
              </a:ext>
            </a:extLst>
          </p:cNvPr>
          <p:cNvSpPr/>
          <p:nvPr/>
        </p:nvSpPr>
        <p:spPr>
          <a:xfrm rot="10800000">
            <a:off x="982024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30F4EC-6515-E5C1-A0A4-685F2A6DF399}"/>
              </a:ext>
            </a:extLst>
          </p:cNvPr>
          <p:cNvSpPr txBox="1"/>
          <p:nvPr/>
        </p:nvSpPr>
        <p:spPr>
          <a:xfrm rot="16200000">
            <a:off x="-252074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Graduated a high school</a:t>
            </a: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3DA23100-FE16-3BBB-9A0F-0840C15CF3BD}"/>
              </a:ext>
            </a:extLst>
          </p:cNvPr>
          <p:cNvSpPr/>
          <p:nvPr/>
        </p:nvSpPr>
        <p:spPr>
          <a:xfrm rot="10800000">
            <a:off x="1351358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68BBB8-FE80-C83B-535D-45817EFD97A0}"/>
              </a:ext>
            </a:extLst>
          </p:cNvPr>
          <p:cNvSpPr txBox="1"/>
          <p:nvPr/>
        </p:nvSpPr>
        <p:spPr>
          <a:xfrm rot="16200000">
            <a:off x="117260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university</a:t>
            </a: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998031ED-676B-EA32-FAF2-CE19A8D1A54D}"/>
              </a:ext>
            </a:extLst>
          </p:cNvPr>
          <p:cNvSpPr/>
          <p:nvPr/>
        </p:nvSpPr>
        <p:spPr>
          <a:xfrm rot="10800000">
            <a:off x="3562045" y="3964182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6B4D27-B8F1-FC10-4765-B2474FFB2C3C}"/>
              </a:ext>
            </a:extLst>
          </p:cNvPr>
          <p:cNvSpPr txBox="1"/>
          <p:nvPr/>
        </p:nvSpPr>
        <p:spPr>
          <a:xfrm rot="16200000">
            <a:off x="2327947" y="5312927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grad school</a:t>
            </a: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77533A53-914A-07FC-A857-852CDD8F642B}"/>
              </a:ext>
            </a:extLst>
          </p:cNvPr>
          <p:cNvSpPr/>
          <p:nvPr/>
        </p:nvSpPr>
        <p:spPr>
          <a:xfrm rot="10800000">
            <a:off x="4453800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115658-46DC-F622-4BF6-FF4A3B56C1BE}"/>
              </a:ext>
            </a:extLst>
          </p:cNvPr>
          <p:cNvSpPr txBox="1"/>
          <p:nvPr/>
        </p:nvSpPr>
        <p:spPr>
          <a:xfrm rot="16200000">
            <a:off x="3219702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US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nd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EEGLAB Workshop</a:t>
            </a: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04D74B2B-E9BF-F5A4-717A-2D0BCAF3556A}"/>
              </a:ext>
            </a:extLst>
          </p:cNvPr>
          <p:cNvSpPr/>
          <p:nvPr/>
        </p:nvSpPr>
        <p:spPr>
          <a:xfrm rot="10800000">
            <a:off x="7055711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DD0001-3A8A-F758-E313-2A0AED9FD2EF}"/>
              </a:ext>
            </a:extLst>
          </p:cNvPr>
          <p:cNvSpPr txBox="1"/>
          <p:nvPr/>
        </p:nvSpPr>
        <p:spPr>
          <a:xfrm rot="16200000">
            <a:off x="5817184" y="5290028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Joined SCCN as a post-doc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C47FA2-1640-2234-489C-2751A6930AA7}"/>
              </a:ext>
            </a:extLst>
          </p:cNvPr>
          <p:cNvSpPr txBox="1"/>
          <p:nvPr/>
        </p:nvSpPr>
        <p:spPr>
          <a:xfrm rot="16200000">
            <a:off x="6426972" y="1868652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Physiol. interp. of ICA 2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C59C99D0-49CF-8FC0-E0D4-1109EB2AEEFD}"/>
              </a:ext>
            </a:extLst>
          </p:cNvPr>
          <p:cNvSpPr/>
          <p:nvPr/>
        </p:nvSpPr>
        <p:spPr>
          <a:xfrm>
            <a:off x="9307625" y="3190817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CEED207-5F2B-8E9A-6419-2B11B3452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2045" y="2227823"/>
            <a:ext cx="805971" cy="9221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5B80226-6FA3-96CA-78B7-3B78C1977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031" y="1311816"/>
            <a:ext cx="875997" cy="89558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4890002-1F00-3CA1-76E5-12C7F560CAF1}"/>
              </a:ext>
            </a:extLst>
          </p:cNvPr>
          <p:cNvSpPr txBox="1"/>
          <p:nvPr/>
        </p:nvSpPr>
        <p:spPr>
          <a:xfrm>
            <a:off x="8464896" y="683402"/>
            <a:ext cx="1864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2016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SCALE algorithm</a:t>
            </a:r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B8D47D2A-1729-FD1F-9A6C-3BDFF554F7AA}"/>
              </a:ext>
            </a:extLst>
          </p:cNvPr>
          <p:cNvSpPr/>
          <p:nvPr/>
        </p:nvSpPr>
        <p:spPr>
          <a:xfrm rot="10800000">
            <a:off x="5749369" y="3989584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FCFF69-D537-5C2C-4CFD-01C5AFAEFCBF}"/>
              </a:ext>
            </a:extLst>
          </p:cNvPr>
          <p:cNvSpPr txBox="1"/>
          <p:nvPr/>
        </p:nvSpPr>
        <p:spPr>
          <a:xfrm rot="16200000">
            <a:off x="4515271" y="5338329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Started posts-doc (MRI)</a:t>
            </a:r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1C91923D-40EB-781C-CE16-2F6691116A7B}"/>
              </a:ext>
            </a:extLst>
          </p:cNvPr>
          <p:cNvSpPr/>
          <p:nvPr/>
        </p:nvSpPr>
        <p:spPr>
          <a:xfrm rot="10800000">
            <a:off x="7986872" y="3975185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981BBF-0212-4E90-89A7-9C7D94AC7C07}"/>
              </a:ext>
            </a:extLst>
          </p:cNvPr>
          <p:cNvSpPr txBox="1"/>
          <p:nvPr/>
        </p:nvSpPr>
        <p:spPr>
          <a:xfrm rot="16200000">
            <a:off x="6758476" y="5319749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Meeting Hiro Tanaka</a:t>
            </a: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6F3B8A1B-382B-B460-4F53-B925F822F591}"/>
              </a:ext>
            </a:extLst>
          </p:cNvPr>
          <p:cNvSpPr/>
          <p:nvPr/>
        </p:nvSpPr>
        <p:spPr>
          <a:xfrm rot="10800000">
            <a:off x="8861229" y="3968361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B13BCD-AA93-AC2A-A26C-9EABF91C1C27}"/>
              </a:ext>
            </a:extLst>
          </p:cNvPr>
          <p:cNvSpPr txBox="1"/>
          <p:nvPr/>
        </p:nvSpPr>
        <p:spPr>
          <a:xfrm rot="16200000">
            <a:off x="7617712" y="5338328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‘Brain circulation’ started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AE7A44-09E5-E1D6-756F-C0D5B7D30A70}"/>
              </a:ext>
            </a:extLst>
          </p:cNvPr>
          <p:cNvSpPr txBox="1"/>
          <p:nvPr/>
        </p:nvSpPr>
        <p:spPr>
          <a:xfrm rot="16200000">
            <a:off x="3800620" y="1858281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Physiol. interp. of ICA 1</a:t>
            </a:r>
          </a:p>
        </p:txBody>
      </p:sp>
      <p:sp>
        <p:nvSpPr>
          <p:cNvPr id="53" name="Arrow: Down 52">
            <a:extLst>
              <a:ext uri="{FF2B5EF4-FFF2-40B4-BE49-F238E27FC236}">
                <a16:creationId xmlns:a16="http://schemas.microsoft.com/office/drawing/2014/main" id="{0497788D-1C83-A29F-B7C8-805069286365}"/>
              </a:ext>
            </a:extLst>
          </p:cNvPr>
          <p:cNvSpPr/>
          <p:nvPr/>
        </p:nvSpPr>
        <p:spPr>
          <a:xfrm>
            <a:off x="4884946" y="3200565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8931162-7E38-1224-0A45-0A483B951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483" y="972318"/>
            <a:ext cx="7463867" cy="21115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046F19-0538-A323-E2EF-A92F56B6C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549" y="2430267"/>
            <a:ext cx="7451894" cy="41205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9088D56-D2FF-7EBE-AAF0-C02B311155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549" y="270453"/>
            <a:ext cx="2378011" cy="70139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DA22EF1-D835-A143-7BC3-CE2FCF9A3A13}"/>
              </a:ext>
            </a:extLst>
          </p:cNvPr>
          <p:cNvSpPr/>
          <p:nvPr/>
        </p:nvSpPr>
        <p:spPr>
          <a:xfrm>
            <a:off x="2218407" y="2183736"/>
            <a:ext cx="5313649" cy="246295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4CBD24-5B49-9C2A-16A5-FF9C45CE4E25}"/>
              </a:ext>
            </a:extLst>
          </p:cNvPr>
          <p:cNvSpPr txBox="1"/>
          <p:nvPr/>
        </p:nvSpPr>
        <p:spPr>
          <a:xfrm>
            <a:off x="8532539" y="6469289"/>
            <a:ext cx="3627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Akalin</a:t>
            </a:r>
            <a:r>
              <a:rPr lang="en-US" dirty="0"/>
              <a:t> </a:t>
            </a:r>
            <a:r>
              <a:rPr lang="en-US" dirty="0" err="1"/>
              <a:t>Acar</a:t>
            </a:r>
            <a:r>
              <a:rPr lang="en-US" dirty="0"/>
              <a:t>, </a:t>
            </a:r>
            <a:r>
              <a:rPr lang="en-US" dirty="0" err="1"/>
              <a:t>Acar</a:t>
            </a:r>
            <a:r>
              <a:rPr lang="en-US" dirty="0"/>
              <a:t>, and </a:t>
            </a:r>
            <a:r>
              <a:rPr lang="en-US" dirty="0" err="1"/>
              <a:t>Makeig</a:t>
            </a:r>
            <a:r>
              <a:rPr lang="en-US" dirty="0"/>
              <a:t> (2016)</a:t>
            </a:r>
          </a:p>
        </p:txBody>
      </p:sp>
    </p:spTree>
    <p:extLst>
      <p:ext uri="{BB962C8B-B14F-4D97-AF65-F5344CB8AC3E}">
        <p14:creationId xmlns:p14="http://schemas.microsoft.com/office/powerpoint/2010/main" val="36186630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47938-3A6B-C70B-C0C3-4C7AE951C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/>
              <a:t>But… it is based on wrong reading/citations</a:t>
            </a:r>
          </a:p>
        </p:txBody>
      </p:sp>
    </p:spTree>
    <p:extLst>
      <p:ext uri="{BB962C8B-B14F-4D97-AF65-F5344CB8AC3E}">
        <p14:creationId xmlns:p14="http://schemas.microsoft.com/office/powerpoint/2010/main" val="3897809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extLst>
              <a:ext uri="{FF2B5EF4-FFF2-40B4-BE49-F238E27FC236}">
                <a16:creationId xmlns:a16="http://schemas.microsoft.com/office/drawing/2014/main" id="{2E66F1DD-2F4F-42F7-D641-AD1F574A45FA}"/>
              </a:ext>
            </a:extLst>
          </p:cNvPr>
          <p:cNvSpPr/>
          <p:nvPr/>
        </p:nvSpPr>
        <p:spPr>
          <a:xfrm>
            <a:off x="218515" y="3348317"/>
            <a:ext cx="11754970" cy="302558"/>
          </a:xfrm>
          <a:prstGeom prst="rightArrow">
            <a:avLst>
              <a:gd name="adj1" fmla="val 50000"/>
              <a:gd name="adj2" fmla="val 1277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D92C9-0160-BEA7-A364-DB769E3213AB}"/>
              </a:ext>
            </a:extLst>
          </p:cNvPr>
          <p:cNvSpPr txBox="1"/>
          <p:nvPr/>
        </p:nvSpPr>
        <p:spPr>
          <a:xfrm>
            <a:off x="10774456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29221-1CAE-2DB7-0B1F-5AF893B37392}"/>
              </a:ext>
            </a:extLst>
          </p:cNvPr>
          <p:cNvSpPr txBox="1"/>
          <p:nvPr/>
        </p:nvSpPr>
        <p:spPr>
          <a:xfrm>
            <a:off x="989479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5DE49-2100-14EF-46E2-6480806737CA}"/>
              </a:ext>
            </a:extLst>
          </p:cNvPr>
          <p:cNvSpPr txBox="1"/>
          <p:nvPr/>
        </p:nvSpPr>
        <p:spPr>
          <a:xfrm>
            <a:off x="901513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0B395-BCEF-74A4-2A05-2305E01F36CE}"/>
              </a:ext>
            </a:extLst>
          </p:cNvPr>
          <p:cNvSpPr txBox="1"/>
          <p:nvPr/>
        </p:nvSpPr>
        <p:spPr>
          <a:xfrm>
            <a:off x="813547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7E9A4-C212-EC1A-51A6-76EBDDE50114}"/>
              </a:ext>
            </a:extLst>
          </p:cNvPr>
          <p:cNvSpPr txBox="1"/>
          <p:nvPr/>
        </p:nvSpPr>
        <p:spPr>
          <a:xfrm>
            <a:off x="725581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BBA6A-8FDA-2692-3DFF-0C8D6334FC61}"/>
              </a:ext>
            </a:extLst>
          </p:cNvPr>
          <p:cNvSpPr txBox="1"/>
          <p:nvPr/>
        </p:nvSpPr>
        <p:spPr>
          <a:xfrm>
            <a:off x="637614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85A62-17A8-0B34-7289-6493A79561CC}"/>
              </a:ext>
            </a:extLst>
          </p:cNvPr>
          <p:cNvSpPr txBox="1"/>
          <p:nvPr/>
        </p:nvSpPr>
        <p:spPr>
          <a:xfrm>
            <a:off x="549648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C41ED-83E7-3E2C-2F8E-2032C42B525B}"/>
              </a:ext>
            </a:extLst>
          </p:cNvPr>
          <p:cNvSpPr txBox="1"/>
          <p:nvPr/>
        </p:nvSpPr>
        <p:spPr>
          <a:xfrm>
            <a:off x="461682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38938-1E21-CE43-4C67-690041515F72}"/>
              </a:ext>
            </a:extLst>
          </p:cNvPr>
          <p:cNvSpPr txBox="1"/>
          <p:nvPr/>
        </p:nvSpPr>
        <p:spPr>
          <a:xfrm>
            <a:off x="373716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6EEEE-E2DF-1256-1926-AD9F613EFE90}"/>
              </a:ext>
            </a:extLst>
          </p:cNvPr>
          <p:cNvSpPr txBox="1"/>
          <p:nvPr/>
        </p:nvSpPr>
        <p:spPr>
          <a:xfrm>
            <a:off x="285750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D3307-05DF-88F9-9B4F-DA41448ED9A8}"/>
              </a:ext>
            </a:extLst>
          </p:cNvPr>
          <p:cNvSpPr txBox="1"/>
          <p:nvPr/>
        </p:nvSpPr>
        <p:spPr>
          <a:xfrm>
            <a:off x="197783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B2F45A-FF13-BDBB-A5C1-A3101DDDC934}"/>
              </a:ext>
            </a:extLst>
          </p:cNvPr>
          <p:cNvSpPr txBox="1"/>
          <p:nvPr/>
        </p:nvSpPr>
        <p:spPr>
          <a:xfrm>
            <a:off x="109817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5AFDB6-6A70-26BD-C07C-8BABB65D1965}"/>
              </a:ext>
            </a:extLst>
          </p:cNvPr>
          <p:cNvSpPr txBox="1"/>
          <p:nvPr/>
        </p:nvSpPr>
        <p:spPr>
          <a:xfrm>
            <a:off x="21851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1996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9BFE88E-ABE2-0AC4-BC9C-1C6CC626F63C}"/>
              </a:ext>
            </a:extLst>
          </p:cNvPr>
          <p:cNvSpPr/>
          <p:nvPr/>
        </p:nvSpPr>
        <p:spPr>
          <a:xfrm>
            <a:off x="131109" y="3207123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ony Bell Home Page">
            <a:extLst>
              <a:ext uri="{FF2B5EF4-FFF2-40B4-BE49-F238E27FC236}">
                <a16:creationId xmlns:a16="http://schemas.microsoft.com/office/drawing/2014/main" id="{E610D1E2-74AD-2E44-4807-DBD385BDE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0716"/>
            <a:ext cx="677577" cy="53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E224FC-D35B-A11C-60F7-558823B6D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9146"/>
            <a:ext cx="694991" cy="8915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4D547F-4276-97ED-CBBA-4E479EC46BF8}"/>
              </a:ext>
            </a:extLst>
          </p:cNvPr>
          <p:cNvSpPr txBox="1"/>
          <p:nvPr/>
        </p:nvSpPr>
        <p:spPr>
          <a:xfrm>
            <a:off x="-71499" y="1005927"/>
            <a:ext cx="975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1995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Infomax</a:t>
            </a:r>
          </a:p>
        </p:txBody>
      </p:sp>
    </p:spTree>
    <p:extLst>
      <p:ext uri="{BB962C8B-B14F-4D97-AF65-F5344CB8AC3E}">
        <p14:creationId xmlns:p14="http://schemas.microsoft.com/office/powerpoint/2010/main" val="20597296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31EE5A-9C39-8549-EEA8-F2B016C9A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2" y="1415628"/>
            <a:ext cx="5145206" cy="1455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DA7715-7D94-3A8E-4B17-6F90AD9D6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7" y="2873577"/>
            <a:ext cx="5136953" cy="2840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AFC9FD-4E10-D772-A726-D3918CBDD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5" y="968992"/>
            <a:ext cx="1639280" cy="4835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A70664-61F0-3CE7-048C-F7D4ECAEA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06" y="61414"/>
            <a:ext cx="6922817" cy="16843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8F3B40-6CFB-FE15-F986-C9DE73C29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2306" y="1796992"/>
            <a:ext cx="6922819" cy="47198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E2B831-F853-249B-4A97-E7C9B241C7E8}"/>
              </a:ext>
            </a:extLst>
          </p:cNvPr>
          <p:cNvSpPr txBox="1"/>
          <p:nvPr/>
        </p:nvSpPr>
        <p:spPr>
          <a:xfrm>
            <a:off x="5249130" y="3548418"/>
            <a:ext cx="264566" cy="49131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90661-7173-1617-D967-F881A1321FDF}"/>
              </a:ext>
            </a:extLst>
          </p:cNvPr>
          <p:cNvSpPr txBox="1"/>
          <p:nvPr/>
        </p:nvSpPr>
        <p:spPr>
          <a:xfrm>
            <a:off x="10061451" y="6489509"/>
            <a:ext cx="210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Deco et al. (2008)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B9F418-2257-7A74-E983-A1829CB76DE2}"/>
              </a:ext>
            </a:extLst>
          </p:cNvPr>
          <p:cNvSpPr/>
          <p:nvPr/>
        </p:nvSpPr>
        <p:spPr>
          <a:xfrm>
            <a:off x="903524" y="2219395"/>
            <a:ext cx="3633575" cy="209698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E08786-1407-8B02-2CD3-F608A561B488}"/>
              </a:ext>
            </a:extLst>
          </p:cNvPr>
          <p:cNvSpPr/>
          <p:nvPr/>
        </p:nvSpPr>
        <p:spPr>
          <a:xfrm>
            <a:off x="2540776" y="2868628"/>
            <a:ext cx="1375090" cy="209698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72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31EE5A-9C39-8549-EEA8-F2B016C9A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2" y="1415628"/>
            <a:ext cx="5145206" cy="1455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DA7715-7D94-3A8E-4B17-6F90AD9D6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7" y="2873577"/>
            <a:ext cx="5136953" cy="2840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AFC9FD-4E10-D772-A726-D3918CBDD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5" y="968992"/>
            <a:ext cx="1639280" cy="4835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84BFB43-66AE-ACF3-26FA-E938F0672037}"/>
              </a:ext>
            </a:extLst>
          </p:cNvPr>
          <p:cNvSpPr/>
          <p:nvPr/>
        </p:nvSpPr>
        <p:spPr>
          <a:xfrm>
            <a:off x="1520949" y="4891090"/>
            <a:ext cx="2061588" cy="21317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757C7C-BBBB-4E15-DF38-0239C793F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6815" y="327755"/>
            <a:ext cx="6617203" cy="4202926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3EFCF3D-9CE4-4322-E947-90B2DF7D6AAA}"/>
              </a:ext>
            </a:extLst>
          </p:cNvPr>
          <p:cNvGrpSpPr/>
          <p:nvPr/>
        </p:nvGrpSpPr>
        <p:grpSpPr>
          <a:xfrm>
            <a:off x="3041285" y="72224"/>
            <a:ext cx="2376218" cy="2143425"/>
            <a:chOff x="2938158" y="4500322"/>
            <a:chExt cx="2376218" cy="214342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15AC63D-1F90-F876-2202-1059DBAC94C0}"/>
                </a:ext>
              </a:extLst>
            </p:cNvPr>
            <p:cNvGrpSpPr/>
            <p:nvPr/>
          </p:nvGrpSpPr>
          <p:grpSpPr>
            <a:xfrm>
              <a:off x="2938158" y="4500322"/>
              <a:ext cx="2376218" cy="2143425"/>
              <a:chOff x="7085730" y="0"/>
              <a:chExt cx="2376218" cy="214342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08ADA36-03AB-70A0-FB9F-AF11C59FC9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85730" y="41194"/>
                <a:ext cx="2376218" cy="2102231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E677794-EDA5-7C54-2907-CFD79EC5287D}"/>
                  </a:ext>
                </a:extLst>
              </p:cNvPr>
              <p:cNvSpPr/>
              <p:nvPr/>
            </p:nvSpPr>
            <p:spPr>
              <a:xfrm rot="17794306">
                <a:off x="7439024" y="825044"/>
                <a:ext cx="166687" cy="4769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2F6EA7E-1398-BFD5-6937-447F2201DE35}"/>
                  </a:ext>
                </a:extLst>
              </p:cNvPr>
              <p:cNvSpPr txBox="1"/>
              <p:nvPr/>
            </p:nvSpPr>
            <p:spPr>
              <a:xfrm>
                <a:off x="8910637" y="0"/>
                <a:ext cx="4857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</a:rPr>
                  <a:t>Air</a:t>
                </a:r>
                <a:endParaRPr lang="en-US" sz="1400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57206E5-9F3E-1D2A-4F82-20B1FFE32334}"/>
                  </a:ext>
                </a:extLst>
              </p:cNvPr>
              <p:cNvSpPr txBox="1"/>
              <p:nvPr/>
            </p:nvSpPr>
            <p:spPr>
              <a:xfrm>
                <a:off x="8543920" y="123971"/>
                <a:ext cx="6667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</a:rPr>
                  <a:t>Scalp</a:t>
                </a:r>
                <a:endParaRPr lang="en-US" sz="1400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14056AE-36C0-200B-0F1D-1A43D5F4621F}"/>
                  </a:ext>
                </a:extLst>
              </p:cNvPr>
              <p:cNvSpPr txBox="1"/>
              <p:nvPr/>
            </p:nvSpPr>
            <p:spPr>
              <a:xfrm>
                <a:off x="8224837" y="235771"/>
                <a:ext cx="6667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</a:rPr>
                  <a:t>Dura</a:t>
                </a:r>
                <a:endParaRPr lang="en-US" sz="1400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6A32AF5-9194-CBF8-E6A7-26AAFF50BCD7}"/>
                  </a:ext>
                </a:extLst>
              </p:cNvPr>
              <p:cNvSpPr txBox="1"/>
              <p:nvPr/>
            </p:nvSpPr>
            <p:spPr>
              <a:xfrm>
                <a:off x="8062912" y="408266"/>
                <a:ext cx="6286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</a:rPr>
                  <a:t>Brain</a:t>
                </a:r>
                <a:endParaRPr lang="en-US" sz="14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02EF8B3-1377-A599-7C72-B38196FBEB71}"/>
                    </a:ext>
                  </a:extLst>
                </p:cNvPr>
                <p:cNvSpPr txBox="1"/>
                <p:nvPr/>
              </p:nvSpPr>
              <p:spPr>
                <a:xfrm>
                  <a:off x="3700891" y="5908640"/>
                  <a:ext cx="1493999" cy="5725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dura</m:t>
                            </m:r>
                            <m: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potential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scalp</m:t>
                            </m:r>
                            <m:r>
                              <a:rPr lang="en-US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potential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02EF8B3-1377-A599-7C72-B38196FBEB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0891" y="5908640"/>
                  <a:ext cx="1493999" cy="57259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9F2D24DA-0E6B-93E9-4FBB-A55A81150B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1823" y="4983925"/>
            <a:ext cx="6727185" cy="39299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EA2319F3-CF02-8702-7807-8DB26A802BE1}"/>
              </a:ext>
            </a:extLst>
          </p:cNvPr>
          <p:cNvGrpSpPr/>
          <p:nvPr/>
        </p:nvGrpSpPr>
        <p:grpSpPr>
          <a:xfrm>
            <a:off x="5298017" y="5783096"/>
            <a:ext cx="5815365" cy="463435"/>
            <a:chOff x="5329315" y="5200391"/>
            <a:chExt cx="5815365" cy="46343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947A274-73FC-7CE2-C74C-52E4239A4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29315" y="5200391"/>
              <a:ext cx="5815365" cy="46343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4D8C1D1-4C96-0752-04B3-BE57D5445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90412" y="5362747"/>
              <a:ext cx="160042" cy="22101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77E42AD-D9B7-3243-B912-EE1CE2628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27537" y="5296873"/>
              <a:ext cx="259080" cy="259080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E345BA5C-1E6E-6BE2-0D7E-E321C3286DB1}"/>
              </a:ext>
            </a:extLst>
          </p:cNvPr>
          <p:cNvSpPr/>
          <p:nvPr/>
        </p:nvSpPr>
        <p:spPr>
          <a:xfrm>
            <a:off x="7510420" y="515639"/>
            <a:ext cx="4294278" cy="3726352"/>
          </a:xfrm>
          <a:prstGeom prst="rect">
            <a:avLst/>
          </a:prstGeom>
          <a:solidFill>
            <a:srgbClr val="0000FF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81F4B49-0756-2A9B-C592-38B0606BC11D}"/>
              </a:ext>
            </a:extLst>
          </p:cNvPr>
          <p:cNvSpPr txBox="1"/>
          <p:nvPr/>
        </p:nvSpPr>
        <p:spPr>
          <a:xfrm>
            <a:off x="7817912" y="1692429"/>
            <a:ext cx="382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Scalp-measurable region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3D6AE52-FFB4-BD73-2A6D-4592601AC30B}"/>
              </a:ext>
            </a:extLst>
          </p:cNvPr>
          <p:cNvSpPr txBox="1"/>
          <p:nvPr/>
        </p:nvSpPr>
        <p:spPr>
          <a:xfrm>
            <a:off x="7452295" y="3904588"/>
            <a:ext cx="281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30E287D-F43B-C900-A12C-1CF0D3FFA2D8}"/>
              </a:ext>
            </a:extLst>
          </p:cNvPr>
          <p:cNvSpPr txBox="1"/>
          <p:nvPr/>
        </p:nvSpPr>
        <p:spPr>
          <a:xfrm>
            <a:off x="7817912" y="6475423"/>
            <a:ext cx="429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Nunez and Srinivasan (2006) </a:t>
            </a:r>
            <a:r>
              <a:rPr lang="en-US" i="1" dirty="0"/>
              <a:t>EFB</a:t>
            </a:r>
            <a:r>
              <a:rPr lang="en-US" dirty="0"/>
              <a:t> Fig 1-20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80376A4-2C26-0E01-8C19-B789DFACB27C}"/>
              </a:ext>
            </a:extLst>
          </p:cNvPr>
          <p:cNvSpPr txBox="1"/>
          <p:nvPr/>
        </p:nvSpPr>
        <p:spPr>
          <a:xfrm>
            <a:off x="5232227" y="4606575"/>
            <a:ext cx="412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case of small (&lt; 1 cm</a:t>
            </a:r>
            <a:r>
              <a:rPr lang="en-US" baseline="30000" dirty="0"/>
              <a:t>2</a:t>
            </a:r>
            <a:r>
              <a:rPr lang="en-US" dirty="0"/>
              <a:t>) patch,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EC30F87-F38A-D5D8-B3F9-5599A284589B}"/>
              </a:ext>
            </a:extLst>
          </p:cNvPr>
          <p:cNvSpPr txBox="1"/>
          <p:nvPr/>
        </p:nvSpPr>
        <p:spPr>
          <a:xfrm>
            <a:off x="5239102" y="5433156"/>
            <a:ext cx="412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case of &gt; 10-20 cm</a:t>
            </a:r>
            <a:r>
              <a:rPr lang="en-US" baseline="30000" dirty="0"/>
              <a:t>2 </a:t>
            </a:r>
            <a:r>
              <a:rPr lang="en-US" dirty="0"/>
              <a:t>patch,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25EBB94-50EF-16C5-7DF1-B12D67DCBA5D}"/>
              </a:ext>
            </a:extLst>
          </p:cNvPr>
          <p:cNvSpPr/>
          <p:nvPr/>
        </p:nvSpPr>
        <p:spPr>
          <a:xfrm>
            <a:off x="893460" y="2209574"/>
            <a:ext cx="3719871" cy="21317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584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DC8FF5-5C6F-574C-C75C-4E6FD8AA4A79}"/>
                  </a:ext>
                </a:extLst>
              </p:cNvPr>
              <p:cNvSpPr txBox="1"/>
              <p:nvPr/>
            </p:nvSpPr>
            <p:spPr>
              <a:xfrm>
                <a:off x="424840" y="745572"/>
                <a:ext cx="2976969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el-GR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DC8FF5-5C6F-574C-C75C-4E6FD8AA4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40" y="745572"/>
                <a:ext cx="2976969" cy="8094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580B273-6DCB-0B98-25A4-6CE1A7CC6A4C}"/>
              </a:ext>
            </a:extLst>
          </p:cNvPr>
          <p:cNvSpPr txBox="1"/>
          <p:nvPr/>
        </p:nvSpPr>
        <p:spPr>
          <a:xfrm>
            <a:off x="196239" y="222352"/>
            <a:ext cx="2205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EFB Eq(2.7)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56A83D-2A9C-3812-C8FF-90779C921E2A}"/>
                  </a:ext>
                </a:extLst>
              </p:cNvPr>
              <p:cNvSpPr txBox="1"/>
              <p:nvPr/>
            </p:nvSpPr>
            <p:spPr>
              <a:xfrm>
                <a:off x="3435723" y="163589"/>
                <a:ext cx="875627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Head model: 3-layer  (brain, skull, scalp) radii: [0.08 0.085 0.09]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sz="2000" dirty="0"/>
                  <a:t>, measured potential on the dipole axis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000" dirty="0"/>
                  <a:t>,  radius of the measurement point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000" dirty="0"/>
                  <a:t>, conversion factor from infinite, homogeneous to finite, inhomogeneous [0.25-2]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dirty="0"/>
                  <a:t>, Ares of the dipole sheet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dirty="0"/>
                  <a:t>, Potential difference across a small radial dipole layer of area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56A83D-2A9C-3812-C8FF-90779C921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723" y="163589"/>
                <a:ext cx="8756277" cy="1938992"/>
              </a:xfrm>
              <a:prstGeom prst="rect">
                <a:avLst/>
              </a:prstGeom>
              <a:blipFill>
                <a:blip r:embed="rId3"/>
                <a:stretch>
                  <a:fillRect l="-766" t="-1887" r="-70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A3EFC19-7F2F-AE08-488D-CA56C4A87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929" y="4188386"/>
            <a:ext cx="3183343" cy="18681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E8274A-309E-BD48-4501-96739B872344}"/>
                  </a:ext>
                </a:extLst>
              </p:cNvPr>
              <p:cNvSpPr txBox="1"/>
              <p:nvPr/>
            </p:nvSpPr>
            <p:spPr>
              <a:xfrm>
                <a:off x="4542385" y="3615132"/>
                <a:ext cx="776977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=0.09,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 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the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source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region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is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in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the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center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of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the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head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E8274A-309E-BD48-4501-96739B872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2385" y="3615132"/>
                <a:ext cx="7769778" cy="400110"/>
              </a:xfrm>
              <a:prstGeom prst="rect">
                <a:avLst/>
              </a:prstGeom>
              <a:blipFill>
                <a:blip r:embed="rId5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C3F7758-AC59-0093-2D51-6FB4DD54D158}"/>
                  </a:ext>
                </a:extLst>
              </p:cNvPr>
              <p:cNvSpPr txBox="1"/>
              <p:nvPr/>
            </p:nvSpPr>
            <p:spPr>
              <a:xfrm>
                <a:off x="4743150" y="4015242"/>
                <a:ext cx="609487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dirty="0"/>
                  <a:t> = (1000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/>
                  <a:t>m)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C3F7758-AC59-0093-2D51-6FB4DD54D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3150" y="4015242"/>
                <a:ext cx="6094878" cy="400110"/>
              </a:xfrm>
              <a:prstGeom prst="rect">
                <a:avLst/>
              </a:prstGeom>
              <a:blipFill>
                <a:blip r:embed="rId6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763D4AA-0322-1E61-1808-8413624D11D3}"/>
              </a:ext>
            </a:extLst>
          </p:cNvPr>
          <p:cNvSpPr txBox="1"/>
          <p:nvPr/>
        </p:nvSpPr>
        <p:spPr>
          <a:xfrm>
            <a:off x="5126342" y="5029193"/>
            <a:ext cx="5136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Substituting them into Eq(2.7), we obtain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B267C6F-45CD-378B-3078-96B623B2BE5A}"/>
                  </a:ext>
                </a:extLst>
              </p:cNvPr>
              <p:cNvSpPr txBox="1"/>
              <p:nvPr/>
            </p:nvSpPr>
            <p:spPr>
              <a:xfrm>
                <a:off x="4743149" y="4501167"/>
                <a:ext cx="673461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sz="2000" dirty="0"/>
                  <a:t>= 20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/>
                  <a:t>V (i.e. amplitude of the observed scalp potential)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B267C6F-45CD-378B-3078-96B623B2B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3149" y="4501167"/>
                <a:ext cx="6734617" cy="400110"/>
              </a:xfrm>
              <a:prstGeom prst="rect">
                <a:avLst/>
              </a:prstGeom>
              <a:blipFill>
                <a:blip r:embed="rId7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8469D33-6B5B-CB95-0E43-E851D19E1C1A}"/>
                  </a:ext>
                </a:extLst>
              </p:cNvPr>
              <p:cNvSpPr txBox="1"/>
              <p:nvPr/>
            </p:nvSpPr>
            <p:spPr>
              <a:xfrm>
                <a:off x="5567823" y="5434641"/>
                <a:ext cx="562759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4000" dirty="0"/>
                  <a:t> = 1,017,900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4000" dirty="0"/>
                  <a:t>V (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4000" dirty="0"/>
                  <a:t>1V)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8469D33-6B5B-CB95-0E43-E851D19E1C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823" y="5434641"/>
                <a:ext cx="5627594" cy="707886"/>
              </a:xfrm>
              <a:prstGeom prst="rect">
                <a:avLst/>
              </a:prstGeom>
              <a:blipFill>
                <a:blip r:embed="rId8"/>
                <a:stretch>
                  <a:fillRect t="-15517" r="-2706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7578315A-7F52-2897-AB21-7FFF5B4232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8" y="4188386"/>
            <a:ext cx="901223" cy="18681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9E5E27A-C30C-0A28-1674-A58A490C9EC1}"/>
              </a:ext>
            </a:extLst>
          </p:cNvPr>
          <p:cNvSpPr txBox="1"/>
          <p:nvPr/>
        </p:nvSpPr>
        <p:spPr>
          <a:xfrm>
            <a:off x="151126" y="6056546"/>
            <a:ext cx="114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1.5V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5A8A59-A66E-961B-5D9A-A79864E84050}"/>
              </a:ext>
            </a:extLst>
          </p:cNvPr>
          <p:cNvSpPr txBox="1"/>
          <p:nvPr/>
        </p:nvSpPr>
        <p:spPr>
          <a:xfrm>
            <a:off x="2040437" y="6056546"/>
            <a:ext cx="1632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1.0V?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5F3BE2D-52C1-D8F3-BE96-AD2EA40B63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7179" y="2322667"/>
            <a:ext cx="1869142" cy="3007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67B8202-E8FA-1C97-EF31-7DC822AF31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7179" y="2672848"/>
            <a:ext cx="2347375" cy="3344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2B39D44-3190-280C-4E85-49EA791C75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6392" y="3075190"/>
            <a:ext cx="4571240" cy="30074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0E92861-0992-3000-1DF5-A46D02FB453E}"/>
              </a:ext>
            </a:extLst>
          </p:cNvPr>
          <p:cNvSpPr txBox="1"/>
          <p:nvPr/>
        </p:nvSpPr>
        <p:spPr>
          <a:xfrm>
            <a:off x="3691707" y="2274384"/>
            <a:ext cx="261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Onton</a:t>
            </a:r>
            <a:r>
              <a:rPr lang="en-US" dirty="0"/>
              <a:t> and </a:t>
            </a:r>
            <a:r>
              <a:rPr lang="en-US" dirty="0" err="1"/>
              <a:t>Makeig</a:t>
            </a:r>
            <a:r>
              <a:rPr lang="en-US" dirty="0"/>
              <a:t> (2006)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257FD1-982B-8A64-9EC2-54F8D928017D}"/>
              </a:ext>
            </a:extLst>
          </p:cNvPr>
          <p:cNvSpPr txBox="1"/>
          <p:nvPr/>
        </p:nvSpPr>
        <p:spPr>
          <a:xfrm>
            <a:off x="4169940" y="2652824"/>
            <a:ext cx="3047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Delorme and </a:t>
            </a:r>
            <a:r>
              <a:rPr lang="en-US" dirty="0" err="1"/>
              <a:t>Makeig</a:t>
            </a:r>
            <a:r>
              <a:rPr lang="en-US" dirty="0"/>
              <a:t> (2012)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E5008A-B275-295B-87E5-B7254DB4D659}"/>
              </a:ext>
            </a:extLst>
          </p:cNvPr>
          <p:cNvSpPr txBox="1"/>
          <p:nvPr/>
        </p:nvSpPr>
        <p:spPr>
          <a:xfrm>
            <a:off x="6361752" y="3039209"/>
            <a:ext cx="319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Akalin</a:t>
            </a:r>
            <a:r>
              <a:rPr lang="en-US" dirty="0"/>
              <a:t> </a:t>
            </a:r>
            <a:r>
              <a:rPr lang="en-US" dirty="0" err="1"/>
              <a:t>Acar</a:t>
            </a:r>
            <a:r>
              <a:rPr lang="en-US" dirty="0"/>
              <a:t> and </a:t>
            </a:r>
            <a:r>
              <a:rPr lang="en-US" dirty="0" err="1"/>
              <a:t>Makeig</a:t>
            </a:r>
            <a:r>
              <a:rPr lang="en-US" dirty="0"/>
              <a:t> (2006)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661887B-62AF-552E-8BE3-22FEAFDC85EB}"/>
              </a:ext>
            </a:extLst>
          </p:cNvPr>
          <p:cNvCxnSpPr/>
          <p:nvPr/>
        </p:nvCxnSpPr>
        <p:spPr>
          <a:xfrm>
            <a:off x="5452680" y="4357048"/>
            <a:ext cx="83371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A463E1D-9F7B-8408-60E6-8053994E309B}"/>
              </a:ext>
            </a:extLst>
          </p:cNvPr>
          <p:cNvSpPr txBox="1"/>
          <p:nvPr/>
        </p:nvSpPr>
        <p:spPr>
          <a:xfrm>
            <a:off x="6564573" y="4040431"/>
            <a:ext cx="482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Using 2-5 times longer edge than suggested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FB6930D-F34E-BD9B-99C8-DC2AB586263F}"/>
                  </a:ext>
                </a:extLst>
              </p:cNvPr>
              <p:cNvSpPr txBox="1"/>
              <p:nvPr/>
            </p:nvSpPr>
            <p:spPr>
              <a:xfrm>
                <a:off x="4830222" y="6270443"/>
                <a:ext cx="735308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ea typeface="Cambria Math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600" dirty="0"/>
                  <a:t> = (1cm)</a:t>
                </a:r>
                <a:r>
                  <a:rPr lang="en-US" sz="1600" baseline="30000" dirty="0"/>
                  <a:t>2</a:t>
                </a:r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600" dirty="0"/>
                  <a:t> = 10,179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600" dirty="0"/>
                  <a:t>V (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600" dirty="0"/>
                  <a:t>10mV) still impossible</a:t>
                </a:r>
              </a:p>
              <a:p>
                <a:r>
                  <a:rPr lang="en-US" sz="16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600" dirty="0"/>
                  <a:t> = (10cm)</a:t>
                </a:r>
                <a:r>
                  <a:rPr lang="en-US" sz="1600" baseline="30000" dirty="0"/>
                  <a:t>2</a:t>
                </a:r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600" dirty="0"/>
                  <a:t> = 102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600" dirty="0"/>
                  <a:t>V which is electrically feasible but anatomically impossible  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FB6930D-F34E-BD9B-99C8-DC2AB58626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222" y="6270443"/>
                <a:ext cx="7353082" cy="584775"/>
              </a:xfrm>
              <a:prstGeom prst="rect">
                <a:avLst/>
              </a:prstGeom>
              <a:blipFill>
                <a:blip r:embed="rId13"/>
                <a:stretch>
                  <a:fillRect l="-414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61845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9FB0D7-6E2F-CF66-309A-FDBE372CD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57" y="1129253"/>
            <a:ext cx="5006956" cy="45994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8A762A-D8A6-CF86-31CB-6B26EEEBA9DC}"/>
              </a:ext>
            </a:extLst>
          </p:cNvPr>
          <p:cNvSpPr/>
          <p:nvPr/>
        </p:nvSpPr>
        <p:spPr>
          <a:xfrm>
            <a:off x="2491190" y="3118131"/>
            <a:ext cx="175228" cy="21317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1E8ABE-6716-0E97-F1DB-71A0FBF8C0D0}"/>
              </a:ext>
            </a:extLst>
          </p:cNvPr>
          <p:cNvSpPr/>
          <p:nvPr/>
        </p:nvSpPr>
        <p:spPr>
          <a:xfrm>
            <a:off x="3229923" y="3331301"/>
            <a:ext cx="175228" cy="21317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0BF482-FADC-A4FF-01AF-C26A784C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142" y="2578196"/>
            <a:ext cx="6729290" cy="35165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C0FF80-388B-141A-9C32-E221C7555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140" y="535712"/>
            <a:ext cx="6729291" cy="198427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10550B8-B1D9-E946-3B1C-921A585F8E86}"/>
              </a:ext>
            </a:extLst>
          </p:cNvPr>
          <p:cNvSpPr txBox="1"/>
          <p:nvPr/>
        </p:nvSpPr>
        <p:spPr>
          <a:xfrm>
            <a:off x="9128151" y="6417031"/>
            <a:ext cx="298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Stepanyants</a:t>
            </a:r>
            <a:r>
              <a:rPr lang="en-US" dirty="0"/>
              <a:t> et al. (2008)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552AAB4-054A-84B4-A6FC-3D83104E481F}"/>
              </a:ext>
            </a:extLst>
          </p:cNvPr>
          <p:cNvSpPr/>
          <p:nvPr/>
        </p:nvSpPr>
        <p:spPr>
          <a:xfrm>
            <a:off x="3405151" y="2663033"/>
            <a:ext cx="1725262" cy="21317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8C7E16B-04FA-5A8F-08DC-A7146C3042A1}"/>
              </a:ext>
            </a:extLst>
          </p:cNvPr>
          <p:cNvSpPr/>
          <p:nvPr/>
        </p:nvSpPr>
        <p:spPr>
          <a:xfrm>
            <a:off x="156470" y="3981798"/>
            <a:ext cx="4973943" cy="641355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848034-A6CF-8EA6-AB1C-754DB5AD240F}"/>
              </a:ext>
            </a:extLst>
          </p:cNvPr>
          <p:cNvSpPr/>
          <p:nvPr/>
        </p:nvSpPr>
        <p:spPr>
          <a:xfrm>
            <a:off x="156470" y="4625251"/>
            <a:ext cx="2160941" cy="21317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A2950F6-0725-2D94-46B0-B8165CFEB166}"/>
              </a:ext>
            </a:extLst>
          </p:cNvPr>
          <p:cNvSpPr txBox="1"/>
          <p:nvPr/>
        </p:nvSpPr>
        <p:spPr>
          <a:xfrm>
            <a:off x="2870965" y="5800720"/>
            <a:ext cx="2362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Delorme et al. (2012)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2D49601-CD62-FE87-5227-7FB2FB0C12F0}"/>
              </a:ext>
            </a:extLst>
          </p:cNvPr>
          <p:cNvSpPr/>
          <p:nvPr/>
        </p:nvSpPr>
        <p:spPr>
          <a:xfrm>
            <a:off x="6645365" y="3766530"/>
            <a:ext cx="5282778" cy="31791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750D1BC-134E-EE4C-7B8D-B06DA8348E24}"/>
              </a:ext>
            </a:extLst>
          </p:cNvPr>
          <p:cNvSpPr/>
          <p:nvPr/>
        </p:nvSpPr>
        <p:spPr>
          <a:xfrm>
            <a:off x="5333097" y="4081427"/>
            <a:ext cx="6593994" cy="279926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4A27D5-8846-69A4-0E6F-3ABB50274D58}"/>
              </a:ext>
            </a:extLst>
          </p:cNvPr>
          <p:cNvSpPr/>
          <p:nvPr/>
        </p:nvSpPr>
        <p:spPr>
          <a:xfrm>
            <a:off x="5340536" y="4361354"/>
            <a:ext cx="6593994" cy="25958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0D3B439-F32D-EF1C-F182-B8BA7069FC73}"/>
              </a:ext>
            </a:extLst>
          </p:cNvPr>
          <p:cNvSpPr/>
          <p:nvPr/>
        </p:nvSpPr>
        <p:spPr>
          <a:xfrm>
            <a:off x="5333097" y="4624278"/>
            <a:ext cx="1695917" cy="21317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9DB7C8C-67F4-4F8B-4E61-C06E0633527B}"/>
              </a:ext>
            </a:extLst>
          </p:cNvPr>
          <p:cNvSpPr/>
          <p:nvPr/>
        </p:nvSpPr>
        <p:spPr>
          <a:xfrm>
            <a:off x="6023871" y="5159685"/>
            <a:ext cx="5910659" cy="27992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C1765FF-7BDC-8F7A-15B4-D23548B36A13}"/>
              </a:ext>
            </a:extLst>
          </p:cNvPr>
          <p:cNvSpPr/>
          <p:nvPr/>
        </p:nvSpPr>
        <p:spPr>
          <a:xfrm>
            <a:off x="5333097" y="5439613"/>
            <a:ext cx="6593994" cy="27659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99C77A2-7008-5452-0859-30E3A3B38814}"/>
              </a:ext>
            </a:extLst>
          </p:cNvPr>
          <p:cNvSpPr/>
          <p:nvPr/>
        </p:nvSpPr>
        <p:spPr>
          <a:xfrm>
            <a:off x="5333097" y="5713190"/>
            <a:ext cx="3029126" cy="21317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C3918BB-A348-5715-3ECF-BBB92A6C108C}"/>
              </a:ext>
            </a:extLst>
          </p:cNvPr>
          <p:cNvSpPr/>
          <p:nvPr/>
        </p:nvSpPr>
        <p:spPr>
          <a:xfrm>
            <a:off x="2497540" y="3766530"/>
            <a:ext cx="2632873" cy="21317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815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D72431-06DA-4FAE-B9A3-823952F92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963" y="3093385"/>
            <a:ext cx="11291249" cy="671229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dirty="0"/>
              <a:t>Forward-inverse simulation to test the 2-D </a:t>
            </a:r>
            <a:r>
              <a:rPr lang="en-US" altLang="ja-JP" sz="3200" dirty="0" err="1"/>
              <a:t>arrey</a:t>
            </a:r>
            <a:r>
              <a:rPr lang="en-US" altLang="ja-JP" sz="3200" dirty="0"/>
              <a:t> effect (BSCR=25)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9DC238-9CFB-0A59-A8E6-3D322F6F687E}"/>
              </a:ext>
            </a:extLst>
          </p:cNvPr>
          <p:cNvSpPr txBox="1"/>
          <p:nvPr/>
        </p:nvSpPr>
        <p:spPr>
          <a:xfrm>
            <a:off x="8361601" y="6302912"/>
            <a:ext cx="375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Unpublished observation (</a:t>
            </a:r>
            <a:r>
              <a:rPr lang="en-US" i="1" dirty="0"/>
              <a:t>in prep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505801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4" y="200985"/>
            <a:ext cx="7979840" cy="490050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33CDA1-E34E-B7EB-2AB3-57C9121E8007}"/>
              </a:ext>
            </a:extLst>
          </p:cNvPr>
          <p:cNvSpPr txBox="1"/>
          <p:nvPr/>
        </p:nvSpPr>
        <p:spPr>
          <a:xfrm>
            <a:off x="8368375" y="6384192"/>
            <a:ext cx="375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Unpublished observation (</a:t>
            </a:r>
            <a:r>
              <a:rPr lang="en-US" i="1" dirty="0"/>
              <a:t>in prep</a:t>
            </a:r>
            <a:r>
              <a:rPr lang="en-US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9843F5-E682-8DEE-A749-2371FDC3125C}"/>
              </a:ext>
            </a:extLst>
          </p:cNvPr>
          <p:cNvSpPr txBox="1"/>
          <p:nvPr/>
        </p:nvSpPr>
        <p:spPr>
          <a:xfrm>
            <a:off x="5810250" y="5183863"/>
            <a:ext cx="561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Array effect</a:t>
            </a:r>
          </a:p>
          <a:p>
            <a:r>
              <a:rPr lang="en-US" sz="2400" dirty="0"/>
              <a:t>	Single dipole: Peak at </a:t>
            </a:r>
            <a:r>
              <a:rPr lang="en-US" sz="2400" dirty="0">
                <a:solidFill>
                  <a:srgbClr val="FFFF00"/>
                </a:solidFill>
              </a:rPr>
              <a:t>2 mm</a:t>
            </a:r>
          </a:p>
          <a:p>
            <a:r>
              <a:rPr lang="en-US" sz="2400" dirty="0"/>
              <a:t>	1inch</a:t>
            </a:r>
            <a:r>
              <a:rPr lang="en-US" sz="2400" baseline="30000" dirty="0"/>
              <a:t>2</a:t>
            </a:r>
            <a:r>
              <a:rPr lang="en-US" sz="2400" dirty="0"/>
              <a:t> dipole sheet: Peak at </a:t>
            </a:r>
            <a:r>
              <a:rPr lang="en-US" sz="2400" dirty="0">
                <a:solidFill>
                  <a:srgbClr val="FFFF00"/>
                </a:solidFill>
              </a:rPr>
              <a:t>13mm</a:t>
            </a:r>
          </a:p>
        </p:txBody>
      </p:sp>
    </p:spTree>
    <p:extLst>
      <p:ext uri="{BB962C8B-B14F-4D97-AF65-F5344CB8AC3E}">
        <p14:creationId xmlns:p14="http://schemas.microsoft.com/office/powerpoint/2010/main" val="36125175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depth1_patchSize1">
            <a:extLst>
              <a:ext uri="{FF2B5EF4-FFF2-40B4-BE49-F238E27FC236}">
                <a16:creationId xmlns:a16="http://schemas.microsoft.com/office/drawing/2014/main" id="{DBAABBA3-15FB-433F-A578-0386F55AED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5" y="0"/>
            <a:ext cx="621665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9BC463-0D3D-E0BB-AD6A-A9FA9DD235D9}"/>
              </a:ext>
            </a:extLst>
          </p:cNvPr>
          <p:cNvSpPr/>
          <p:nvPr/>
        </p:nvSpPr>
        <p:spPr>
          <a:xfrm>
            <a:off x="3657600" y="300251"/>
            <a:ext cx="2217761" cy="1364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561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depth1_patchSize2">
            <a:extLst>
              <a:ext uri="{FF2B5EF4-FFF2-40B4-BE49-F238E27FC236}">
                <a16:creationId xmlns:a16="http://schemas.microsoft.com/office/drawing/2014/main" id="{6EF70F7B-5B03-4316-8E98-8873A841D0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5" y="0"/>
            <a:ext cx="621665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2432A5-2F31-33C0-4C7E-914F39DA7D92}"/>
              </a:ext>
            </a:extLst>
          </p:cNvPr>
          <p:cNvSpPr/>
          <p:nvPr/>
        </p:nvSpPr>
        <p:spPr>
          <a:xfrm>
            <a:off x="3657600" y="300251"/>
            <a:ext cx="2217761" cy="1364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626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depth1_patchSize3">
            <a:extLst>
              <a:ext uri="{FF2B5EF4-FFF2-40B4-BE49-F238E27FC236}">
                <a16:creationId xmlns:a16="http://schemas.microsoft.com/office/drawing/2014/main" id="{C5E8569A-444A-4E6C-A1BB-0CBB2653B6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5" y="0"/>
            <a:ext cx="621665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DFBBF4-F5B5-2242-2E55-4FE63D7B63B8}"/>
              </a:ext>
            </a:extLst>
          </p:cNvPr>
          <p:cNvSpPr/>
          <p:nvPr/>
        </p:nvSpPr>
        <p:spPr>
          <a:xfrm>
            <a:off x="3657600" y="300251"/>
            <a:ext cx="2217761" cy="1364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886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depth1_patchSize4">
            <a:extLst>
              <a:ext uri="{FF2B5EF4-FFF2-40B4-BE49-F238E27FC236}">
                <a16:creationId xmlns:a16="http://schemas.microsoft.com/office/drawing/2014/main" id="{B8DC54F9-6F73-4CCA-B27E-D3CE785529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5" y="0"/>
            <a:ext cx="621665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EEF4E1-D050-2890-B658-A98E1409CCF5}"/>
              </a:ext>
            </a:extLst>
          </p:cNvPr>
          <p:cNvSpPr/>
          <p:nvPr/>
        </p:nvSpPr>
        <p:spPr>
          <a:xfrm>
            <a:off x="3657600" y="300251"/>
            <a:ext cx="2217761" cy="1364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2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ja-JP" sz="3600" dirty="0"/>
              <a:t>Cocktail party problem</a:t>
            </a:r>
            <a:endParaRPr lang="ja-JP" altLang="en-US" sz="3600" dirty="0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137996" y="2475947"/>
            <a:ext cx="3578225" cy="2636837"/>
          </a:xfrm>
          <a:prstGeom prst="rect">
            <a:avLst/>
          </a:prstGeom>
          <a:solidFill>
            <a:srgbClr val="B57E4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en-US" altLang="en-US" dirty="0"/>
          </a:p>
        </p:txBody>
      </p:sp>
      <p:grpSp>
        <p:nvGrpSpPr>
          <p:cNvPr id="6149" name="Group 5"/>
          <p:cNvGrpSpPr>
            <a:grpSpLocks/>
          </p:cNvGrpSpPr>
          <p:nvPr/>
        </p:nvGrpSpPr>
        <p:grpSpPr bwMode="auto">
          <a:xfrm rot="-1308084">
            <a:off x="3225833" y="3142697"/>
            <a:ext cx="617538" cy="415925"/>
            <a:chOff x="3303" y="2265"/>
            <a:chExt cx="1265" cy="814"/>
          </a:xfrm>
        </p:grpSpPr>
        <p:sp>
          <p:nvSpPr>
            <p:cNvPr id="6453" name="Freeform 6"/>
            <p:cNvSpPr>
              <a:spLocks noChangeAspect="1"/>
            </p:cNvSpPr>
            <p:nvPr/>
          </p:nvSpPr>
          <p:spPr bwMode="auto">
            <a:xfrm>
              <a:off x="3303" y="2705"/>
              <a:ext cx="1265" cy="374"/>
            </a:xfrm>
            <a:custGeom>
              <a:avLst/>
              <a:gdLst>
                <a:gd name="T0" fmla="*/ 0 w 1809"/>
                <a:gd name="T1" fmla="*/ 361 h 535"/>
                <a:gd name="T2" fmla="*/ 302 w 1809"/>
                <a:gd name="T3" fmla="*/ 59 h 535"/>
                <a:gd name="T4" fmla="*/ 950 w 1809"/>
                <a:gd name="T5" fmla="*/ 52 h 535"/>
                <a:gd name="T6" fmla="*/ 1265 w 1809"/>
                <a:gd name="T7" fmla="*/ 374 h 5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09" h="535">
                  <a:moveTo>
                    <a:pt x="0" y="516"/>
                  </a:moveTo>
                  <a:cubicBezTo>
                    <a:pt x="103" y="336"/>
                    <a:pt x="206" y="157"/>
                    <a:pt x="432" y="84"/>
                  </a:cubicBezTo>
                  <a:cubicBezTo>
                    <a:pt x="658" y="11"/>
                    <a:pt x="1128" y="0"/>
                    <a:pt x="1358" y="75"/>
                  </a:cubicBezTo>
                  <a:cubicBezTo>
                    <a:pt x="1588" y="150"/>
                    <a:pt x="1698" y="342"/>
                    <a:pt x="1809" y="5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54" name="Oval 7"/>
            <p:cNvSpPr>
              <a:spLocks noChangeArrowheads="1"/>
            </p:cNvSpPr>
            <p:nvPr/>
          </p:nvSpPr>
          <p:spPr bwMode="auto">
            <a:xfrm>
              <a:off x="3718" y="2265"/>
              <a:ext cx="466" cy="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</p:grpSp>
      <p:grpSp>
        <p:nvGrpSpPr>
          <p:cNvPr id="6150" name="Group 8"/>
          <p:cNvGrpSpPr>
            <a:grpSpLocks/>
          </p:cNvGrpSpPr>
          <p:nvPr/>
        </p:nvGrpSpPr>
        <p:grpSpPr bwMode="auto">
          <a:xfrm rot="1125592">
            <a:off x="4156108" y="3131583"/>
            <a:ext cx="617538" cy="414338"/>
            <a:chOff x="3303" y="2265"/>
            <a:chExt cx="1265" cy="814"/>
          </a:xfrm>
        </p:grpSpPr>
        <p:sp>
          <p:nvSpPr>
            <p:cNvPr id="6451" name="Freeform 9"/>
            <p:cNvSpPr>
              <a:spLocks noChangeAspect="1"/>
            </p:cNvSpPr>
            <p:nvPr/>
          </p:nvSpPr>
          <p:spPr bwMode="auto">
            <a:xfrm>
              <a:off x="3303" y="2705"/>
              <a:ext cx="1265" cy="374"/>
            </a:xfrm>
            <a:custGeom>
              <a:avLst/>
              <a:gdLst>
                <a:gd name="T0" fmla="*/ 0 w 1809"/>
                <a:gd name="T1" fmla="*/ 361 h 535"/>
                <a:gd name="T2" fmla="*/ 302 w 1809"/>
                <a:gd name="T3" fmla="*/ 59 h 535"/>
                <a:gd name="T4" fmla="*/ 950 w 1809"/>
                <a:gd name="T5" fmla="*/ 52 h 535"/>
                <a:gd name="T6" fmla="*/ 1265 w 1809"/>
                <a:gd name="T7" fmla="*/ 374 h 5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09" h="535">
                  <a:moveTo>
                    <a:pt x="0" y="516"/>
                  </a:moveTo>
                  <a:cubicBezTo>
                    <a:pt x="103" y="336"/>
                    <a:pt x="206" y="157"/>
                    <a:pt x="432" y="84"/>
                  </a:cubicBezTo>
                  <a:cubicBezTo>
                    <a:pt x="658" y="11"/>
                    <a:pt x="1128" y="0"/>
                    <a:pt x="1358" y="75"/>
                  </a:cubicBezTo>
                  <a:cubicBezTo>
                    <a:pt x="1588" y="150"/>
                    <a:pt x="1698" y="342"/>
                    <a:pt x="1809" y="5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52" name="Oval 10"/>
            <p:cNvSpPr>
              <a:spLocks noChangeArrowheads="1"/>
            </p:cNvSpPr>
            <p:nvPr/>
          </p:nvSpPr>
          <p:spPr bwMode="auto">
            <a:xfrm>
              <a:off x="3718" y="2265"/>
              <a:ext cx="466" cy="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</p:grpSp>
      <p:grpSp>
        <p:nvGrpSpPr>
          <p:cNvPr id="6151" name="Group 11"/>
          <p:cNvGrpSpPr>
            <a:grpSpLocks/>
          </p:cNvGrpSpPr>
          <p:nvPr/>
        </p:nvGrpSpPr>
        <p:grpSpPr bwMode="auto">
          <a:xfrm rot="-9602578">
            <a:off x="3236947" y="4044396"/>
            <a:ext cx="617537" cy="411162"/>
            <a:chOff x="3303" y="2265"/>
            <a:chExt cx="1265" cy="814"/>
          </a:xfrm>
        </p:grpSpPr>
        <p:sp>
          <p:nvSpPr>
            <p:cNvPr id="6449" name="Freeform 12"/>
            <p:cNvSpPr>
              <a:spLocks noChangeAspect="1"/>
            </p:cNvSpPr>
            <p:nvPr/>
          </p:nvSpPr>
          <p:spPr bwMode="auto">
            <a:xfrm>
              <a:off x="3303" y="2705"/>
              <a:ext cx="1265" cy="374"/>
            </a:xfrm>
            <a:custGeom>
              <a:avLst/>
              <a:gdLst>
                <a:gd name="T0" fmla="*/ 0 w 1809"/>
                <a:gd name="T1" fmla="*/ 361 h 535"/>
                <a:gd name="T2" fmla="*/ 302 w 1809"/>
                <a:gd name="T3" fmla="*/ 59 h 535"/>
                <a:gd name="T4" fmla="*/ 950 w 1809"/>
                <a:gd name="T5" fmla="*/ 52 h 535"/>
                <a:gd name="T6" fmla="*/ 1265 w 1809"/>
                <a:gd name="T7" fmla="*/ 374 h 5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09" h="535">
                  <a:moveTo>
                    <a:pt x="0" y="516"/>
                  </a:moveTo>
                  <a:cubicBezTo>
                    <a:pt x="103" y="336"/>
                    <a:pt x="206" y="157"/>
                    <a:pt x="432" y="84"/>
                  </a:cubicBezTo>
                  <a:cubicBezTo>
                    <a:pt x="658" y="11"/>
                    <a:pt x="1128" y="0"/>
                    <a:pt x="1358" y="75"/>
                  </a:cubicBezTo>
                  <a:cubicBezTo>
                    <a:pt x="1588" y="150"/>
                    <a:pt x="1698" y="342"/>
                    <a:pt x="1809" y="5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50" name="Oval 13"/>
            <p:cNvSpPr>
              <a:spLocks noChangeArrowheads="1"/>
            </p:cNvSpPr>
            <p:nvPr/>
          </p:nvSpPr>
          <p:spPr bwMode="auto">
            <a:xfrm>
              <a:off x="3718" y="2265"/>
              <a:ext cx="466" cy="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</p:grpSp>
      <p:grpSp>
        <p:nvGrpSpPr>
          <p:cNvPr id="6152" name="Group 14"/>
          <p:cNvGrpSpPr>
            <a:grpSpLocks/>
          </p:cNvGrpSpPr>
          <p:nvPr/>
        </p:nvGrpSpPr>
        <p:grpSpPr bwMode="auto">
          <a:xfrm rot="9535491">
            <a:off x="4140233" y="4038047"/>
            <a:ext cx="617538" cy="415925"/>
            <a:chOff x="3303" y="2265"/>
            <a:chExt cx="1265" cy="814"/>
          </a:xfrm>
        </p:grpSpPr>
        <p:sp>
          <p:nvSpPr>
            <p:cNvPr id="6447" name="Freeform 15"/>
            <p:cNvSpPr>
              <a:spLocks noChangeAspect="1"/>
            </p:cNvSpPr>
            <p:nvPr/>
          </p:nvSpPr>
          <p:spPr bwMode="auto">
            <a:xfrm>
              <a:off x="3303" y="2705"/>
              <a:ext cx="1265" cy="374"/>
            </a:xfrm>
            <a:custGeom>
              <a:avLst/>
              <a:gdLst>
                <a:gd name="T0" fmla="*/ 0 w 1809"/>
                <a:gd name="T1" fmla="*/ 361 h 535"/>
                <a:gd name="T2" fmla="*/ 302 w 1809"/>
                <a:gd name="T3" fmla="*/ 59 h 535"/>
                <a:gd name="T4" fmla="*/ 950 w 1809"/>
                <a:gd name="T5" fmla="*/ 52 h 535"/>
                <a:gd name="T6" fmla="*/ 1265 w 1809"/>
                <a:gd name="T7" fmla="*/ 374 h 5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09" h="535">
                  <a:moveTo>
                    <a:pt x="0" y="516"/>
                  </a:moveTo>
                  <a:cubicBezTo>
                    <a:pt x="103" y="336"/>
                    <a:pt x="206" y="157"/>
                    <a:pt x="432" y="84"/>
                  </a:cubicBezTo>
                  <a:cubicBezTo>
                    <a:pt x="658" y="11"/>
                    <a:pt x="1128" y="0"/>
                    <a:pt x="1358" y="75"/>
                  </a:cubicBezTo>
                  <a:cubicBezTo>
                    <a:pt x="1588" y="150"/>
                    <a:pt x="1698" y="342"/>
                    <a:pt x="1809" y="5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48" name="Oval 16"/>
            <p:cNvSpPr>
              <a:spLocks noChangeArrowheads="1"/>
            </p:cNvSpPr>
            <p:nvPr/>
          </p:nvSpPr>
          <p:spPr bwMode="auto">
            <a:xfrm>
              <a:off x="3718" y="2265"/>
              <a:ext cx="466" cy="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</p:grpSp>
      <p:sp>
        <p:nvSpPr>
          <p:cNvPr id="6153" name="Oval 17"/>
          <p:cNvSpPr>
            <a:spLocks noChangeArrowheads="1"/>
          </p:cNvSpPr>
          <p:nvPr/>
        </p:nvSpPr>
        <p:spPr bwMode="auto">
          <a:xfrm>
            <a:off x="3265521" y="3420509"/>
            <a:ext cx="1522412" cy="746125"/>
          </a:xfrm>
          <a:prstGeom prst="ellipse">
            <a:avLst/>
          </a:prstGeom>
          <a:solidFill>
            <a:srgbClr val="FFCC99"/>
          </a:soli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en-US" altLang="en-US" dirty="0"/>
          </a:p>
        </p:txBody>
      </p:sp>
      <p:grpSp>
        <p:nvGrpSpPr>
          <p:cNvPr id="6154" name="Group 18"/>
          <p:cNvGrpSpPr>
            <a:grpSpLocks/>
          </p:cNvGrpSpPr>
          <p:nvPr/>
        </p:nvGrpSpPr>
        <p:grpSpPr bwMode="auto">
          <a:xfrm rot="7733634">
            <a:off x="2313021" y="2518809"/>
            <a:ext cx="209550" cy="428625"/>
            <a:chOff x="3316" y="1473"/>
            <a:chExt cx="156" cy="308"/>
          </a:xfrm>
        </p:grpSpPr>
        <p:grpSp>
          <p:nvGrpSpPr>
            <p:cNvPr id="6428" name="Group 19"/>
            <p:cNvGrpSpPr>
              <a:grpSpLocks/>
            </p:cNvGrpSpPr>
            <p:nvPr/>
          </p:nvGrpSpPr>
          <p:grpSpPr bwMode="auto">
            <a:xfrm>
              <a:off x="3328" y="1484"/>
              <a:ext cx="135" cy="297"/>
              <a:chOff x="3308" y="2544"/>
              <a:chExt cx="135" cy="297"/>
            </a:xfrm>
          </p:grpSpPr>
          <p:sp>
            <p:nvSpPr>
              <p:cNvPr id="6445" name="Rectangle 20"/>
              <p:cNvSpPr>
                <a:spLocks noChangeArrowheads="1"/>
              </p:cNvSpPr>
              <p:nvPr/>
            </p:nvSpPr>
            <p:spPr bwMode="auto">
              <a:xfrm>
                <a:off x="3347" y="2649"/>
                <a:ext cx="58" cy="192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sp>
            <p:nvSpPr>
              <p:cNvPr id="6446" name="Oval 21"/>
              <p:cNvSpPr>
                <a:spLocks noChangeArrowheads="1"/>
              </p:cNvSpPr>
              <p:nvPr/>
            </p:nvSpPr>
            <p:spPr bwMode="auto">
              <a:xfrm>
                <a:off x="3308" y="2544"/>
                <a:ext cx="135" cy="134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</p:grpSp>
        <p:grpSp>
          <p:nvGrpSpPr>
            <p:cNvPr id="6429" name="Group 22"/>
            <p:cNvGrpSpPr>
              <a:grpSpLocks/>
            </p:cNvGrpSpPr>
            <p:nvPr/>
          </p:nvGrpSpPr>
          <p:grpSpPr bwMode="auto">
            <a:xfrm>
              <a:off x="3316" y="1491"/>
              <a:ext cx="156" cy="116"/>
              <a:chOff x="3316" y="1491"/>
              <a:chExt cx="156" cy="116"/>
            </a:xfrm>
          </p:grpSpPr>
          <p:sp>
            <p:nvSpPr>
              <p:cNvPr id="6438" name="Line 23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39" name="Line 24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40" name="Line 25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41" name="Line 26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42" name="Line 27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43" name="Line 28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44" name="Line 29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430" name="Group 30"/>
            <p:cNvGrpSpPr>
              <a:grpSpLocks/>
            </p:cNvGrpSpPr>
            <p:nvPr/>
          </p:nvGrpSpPr>
          <p:grpSpPr bwMode="auto">
            <a:xfrm rot="5099214">
              <a:off x="3320" y="1493"/>
              <a:ext cx="156" cy="116"/>
              <a:chOff x="3316" y="1491"/>
              <a:chExt cx="156" cy="116"/>
            </a:xfrm>
          </p:grpSpPr>
          <p:sp>
            <p:nvSpPr>
              <p:cNvPr id="6431" name="Line 31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32" name="Line 32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33" name="Line 33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34" name="Line 34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35" name="Line 35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36" name="Line 36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37" name="Line 37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6155" name="Group 38"/>
          <p:cNvGrpSpPr>
            <a:grpSpLocks/>
          </p:cNvGrpSpPr>
          <p:nvPr/>
        </p:nvGrpSpPr>
        <p:grpSpPr bwMode="auto">
          <a:xfrm rot="-7770275">
            <a:off x="5376896" y="2491821"/>
            <a:ext cx="209550" cy="428625"/>
            <a:chOff x="3316" y="1473"/>
            <a:chExt cx="156" cy="308"/>
          </a:xfrm>
        </p:grpSpPr>
        <p:grpSp>
          <p:nvGrpSpPr>
            <p:cNvPr id="6409" name="Group 39"/>
            <p:cNvGrpSpPr>
              <a:grpSpLocks/>
            </p:cNvGrpSpPr>
            <p:nvPr/>
          </p:nvGrpSpPr>
          <p:grpSpPr bwMode="auto">
            <a:xfrm>
              <a:off x="3328" y="1484"/>
              <a:ext cx="135" cy="297"/>
              <a:chOff x="3308" y="2544"/>
              <a:chExt cx="135" cy="297"/>
            </a:xfrm>
          </p:grpSpPr>
          <p:sp>
            <p:nvSpPr>
              <p:cNvPr id="6426" name="Rectangle 40"/>
              <p:cNvSpPr>
                <a:spLocks noChangeArrowheads="1"/>
              </p:cNvSpPr>
              <p:nvPr/>
            </p:nvSpPr>
            <p:spPr bwMode="auto">
              <a:xfrm>
                <a:off x="3347" y="2649"/>
                <a:ext cx="58" cy="192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sp>
            <p:nvSpPr>
              <p:cNvPr id="6427" name="Oval 41"/>
              <p:cNvSpPr>
                <a:spLocks noChangeArrowheads="1"/>
              </p:cNvSpPr>
              <p:nvPr/>
            </p:nvSpPr>
            <p:spPr bwMode="auto">
              <a:xfrm>
                <a:off x="3308" y="2544"/>
                <a:ext cx="135" cy="134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</p:grpSp>
        <p:grpSp>
          <p:nvGrpSpPr>
            <p:cNvPr id="6410" name="Group 42"/>
            <p:cNvGrpSpPr>
              <a:grpSpLocks/>
            </p:cNvGrpSpPr>
            <p:nvPr/>
          </p:nvGrpSpPr>
          <p:grpSpPr bwMode="auto">
            <a:xfrm>
              <a:off x="3316" y="1491"/>
              <a:ext cx="156" cy="116"/>
              <a:chOff x="3316" y="1491"/>
              <a:chExt cx="156" cy="116"/>
            </a:xfrm>
          </p:grpSpPr>
          <p:sp>
            <p:nvSpPr>
              <p:cNvPr id="6419" name="Line 43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20" name="Line 44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21" name="Line 45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22" name="Line 46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23" name="Line 47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24" name="Line 48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25" name="Line 49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411" name="Group 50"/>
            <p:cNvGrpSpPr>
              <a:grpSpLocks/>
            </p:cNvGrpSpPr>
            <p:nvPr/>
          </p:nvGrpSpPr>
          <p:grpSpPr bwMode="auto">
            <a:xfrm rot="5099214">
              <a:off x="3320" y="1493"/>
              <a:ext cx="156" cy="116"/>
              <a:chOff x="3316" y="1491"/>
              <a:chExt cx="156" cy="116"/>
            </a:xfrm>
          </p:grpSpPr>
          <p:sp>
            <p:nvSpPr>
              <p:cNvPr id="6412" name="Line 51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13" name="Line 52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14" name="Line 53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15" name="Line 54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16" name="Line 55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17" name="Line 56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18" name="Line 57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6156" name="Group 58"/>
          <p:cNvGrpSpPr>
            <a:grpSpLocks/>
          </p:cNvGrpSpPr>
          <p:nvPr/>
        </p:nvGrpSpPr>
        <p:grpSpPr bwMode="auto">
          <a:xfrm rot="3186585">
            <a:off x="2314609" y="4668284"/>
            <a:ext cx="209550" cy="428625"/>
            <a:chOff x="3316" y="1473"/>
            <a:chExt cx="156" cy="308"/>
          </a:xfrm>
        </p:grpSpPr>
        <p:grpSp>
          <p:nvGrpSpPr>
            <p:cNvPr id="6390" name="Group 59"/>
            <p:cNvGrpSpPr>
              <a:grpSpLocks/>
            </p:cNvGrpSpPr>
            <p:nvPr/>
          </p:nvGrpSpPr>
          <p:grpSpPr bwMode="auto">
            <a:xfrm>
              <a:off x="3328" y="1484"/>
              <a:ext cx="135" cy="297"/>
              <a:chOff x="3308" y="2544"/>
              <a:chExt cx="135" cy="297"/>
            </a:xfrm>
          </p:grpSpPr>
          <p:sp>
            <p:nvSpPr>
              <p:cNvPr id="6407" name="Rectangle 60"/>
              <p:cNvSpPr>
                <a:spLocks noChangeArrowheads="1"/>
              </p:cNvSpPr>
              <p:nvPr/>
            </p:nvSpPr>
            <p:spPr bwMode="auto">
              <a:xfrm>
                <a:off x="3347" y="2649"/>
                <a:ext cx="58" cy="192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sp>
            <p:nvSpPr>
              <p:cNvPr id="6408" name="Oval 61"/>
              <p:cNvSpPr>
                <a:spLocks noChangeArrowheads="1"/>
              </p:cNvSpPr>
              <p:nvPr/>
            </p:nvSpPr>
            <p:spPr bwMode="auto">
              <a:xfrm>
                <a:off x="3308" y="2544"/>
                <a:ext cx="135" cy="134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</p:grpSp>
        <p:grpSp>
          <p:nvGrpSpPr>
            <p:cNvPr id="6391" name="Group 62"/>
            <p:cNvGrpSpPr>
              <a:grpSpLocks/>
            </p:cNvGrpSpPr>
            <p:nvPr/>
          </p:nvGrpSpPr>
          <p:grpSpPr bwMode="auto">
            <a:xfrm>
              <a:off x="3316" y="1491"/>
              <a:ext cx="156" cy="116"/>
              <a:chOff x="3316" y="1491"/>
              <a:chExt cx="156" cy="116"/>
            </a:xfrm>
          </p:grpSpPr>
          <p:sp>
            <p:nvSpPr>
              <p:cNvPr id="6400" name="Line 63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01" name="Line 64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02" name="Line 65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03" name="Line 66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04" name="Line 67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05" name="Line 68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06" name="Line 69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392" name="Group 70"/>
            <p:cNvGrpSpPr>
              <a:grpSpLocks/>
            </p:cNvGrpSpPr>
            <p:nvPr/>
          </p:nvGrpSpPr>
          <p:grpSpPr bwMode="auto">
            <a:xfrm rot="5099214">
              <a:off x="3320" y="1493"/>
              <a:ext cx="156" cy="116"/>
              <a:chOff x="3316" y="1491"/>
              <a:chExt cx="156" cy="116"/>
            </a:xfrm>
          </p:grpSpPr>
          <p:sp>
            <p:nvSpPr>
              <p:cNvPr id="6393" name="Line 71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94" name="Line 72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95" name="Line 73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96" name="Line 74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97" name="Line 75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98" name="Line 76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99" name="Line 77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6157" name="Group 78"/>
          <p:cNvGrpSpPr>
            <a:grpSpLocks/>
          </p:cNvGrpSpPr>
          <p:nvPr/>
        </p:nvGrpSpPr>
        <p:grpSpPr bwMode="auto">
          <a:xfrm rot="-2820982">
            <a:off x="5376103" y="4697653"/>
            <a:ext cx="207963" cy="428625"/>
            <a:chOff x="3316" y="1473"/>
            <a:chExt cx="156" cy="308"/>
          </a:xfrm>
        </p:grpSpPr>
        <p:grpSp>
          <p:nvGrpSpPr>
            <p:cNvPr id="6371" name="Group 79"/>
            <p:cNvGrpSpPr>
              <a:grpSpLocks/>
            </p:cNvGrpSpPr>
            <p:nvPr/>
          </p:nvGrpSpPr>
          <p:grpSpPr bwMode="auto">
            <a:xfrm>
              <a:off x="3328" y="1484"/>
              <a:ext cx="135" cy="297"/>
              <a:chOff x="3308" y="2544"/>
              <a:chExt cx="135" cy="297"/>
            </a:xfrm>
          </p:grpSpPr>
          <p:sp>
            <p:nvSpPr>
              <p:cNvPr id="6388" name="Rectangle 80"/>
              <p:cNvSpPr>
                <a:spLocks noChangeArrowheads="1"/>
              </p:cNvSpPr>
              <p:nvPr/>
            </p:nvSpPr>
            <p:spPr bwMode="auto">
              <a:xfrm>
                <a:off x="3347" y="2649"/>
                <a:ext cx="58" cy="192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sp>
            <p:nvSpPr>
              <p:cNvPr id="6389" name="Oval 81"/>
              <p:cNvSpPr>
                <a:spLocks noChangeArrowheads="1"/>
              </p:cNvSpPr>
              <p:nvPr/>
            </p:nvSpPr>
            <p:spPr bwMode="auto">
              <a:xfrm>
                <a:off x="3308" y="2544"/>
                <a:ext cx="135" cy="134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</p:grpSp>
        <p:grpSp>
          <p:nvGrpSpPr>
            <p:cNvPr id="6372" name="Group 82"/>
            <p:cNvGrpSpPr>
              <a:grpSpLocks/>
            </p:cNvGrpSpPr>
            <p:nvPr/>
          </p:nvGrpSpPr>
          <p:grpSpPr bwMode="auto">
            <a:xfrm>
              <a:off x="3316" y="1491"/>
              <a:ext cx="156" cy="116"/>
              <a:chOff x="3316" y="1491"/>
              <a:chExt cx="156" cy="116"/>
            </a:xfrm>
          </p:grpSpPr>
          <p:sp>
            <p:nvSpPr>
              <p:cNvPr id="6381" name="Line 83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82" name="Line 84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83" name="Line 85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84" name="Line 86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85" name="Line 87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86" name="Line 88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87" name="Line 89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373" name="Group 90"/>
            <p:cNvGrpSpPr>
              <a:grpSpLocks/>
            </p:cNvGrpSpPr>
            <p:nvPr/>
          </p:nvGrpSpPr>
          <p:grpSpPr bwMode="auto">
            <a:xfrm rot="5099214">
              <a:off x="3320" y="1493"/>
              <a:ext cx="156" cy="116"/>
              <a:chOff x="3316" y="1491"/>
              <a:chExt cx="156" cy="116"/>
            </a:xfrm>
          </p:grpSpPr>
          <p:sp>
            <p:nvSpPr>
              <p:cNvPr id="6374" name="Line 91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75" name="Line 92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76" name="Line 93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77" name="Line 94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78" name="Line 95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79" name="Line 96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80" name="Line 97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34914" name="AutoShape 98"/>
          <p:cNvSpPr>
            <a:spLocks noChangeArrowheads="1"/>
          </p:cNvSpPr>
          <p:nvPr/>
        </p:nvSpPr>
        <p:spPr bwMode="auto">
          <a:xfrm>
            <a:off x="2795622" y="3222071"/>
            <a:ext cx="433387" cy="241300"/>
          </a:xfrm>
          <a:prstGeom prst="wedgeEllipseCallout">
            <a:avLst>
              <a:gd name="adj1" fmla="val 91028"/>
              <a:gd name="adj2" fmla="val 3333"/>
            </a:avLst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34915" name="AutoShape 99"/>
          <p:cNvSpPr>
            <a:spLocks noChangeArrowheads="1"/>
          </p:cNvSpPr>
          <p:nvPr/>
        </p:nvSpPr>
        <p:spPr bwMode="auto">
          <a:xfrm>
            <a:off x="4845084" y="3252233"/>
            <a:ext cx="434975" cy="241300"/>
          </a:xfrm>
          <a:prstGeom prst="wedgeEllipseCallout">
            <a:avLst>
              <a:gd name="adj1" fmla="val -101282"/>
              <a:gd name="adj2" fmla="val -16667"/>
            </a:avLst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34916" name="AutoShape 100"/>
          <p:cNvSpPr>
            <a:spLocks noChangeArrowheads="1"/>
          </p:cNvSpPr>
          <p:nvPr/>
        </p:nvSpPr>
        <p:spPr bwMode="auto">
          <a:xfrm>
            <a:off x="4784758" y="4172983"/>
            <a:ext cx="433388" cy="241300"/>
          </a:xfrm>
          <a:prstGeom prst="wedgeEllipseCallout">
            <a:avLst>
              <a:gd name="adj1" fmla="val -91667"/>
              <a:gd name="adj2" fmla="val -26667"/>
            </a:avLst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34917" name="AutoShape 101"/>
          <p:cNvSpPr>
            <a:spLocks noChangeArrowheads="1"/>
          </p:cNvSpPr>
          <p:nvPr/>
        </p:nvSpPr>
        <p:spPr bwMode="auto">
          <a:xfrm>
            <a:off x="2886109" y="4074558"/>
            <a:ext cx="434975" cy="241300"/>
          </a:xfrm>
          <a:prstGeom prst="wedgeEllipseCallout">
            <a:avLst>
              <a:gd name="adj1" fmla="val 62181"/>
              <a:gd name="adj2" fmla="val 30000"/>
            </a:avLst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6162" name="Text Box 102"/>
          <p:cNvSpPr txBox="1">
            <a:spLocks noChangeArrowheads="1"/>
          </p:cNvSpPr>
          <p:nvPr/>
        </p:nvSpPr>
        <p:spPr bwMode="auto">
          <a:xfrm>
            <a:off x="2358063" y="2855358"/>
            <a:ext cx="777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400" dirty="0">
                <a:solidFill>
                  <a:schemeClr val="bg1"/>
                </a:solidFill>
              </a:rPr>
              <a:t>Mic 1</a:t>
            </a:r>
          </a:p>
        </p:txBody>
      </p:sp>
      <p:sp>
        <p:nvSpPr>
          <p:cNvPr id="6163" name="Text Box 103"/>
          <p:cNvSpPr txBox="1">
            <a:spLocks noChangeArrowheads="1"/>
          </p:cNvSpPr>
          <p:nvPr/>
        </p:nvSpPr>
        <p:spPr bwMode="auto">
          <a:xfrm>
            <a:off x="4968223" y="2848480"/>
            <a:ext cx="777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400" dirty="0">
                <a:solidFill>
                  <a:schemeClr val="bg1"/>
                </a:solidFill>
              </a:rPr>
              <a:t>Mic 2</a:t>
            </a:r>
          </a:p>
        </p:txBody>
      </p:sp>
      <p:sp>
        <p:nvSpPr>
          <p:cNvPr id="6164" name="Text Box 104"/>
          <p:cNvSpPr txBox="1">
            <a:spLocks noChangeArrowheads="1"/>
          </p:cNvSpPr>
          <p:nvPr/>
        </p:nvSpPr>
        <p:spPr bwMode="auto">
          <a:xfrm>
            <a:off x="4968223" y="4434393"/>
            <a:ext cx="777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400" dirty="0">
                <a:solidFill>
                  <a:schemeClr val="bg1"/>
                </a:solidFill>
              </a:rPr>
              <a:t>Mic 4</a:t>
            </a:r>
          </a:p>
        </p:txBody>
      </p:sp>
      <p:sp>
        <p:nvSpPr>
          <p:cNvPr id="6165" name="Text Box 105"/>
          <p:cNvSpPr txBox="1">
            <a:spLocks noChangeArrowheads="1"/>
          </p:cNvSpPr>
          <p:nvPr/>
        </p:nvSpPr>
        <p:spPr bwMode="auto">
          <a:xfrm>
            <a:off x="2358063" y="4441271"/>
            <a:ext cx="777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400" dirty="0">
                <a:solidFill>
                  <a:schemeClr val="bg1"/>
                </a:solidFill>
              </a:rPr>
              <a:t>Mic 3</a:t>
            </a:r>
          </a:p>
        </p:txBody>
      </p:sp>
      <p:grpSp>
        <p:nvGrpSpPr>
          <p:cNvPr id="6170" name="Group 110"/>
          <p:cNvGrpSpPr>
            <a:grpSpLocks/>
          </p:cNvGrpSpPr>
          <p:nvPr/>
        </p:nvGrpSpPr>
        <p:grpSpPr bwMode="auto">
          <a:xfrm>
            <a:off x="6505575" y="1493839"/>
            <a:ext cx="704850" cy="492125"/>
            <a:chOff x="3303" y="2265"/>
            <a:chExt cx="1265" cy="814"/>
          </a:xfrm>
        </p:grpSpPr>
        <p:sp>
          <p:nvSpPr>
            <p:cNvPr id="6369" name="Freeform 111"/>
            <p:cNvSpPr>
              <a:spLocks noChangeAspect="1"/>
            </p:cNvSpPr>
            <p:nvPr/>
          </p:nvSpPr>
          <p:spPr bwMode="auto">
            <a:xfrm>
              <a:off x="3303" y="2705"/>
              <a:ext cx="1265" cy="374"/>
            </a:xfrm>
            <a:custGeom>
              <a:avLst/>
              <a:gdLst>
                <a:gd name="T0" fmla="*/ 0 w 1809"/>
                <a:gd name="T1" fmla="*/ 361 h 535"/>
                <a:gd name="T2" fmla="*/ 302 w 1809"/>
                <a:gd name="T3" fmla="*/ 59 h 535"/>
                <a:gd name="T4" fmla="*/ 950 w 1809"/>
                <a:gd name="T5" fmla="*/ 52 h 535"/>
                <a:gd name="T6" fmla="*/ 1265 w 1809"/>
                <a:gd name="T7" fmla="*/ 374 h 5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09" h="535">
                  <a:moveTo>
                    <a:pt x="0" y="516"/>
                  </a:moveTo>
                  <a:cubicBezTo>
                    <a:pt x="103" y="336"/>
                    <a:pt x="206" y="157"/>
                    <a:pt x="432" y="84"/>
                  </a:cubicBezTo>
                  <a:cubicBezTo>
                    <a:pt x="658" y="11"/>
                    <a:pt x="1128" y="0"/>
                    <a:pt x="1358" y="75"/>
                  </a:cubicBezTo>
                  <a:cubicBezTo>
                    <a:pt x="1588" y="150"/>
                    <a:pt x="1698" y="342"/>
                    <a:pt x="1809" y="535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70" name="Oval 112"/>
            <p:cNvSpPr>
              <a:spLocks noChangeArrowheads="1"/>
            </p:cNvSpPr>
            <p:nvPr/>
          </p:nvSpPr>
          <p:spPr bwMode="auto">
            <a:xfrm>
              <a:off x="3718" y="2265"/>
              <a:ext cx="466" cy="4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</p:grpSp>
      <p:grpSp>
        <p:nvGrpSpPr>
          <p:cNvPr id="6171" name="Group 113"/>
          <p:cNvGrpSpPr>
            <a:grpSpLocks/>
          </p:cNvGrpSpPr>
          <p:nvPr/>
        </p:nvGrpSpPr>
        <p:grpSpPr bwMode="auto">
          <a:xfrm>
            <a:off x="6505575" y="2192339"/>
            <a:ext cx="704850" cy="492125"/>
            <a:chOff x="3303" y="2265"/>
            <a:chExt cx="1265" cy="814"/>
          </a:xfrm>
        </p:grpSpPr>
        <p:sp>
          <p:nvSpPr>
            <p:cNvPr id="6367" name="Freeform 114"/>
            <p:cNvSpPr>
              <a:spLocks noChangeAspect="1"/>
            </p:cNvSpPr>
            <p:nvPr/>
          </p:nvSpPr>
          <p:spPr bwMode="auto">
            <a:xfrm>
              <a:off x="3303" y="2705"/>
              <a:ext cx="1265" cy="374"/>
            </a:xfrm>
            <a:custGeom>
              <a:avLst/>
              <a:gdLst>
                <a:gd name="T0" fmla="*/ 0 w 1809"/>
                <a:gd name="T1" fmla="*/ 361 h 535"/>
                <a:gd name="T2" fmla="*/ 302 w 1809"/>
                <a:gd name="T3" fmla="*/ 59 h 535"/>
                <a:gd name="T4" fmla="*/ 950 w 1809"/>
                <a:gd name="T5" fmla="*/ 52 h 535"/>
                <a:gd name="T6" fmla="*/ 1265 w 1809"/>
                <a:gd name="T7" fmla="*/ 374 h 5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09" h="535">
                  <a:moveTo>
                    <a:pt x="0" y="516"/>
                  </a:moveTo>
                  <a:cubicBezTo>
                    <a:pt x="103" y="336"/>
                    <a:pt x="206" y="157"/>
                    <a:pt x="432" y="84"/>
                  </a:cubicBezTo>
                  <a:cubicBezTo>
                    <a:pt x="658" y="11"/>
                    <a:pt x="1128" y="0"/>
                    <a:pt x="1358" y="75"/>
                  </a:cubicBezTo>
                  <a:cubicBezTo>
                    <a:pt x="1588" y="150"/>
                    <a:pt x="1698" y="342"/>
                    <a:pt x="1809" y="535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68" name="Oval 115"/>
            <p:cNvSpPr>
              <a:spLocks noChangeArrowheads="1"/>
            </p:cNvSpPr>
            <p:nvPr/>
          </p:nvSpPr>
          <p:spPr bwMode="auto">
            <a:xfrm>
              <a:off x="3718" y="2265"/>
              <a:ext cx="466" cy="4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</p:grpSp>
      <p:grpSp>
        <p:nvGrpSpPr>
          <p:cNvPr id="6172" name="Group 116"/>
          <p:cNvGrpSpPr>
            <a:grpSpLocks/>
          </p:cNvGrpSpPr>
          <p:nvPr/>
        </p:nvGrpSpPr>
        <p:grpSpPr bwMode="auto">
          <a:xfrm>
            <a:off x="6505575" y="2890839"/>
            <a:ext cx="704850" cy="492125"/>
            <a:chOff x="3303" y="2265"/>
            <a:chExt cx="1265" cy="814"/>
          </a:xfrm>
        </p:grpSpPr>
        <p:sp>
          <p:nvSpPr>
            <p:cNvPr id="6365" name="Freeform 117"/>
            <p:cNvSpPr>
              <a:spLocks noChangeAspect="1"/>
            </p:cNvSpPr>
            <p:nvPr/>
          </p:nvSpPr>
          <p:spPr bwMode="auto">
            <a:xfrm>
              <a:off x="3303" y="2705"/>
              <a:ext cx="1265" cy="374"/>
            </a:xfrm>
            <a:custGeom>
              <a:avLst/>
              <a:gdLst>
                <a:gd name="T0" fmla="*/ 0 w 1809"/>
                <a:gd name="T1" fmla="*/ 361 h 535"/>
                <a:gd name="T2" fmla="*/ 302 w 1809"/>
                <a:gd name="T3" fmla="*/ 59 h 535"/>
                <a:gd name="T4" fmla="*/ 950 w 1809"/>
                <a:gd name="T5" fmla="*/ 52 h 535"/>
                <a:gd name="T6" fmla="*/ 1265 w 1809"/>
                <a:gd name="T7" fmla="*/ 374 h 5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09" h="535">
                  <a:moveTo>
                    <a:pt x="0" y="516"/>
                  </a:moveTo>
                  <a:cubicBezTo>
                    <a:pt x="103" y="336"/>
                    <a:pt x="206" y="157"/>
                    <a:pt x="432" y="84"/>
                  </a:cubicBezTo>
                  <a:cubicBezTo>
                    <a:pt x="658" y="11"/>
                    <a:pt x="1128" y="0"/>
                    <a:pt x="1358" y="75"/>
                  </a:cubicBezTo>
                  <a:cubicBezTo>
                    <a:pt x="1588" y="150"/>
                    <a:pt x="1698" y="342"/>
                    <a:pt x="1809" y="535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66" name="Oval 118"/>
            <p:cNvSpPr>
              <a:spLocks noChangeArrowheads="1"/>
            </p:cNvSpPr>
            <p:nvPr/>
          </p:nvSpPr>
          <p:spPr bwMode="auto">
            <a:xfrm>
              <a:off x="3718" y="2265"/>
              <a:ext cx="466" cy="4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</p:grpSp>
      <p:grpSp>
        <p:nvGrpSpPr>
          <p:cNvPr id="6173" name="Group 119"/>
          <p:cNvGrpSpPr>
            <a:grpSpLocks/>
          </p:cNvGrpSpPr>
          <p:nvPr/>
        </p:nvGrpSpPr>
        <p:grpSpPr bwMode="auto">
          <a:xfrm>
            <a:off x="6505575" y="3589339"/>
            <a:ext cx="704850" cy="492125"/>
            <a:chOff x="3303" y="2265"/>
            <a:chExt cx="1265" cy="814"/>
          </a:xfrm>
        </p:grpSpPr>
        <p:sp>
          <p:nvSpPr>
            <p:cNvPr id="6363" name="Freeform 120"/>
            <p:cNvSpPr>
              <a:spLocks noChangeAspect="1"/>
            </p:cNvSpPr>
            <p:nvPr/>
          </p:nvSpPr>
          <p:spPr bwMode="auto">
            <a:xfrm>
              <a:off x="3303" y="2705"/>
              <a:ext cx="1265" cy="374"/>
            </a:xfrm>
            <a:custGeom>
              <a:avLst/>
              <a:gdLst>
                <a:gd name="T0" fmla="*/ 0 w 1809"/>
                <a:gd name="T1" fmla="*/ 361 h 535"/>
                <a:gd name="T2" fmla="*/ 302 w 1809"/>
                <a:gd name="T3" fmla="*/ 59 h 535"/>
                <a:gd name="T4" fmla="*/ 950 w 1809"/>
                <a:gd name="T5" fmla="*/ 52 h 535"/>
                <a:gd name="T6" fmla="*/ 1265 w 1809"/>
                <a:gd name="T7" fmla="*/ 374 h 5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09" h="535">
                  <a:moveTo>
                    <a:pt x="0" y="516"/>
                  </a:moveTo>
                  <a:cubicBezTo>
                    <a:pt x="103" y="336"/>
                    <a:pt x="206" y="157"/>
                    <a:pt x="432" y="84"/>
                  </a:cubicBezTo>
                  <a:cubicBezTo>
                    <a:pt x="658" y="11"/>
                    <a:pt x="1128" y="0"/>
                    <a:pt x="1358" y="75"/>
                  </a:cubicBezTo>
                  <a:cubicBezTo>
                    <a:pt x="1588" y="150"/>
                    <a:pt x="1698" y="342"/>
                    <a:pt x="1809" y="535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64" name="Oval 121"/>
            <p:cNvSpPr>
              <a:spLocks noChangeArrowheads="1"/>
            </p:cNvSpPr>
            <p:nvPr/>
          </p:nvSpPr>
          <p:spPr bwMode="auto">
            <a:xfrm>
              <a:off x="3718" y="2265"/>
              <a:ext cx="466" cy="4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</p:grpSp>
      <p:grpSp>
        <p:nvGrpSpPr>
          <p:cNvPr id="34938" name="Group 122"/>
          <p:cNvGrpSpPr>
            <a:grpSpLocks noChangeAspect="1"/>
          </p:cNvGrpSpPr>
          <p:nvPr/>
        </p:nvGrpSpPr>
        <p:grpSpPr bwMode="auto">
          <a:xfrm>
            <a:off x="7016750" y="1579564"/>
            <a:ext cx="107950" cy="219075"/>
            <a:chOff x="2563" y="3585"/>
            <a:chExt cx="86" cy="174"/>
          </a:xfrm>
        </p:grpSpPr>
        <p:sp>
          <p:nvSpPr>
            <p:cNvPr id="6360" name="Line 123"/>
            <p:cNvSpPr>
              <a:spLocks noChangeAspect="1" noChangeShapeType="1"/>
            </p:cNvSpPr>
            <p:nvPr/>
          </p:nvSpPr>
          <p:spPr bwMode="auto">
            <a:xfrm flipV="1">
              <a:off x="2567" y="3585"/>
              <a:ext cx="79" cy="5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61" name="Line 124"/>
            <p:cNvSpPr>
              <a:spLocks noChangeAspect="1" noChangeShapeType="1"/>
            </p:cNvSpPr>
            <p:nvPr/>
          </p:nvSpPr>
          <p:spPr bwMode="auto">
            <a:xfrm>
              <a:off x="2563" y="3669"/>
              <a:ext cx="86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62" name="Line 125"/>
            <p:cNvSpPr>
              <a:spLocks noChangeAspect="1" noChangeShapeType="1"/>
            </p:cNvSpPr>
            <p:nvPr/>
          </p:nvSpPr>
          <p:spPr bwMode="auto">
            <a:xfrm>
              <a:off x="2568" y="3704"/>
              <a:ext cx="77" cy="5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4942" name="Group 126"/>
          <p:cNvGrpSpPr>
            <a:grpSpLocks noChangeAspect="1"/>
          </p:cNvGrpSpPr>
          <p:nvPr/>
        </p:nvGrpSpPr>
        <p:grpSpPr bwMode="auto">
          <a:xfrm>
            <a:off x="7016750" y="2281239"/>
            <a:ext cx="107950" cy="219075"/>
            <a:chOff x="2563" y="3585"/>
            <a:chExt cx="86" cy="174"/>
          </a:xfrm>
        </p:grpSpPr>
        <p:sp>
          <p:nvSpPr>
            <p:cNvPr id="6357" name="Line 127"/>
            <p:cNvSpPr>
              <a:spLocks noChangeAspect="1" noChangeShapeType="1"/>
            </p:cNvSpPr>
            <p:nvPr/>
          </p:nvSpPr>
          <p:spPr bwMode="auto">
            <a:xfrm flipV="1">
              <a:off x="2567" y="3585"/>
              <a:ext cx="79" cy="5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58" name="Line 128"/>
            <p:cNvSpPr>
              <a:spLocks noChangeAspect="1" noChangeShapeType="1"/>
            </p:cNvSpPr>
            <p:nvPr/>
          </p:nvSpPr>
          <p:spPr bwMode="auto">
            <a:xfrm>
              <a:off x="2563" y="3669"/>
              <a:ext cx="86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59" name="Line 129"/>
            <p:cNvSpPr>
              <a:spLocks noChangeAspect="1" noChangeShapeType="1"/>
            </p:cNvSpPr>
            <p:nvPr/>
          </p:nvSpPr>
          <p:spPr bwMode="auto">
            <a:xfrm>
              <a:off x="2568" y="3704"/>
              <a:ext cx="77" cy="5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4946" name="Group 130"/>
          <p:cNvGrpSpPr>
            <a:grpSpLocks noChangeAspect="1"/>
          </p:cNvGrpSpPr>
          <p:nvPr/>
        </p:nvGrpSpPr>
        <p:grpSpPr bwMode="auto">
          <a:xfrm>
            <a:off x="7016750" y="2982914"/>
            <a:ext cx="107950" cy="219075"/>
            <a:chOff x="2563" y="3585"/>
            <a:chExt cx="86" cy="174"/>
          </a:xfrm>
        </p:grpSpPr>
        <p:sp>
          <p:nvSpPr>
            <p:cNvPr id="6354" name="Line 131"/>
            <p:cNvSpPr>
              <a:spLocks noChangeAspect="1" noChangeShapeType="1"/>
            </p:cNvSpPr>
            <p:nvPr/>
          </p:nvSpPr>
          <p:spPr bwMode="auto">
            <a:xfrm flipV="1">
              <a:off x="2567" y="3585"/>
              <a:ext cx="79" cy="5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55" name="Line 132"/>
            <p:cNvSpPr>
              <a:spLocks noChangeAspect="1" noChangeShapeType="1"/>
            </p:cNvSpPr>
            <p:nvPr/>
          </p:nvSpPr>
          <p:spPr bwMode="auto">
            <a:xfrm>
              <a:off x="2563" y="3669"/>
              <a:ext cx="86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56" name="Line 133"/>
            <p:cNvSpPr>
              <a:spLocks noChangeAspect="1" noChangeShapeType="1"/>
            </p:cNvSpPr>
            <p:nvPr/>
          </p:nvSpPr>
          <p:spPr bwMode="auto">
            <a:xfrm>
              <a:off x="2568" y="3704"/>
              <a:ext cx="77" cy="5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4950" name="Group 134"/>
          <p:cNvGrpSpPr>
            <a:grpSpLocks noChangeAspect="1"/>
          </p:cNvGrpSpPr>
          <p:nvPr/>
        </p:nvGrpSpPr>
        <p:grpSpPr bwMode="auto">
          <a:xfrm>
            <a:off x="7016750" y="3684589"/>
            <a:ext cx="107950" cy="219075"/>
            <a:chOff x="2563" y="3585"/>
            <a:chExt cx="86" cy="174"/>
          </a:xfrm>
        </p:grpSpPr>
        <p:sp>
          <p:nvSpPr>
            <p:cNvPr id="6351" name="Line 135"/>
            <p:cNvSpPr>
              <a:spLocks noChangeAspect="1" noChangeShapeType="1"/>
            </p:cNvSpPr>
            <p:nvPr/>
          </p:nvSpPr>
          <p:spPr bwMode="auto">
            <a:xfrm flipV="1">
              <a:off x="2567" y="3585"/>
              <a:ext cx="79" cy="5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52" name="Line 136"/>
            <p:cNvSpPr>
              <a:spLocks noChangeAspect="1" noChangeShapeType="1"/>
            </p:cNvSpPr>
            <p:nvPr/>
          </p:nvSpPr>
          <p:spPr bwMode="auto">
            <a:xfrm>
              <a:off x="2563" y="3669"/>
              <a:ext cx="86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53" name="Line 137"/>
            <p:cNvSpPr>
              <a:spLocks noChangeAspect="1" noChangeShapeType="1"/>
            </p:cNvSpPr>
            <p:nvPr/>
          </p:nvSpPr>
          <p:spPr bwMode="auto">
            <a:xfrm>
              <a:off x="2568" y="3704"/>
              <a:ext cx="77" cy="5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178" name="Group 138"/>
          <p:cNvGrpSpPr>
            <a:grpSpLocks/>
          </p:cNvGrpSpPr>
          <p:nvPr/>
        </p:nvGrpSpPr>
        <p:grpSpPr bwMode="auto">
          <a:xfrm rot="-4291619">
            <a:off x="9298782" y="1400970"/>
            <a:ext cx="322263" cy="701675"/>
            <a:chOff x="3316" y="1473"/>
            <a:chExt cx="156" cy="308"/>
          </a:xfrm>
        </p:grpSpPr>
        <p:grpSp>
          <p:nvGrpSpPr>
            <p:cNvPr id="6332" name="Group 139"/>
            <p:cNvGrpSpPr>
              <a:grpSpLocks/>
            </p:cNvGrpSpPr>
            <p:nvPr/>
          </p:nvGrpSpPr>
          <p:grpSpPr bwMode="auto">
            <a:xfrm>
              <a:off x="3328" y="1484"/>
              <a:ext cx="135" cy="297"/>
              <a:chOff x="3308" y="2544"/>
              <a:chExt cx="135" cy="297"/>
            </a:xfrm>
          </p:grpSpPr>
          <p:sp>
            <p:nvSpPr>
              <p:cNvPr id="6349" name="Rectangle 140"/>
              <p:cNvSpPr>
                <a:spLocks noChangeArrowheads="1"/>
              </p:cNvSpPr>
              <p:nvPr/>
            </p:nvSpPr>
            <p:spPr bwMode="auto">
              <a:xfrm>
                <a:off x="3347" y="2649"/>
                <a:ext cx="58" cy="192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sp>
            <p:nvSpPr>
              <p:cNvPr id="6350" name="Oval 141"/>
              <p:cNvSpPr>
                <a:spLocks noChangeArrowheads="1"/>
              </p:cNvSpPr>
              <p:nvPr/>
            </p:nvSpPr>
            <p:spPr bwMode="auto">
              <a:xfrm>
                <a:off x="3308" y="2544"/>
                <a:ext cx="135" cy="134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</p:grpSp>
        <p:grpSp>
          <p:nvGrpSpPr>
            <p:cNvPr id="6333" name="Group 142"/>
            <p:cNvGrpSpPr>
              <a:grpSpLocks/>
            </p:cNvGrpSpPr>
            <p:nvPr/>
          </p:nvGrpSpPr>
          <p:grpSpPr bwMode="auto">
            <a:xfrm>
              <a:off x="3316" y="1491"/>
              <a:ext cx="156" cy="116"/>
              <a:chOff x="3316" y="1491"/>
              <a:chExt cx="156" cy="116"/>
            </a:xfrm>
          </p:grpSpPr>
          <p:sp>
            <p:nvSpPr>
              <p:cNvPr id="6342" name="Line 143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43" name="Line 144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44" name="Line 145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45" name="Line 146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46" name="Line 147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47" name="Line 148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48" name="Line 149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334" name="Group 150"/>
            <p:cNvGrpSpPr>
              <a:grpSpLocks/>
            </p:cNvGrpSpPr>
            <p:nvPr/>
          </p:nvGrpSpPr>
          <p:grpSpPr bwMode="auto">
            <a:xfrm rot="5099214">
              <a:off x="3320" y="1493"/>
              <a:ext cx="156" cy="116"/>
              <a:chOff x="3316" y="1491"/>
              <a:chExt cx="156" cy="116"/>
            </a:xfrm>
          </p:grpSpPr>
          <p:sp>
            <p:nvSpPr>
              <p:cNvPr id="6335" name="Line 151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36" name="Line 152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37" name="Line 153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38" name="Line 154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39" name="Line 155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40" name="Line 156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41" name="Line 157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6179" name="Group 158"/>
          <p:cNvGrpSpPr>
            <a:grpSpLocks/>
          </p:cNvGrpSpPr>
          <p:nvPr/>
        </p:nvGrpSpPr>
        <p:grpSpPr bwMode="auto">
          <a:xfrm rot="-4291619">
            <a:off x="9298782" y="2118520"/>
            <a:ext cx="322263" cy="701675"/>
            <a:chOff x="3316" y="1473"/>
            <a:chExt cx="156" cy="308"/>
          </a:xfrm>
        </p:grpSpPr>
        <p:grpSp>
          <p:nvGrpSpPr>
            <p:cNvPr id="6313" name="Group 159"/>
            <p:cNvGrpSpPr>
              <a:grpSpLocks/>
            </p:cNvGrpSpPr>
            <p:nvPr/>
          </p:nvGrpSpPr>
          <p:grpSpPr bwMode="auto">
            <a:xfrm>
              <a:off x="3328" y="1484"/>
              <a:ext cx="135" cy="297"/>
              <a:chOff x="3308" y="2544"/>
              <a:chExt cx="135" cy="297"/>
            </a:xfrm>
          </p:grpSpPr>
          <p:sp>
            <p:nvSpPr>
              <p:cNvPr id="6330" name="Rectangle 160"/>
              <p:cNvSpPr>
                <a:spLocks noChangeArrowheads="1"/>
              </p:cNvSpPr>
              <p:nvPr/>
            </p:nvSpPr>
            <p:spPr bwMode="auto">
              <a:xfrm>
                <a:off x="3347" y="2649"/>
                <a:ext cx="58" cy="192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sp>
            <p:nvSpPr>
              <p:cNvPr id="6331" name="Oval 161"/>
              <p:cNvSpPr>
                <a:spLocks noChangeArrowheads="1"/>
              </p:cNvSpPr>
              <p:nvPr/>
            </p:nvSpPr>
            <p:spPr bwMode="auto">
              <a:xfrm>
                <a:off x="3308" y="2544"/>
                <a:ext cx="135" cy="134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</p:grpSp>
        <p:grpSp>
          <p:nvGrpSpPr>
            <p:cNvPr id="6314" name="Group 162"/>
            <p:cNvGrpSpPr>
              <a:grpSpLocks/>
            </p:cNvGrpSpPr>
            <p:nvPr/>
          </p:nvGrpSpPr>
          <p:grpSpPr bwMode="auto">
            <a:xfrm>
              <a:off x="3316" y="1491"/>
              <a:ext cx="156" cy="116"/>
              <a:chOff x="3316" y="1491"/>
              <a:chExt cx="156" cy="116"/>
            </a:xfrm>
          </p:grpSpPr>
          <p:sp>
            <p:nvSpPr>
              <p:cNvPr id="6323" name="Line 163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24" name="Line 164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25" name="Line 165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26" name="Line 166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27" name="Line 167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28" name="Line 168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29" name="Line 169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315" name="Group 170"/>
            <p:cNvGrpSpPr>
              <a:grpSpLocks/>
            </p:cNvGrpSpPr>
            <p:nvPr/>
          </p:nvGrpSpPr>
          <p:grpSpPr bwMode="auto">
            <a:xfrm rot="5099214">
              <a:off x="3320" y="1493"/>
              <a:ext cx="156" cy="116"/>
              <a:chOff x="3316" y="1491"/>
              <a:chExt cx="156" cy="116"/>
            </a:xfrm>
          </p:grpSpPr>
          <p:sp>
            <p:nvSpPr>
              <p:cNvPr id="6316" name="Line 171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17" name="Line 172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18" name="Line 173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19" name="Line 174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20" name="Line 175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21" name="Line 176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22" name="Line 177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6180" name="Group 178"/>
          <p:cNvGrpSpPr>
            <a:grpSpLocks/>
          </p:cNvGrpSpPr>
          <p:nvPr/>
        </p:nvGrpSpPr>
        <p:grpSpPr bwMode="auto">
          <a:xfrm rot="-4291619">
            <a:off x="9298782" y="2836070"/>
            <a:ext cx="322263" cy="701675"/>
            <a:chOff x="3316" y="1473"/>
            <a:chExt cx="156" cy="308"/>
          </a:xfrm>
        </p:grpSpPr>
        <p:grpSp>
          <p:nvGrpSpPr>
            <p:cNvPr id="6294" name="Group 179"/>
            <p:cNvGrpSpPr>
              <a:grpSpLocks/>
            </p:cNvGrpSpPr>
            <p:nvPr/>
          </p:nvGrpSpPr>
          <p:grpSpPr bwMode="auto">
            <a:xfrm>
              <a:off x="3328" y="1484"/>
              <a:ext cx="135" cy="297"/>
              <a:chOff x="3308" y="2544"/>
              <a:chExt cx="135" cy="297"/>
            </a:xfrm>
          </p:grpSpPr>
          <p:sp>
            <p:nvSpPr>
              <p:cNvPr id="6311" name="Rectangle 180"/>
              <p:cNvSpPr>
                <a:spLocks noChangeArrowheads="1"/>
              </p:cNvSpPr>
              <p:nvPr/>
            </p:nvSpPr>
            <p:spPr bwMode="auto">
              <a:xfrm>
                <a:off x="3347" y="2649"/>
                <a:ext cx="58" cy="192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sp>
            <p:nvSpPr>
              <p:cNvPr id="6312" name="Oval 181"/>
              <p:cNvSpPr>
                <a:spLocks noChangeArrowheads="1"/>
              </p:cNvSpPr>
              <p:nvPr/>
            </p:nvSpPr>
            <p:spPr bwMode="auto">
              <a:xfrm>
                <a:off x="3308" y="2544"/>
                <a:ext cx="135" cy="134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</p:grpSp>
        <p:grpSp>
          <p:nvGrpSpPr>
            <p:cNvPr id="6295" name="Group 182"/>
            <p:cNvGrpSpPr>
              <a:grpSpLocks/>
            </p:cNvGrpSpPr>
            <p:nvPr/>
          </p:nvGrpSpPr>
          <p:grpSpPr bwMode="auto">
            <a:xfrm>
              <a:off x="3316" y="1491"/>
              <a:ext cx="156" cy="116"/>
              <a:chOff x="3316" y="1491"/>
              <a:chExt cx="156" cy="116"/>
            </a:xfrm>
          </p:grpSpPr>
          <p:sp>
            <p:nvSpPr>
              <p:cNvPr id="6304" name="Line 183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05" name="Line 184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06" name="Line 185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07" name="Line 186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08" name="Line 187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09" name="Line 188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10" name="Line 189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296" name="Group 190"/>
            <p:cNvGrpSpPr>
              <a:grpSpLocks/>
            </p:cNvGrpSpPr>
            <p:nvPr/>
          </p:nvGrpSpPr>
          <p:grpSpPr bwMode="auto">
            <a:xfrm rot="5099214">
              <a:off x="3320" y="1493"/>
              <a:ext cx="156" cy="116"/>
              <a:chOff x="3316" y="1491"/>
              <a:chExt cx="156" cy="116"/>
            </a:xfrm>
          </p:grpSpPr>
          <p:sp>
            <p:nvSpPr>
              <p:cNvPr id="6297" name="Line 191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98" name="Line 192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99" name="Line 193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00" name="Line 194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01" name="Line 195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02" name="Line 196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03" name="Line 197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6181" name="Group 198"/>
          <p:cNvGrpSpPr>
            <a:grpSpLocks/>
          </p:cNvGrpSpPr>
          <p:nvPr/>
        </p:nvGrpSpPr>
        <p:grpSpPr bwMode="auto">
          <a:xfrm rot="-4291619">
            <a:off x="9298782" y="3553620"/>
            <a:ext cx="322263" cy="701675"/>
            <a:chOff x="3316" y="1473"/>
            <a:chExt cx="156" cy="308"/>
          </a:xfrm>
        </p:grpSpPr>
        <p:grpSp>
          <p:nvGrpSpPr>
            <p:cNvPr id="6275" name="Group 199"/>
            <p:cNvGrpSpPr>
              <a:grpSpLocks/>
            </p:cNvGrpSpPr>
            <p:nvPr/>
          </p:nvGrpSpPr>
          <p:grpSpPr bwMode="auto">
            <a:xfrm>
              <a:off x="3328" y="1484"/>
              <a:ext cx="135" cy="297"/>
              <a:chOff x="3308" y="2544"/>
              <a:chExt cx="135" cy="297"/>
            </a:xfrm>
          </p:grpSpPr>
          <p:sp>
            <p:nvSpPr>
              <p:cNvPr id="6292" name="Rectangle 200"/>
              <p:cNvSpPr>
                <a:spLocks noChangeArrowheads="1"/>
              </p:cNvSpPr>
              <p:nvPr/>
            </p:nvSpPr>
            <p:spPr bwMode="auto">
              <a:xfrm>
                <a:off x="3347" y="2649"/>
                <a:ext cx="58" cy="192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sp>
            <p:nvSpPr>
              <p:cNvPr id="6293" name="Oval 201"/>
              <p:cNvSpPr>
                <a:spLocks noChangeArrowheads="1"/>
              </p:cNvSpPr>
              <p:nvPr/>
            </p:nvSpPr>
            <p:spPr bwMode="auto">
              <a:xfrm>
                <a:off x="3308" y="2544"/>
                <a:ext cx="135" cy="134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</p:grpSp>
        <p:grpSp>
          <p:nvGrpSpPr>
            <p:cNvPr id="6276" name="Group 202"/>
            <p:cNvGrpSpPr>
              <a:grpSpLocks/>
            </p:cNvGrpSpPr>
            <p:nvPr/>
          </p:nvGrpSpPr>
          <p:grpSpPr bwMode="auto">
            <a:xfrm>
              <a:off x="3316" y="1491"/>
              <a:ext cx="156" cy="116"/>
              <a:chOff x="3316" y="1491"/>
              <a:chExt cx="156" cy="116"/>
            </a:xfrm>
          </p:grpSpPr>
          <p:sp>
            <p:nvSpPr>
              <p:cNvPr id="6285" name="Line 203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86" name="Line 204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87" name="Line 205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88" name="Line 206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89" name="Line 207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90" name="Line 208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91" name="Line 209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277" name="Group 210"/>
            <p:cNvGrpSpPr>
              <a:grpSpLocks/>
            </p:cNvGrpSpPr>
            <p:nvPr/>
          </p:nvGrpSpPr>
          <p:grpSpPr bwMode="auto">
            <a:xfrm rot="5099214">
              <a:off x="3320" y="1493"/>
              <a:ext cx="156" cy="116"/>
              <a:chOff x="3316" y="1491"/>
              <a:chExt cx="156" cy="116"/>
            </a:xfrm>
          </p:grpSpPr>
          <p:sp>
            <p:nvSpPr>
              <p:cNvPr id="6278" name="Line 211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79" name="Line 212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80" name="Line 213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81" name="Line 214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82" name="Line 215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83" name="Line 216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84" name="Line 217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35034" name="Line 218"/>
          <p:cNvSpPr>
            <a:spLocks noChangeShapeType="1"/>
          </p:cNvSpPr>
          <p:nvPr/>
        </p:nvSpPr>
        <p:spPr bwMode="auto">
          <a:xfrm flipV="1">
            <a:off x="7164389" y="1677988"/>
            <a:ext cx="1939925" cy="11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035" name="Line 219"/>
          <p:cNvSpPr>
            <a:spLocks noChangeShapeType="1"/>
          </p:cNvSpPr>
          <p:nvPr/>
        </p:nvSpPr>
        <p:spPr bwMode="auto">
          <a:xfrm>
            <a:off x="7165975" y="1698626"/>
            <a:ext cx="1962150" cy="669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036" name="Line 220"/>
          <p:cNvSpPr>
            <a:spLocks noChangeShapeType="1"/>
          </p:cNvSpPr>
          <p:nvPr/>
        </p:nvSpPr>
        <p:spPr bwMode="auto">
          <a:xfrm>
            <a:off x="7165976" y="1670051"/>
            <a:ext cx="1927225" cy="1389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037" name="Line 221"/>
          <p:cNvSpPr>
            <a:spLocks noChangeShapeType="1"/>
          </p:cNvSpPr>
          <p:nvPr/>
        </p:nvSpPr>
        <p:spPr bwMode="auto">
          <a:xfrm>
            <a:off x="7165976" y="1670050"/>
            <a:ext cx="1870075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038" name="Line 222"/>
          <p:cNvSpPr>
            <a:spLocks noChangeShapeType="1"/>
          </p:cNvSpPr>
          <p:nvPr/>
        </p:nvSpPr>
        <p:spPr bwMode="auto">
          <a:xfrm flipV="1">
            <a:off x="7165975" y="1689101"/>
            <a:ext cx="1881188" cy="708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039" name="Line 223"/>
          <p:cNvSpPr>
            <a:spLocks noChangeShapeType="1"/>
          </p:cNvSpPr>
          <p:nvPr/>
        </p:nvSpPr>
        <p:spPr bwMode="auto">
          <a:xfrm flipV="1">
            <a:off x="7165975" y="2368551"/>
            <a:ext cx="1881188" cy="28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040" name="Line 224"/>
          <p:cNvSpPr>
            <a:spLocks noChangeShapeType="1"/>
          </p:cNvSpPr>
          <p:nvPr/>
        </p:nvSpPr>
        <p:spPr bwMode="auto">
          <a:xfrm>
            <a:off x="7165975" y="2397125"/>
            <a:ext cx="1881188" cy="6619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041" name="Line 225"/>
          <p:cNvSpPr>
            <a:spLocks noChangeShapeType="1"/>
          </p:cNvSpPr>
          <p:nvPr/>
        </p:nvSpPr>
        <p:spPr bwMode="auto">
          <a:xfrm>
            <a:off x="7165975" y="2416175"/>
            <a:ext cx="1824038" cy="1320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042" name="Line 226"/>
          <p:cNvSpPr>
            <a:spLocks noChangeShapeType="1"/>
          </p:cNvSpPr>
          <p:nvPr/>
        </p:nvSpPr>
        <p:spPr bwMode="auto">
          <a:xfrm flipV="1">
            <a:off x="7165976" y="1689101"/>
            <a:ext cx="1846263" cy="13700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043" name="Line 227"/>
          <p:cNvSpPr>
            <a:spLocks noChangeShapeType="1"/>
          </p:cNvSpPr>
          <p:nvPr/>
        </p:nvSpPr>
        <p:spPr bwMode="auto">
          <a:xfrm flipV="1">
            <a:off x="7165976" y="2359025"/>
            <a:ext cx="1858963" cy="7000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044" name="Line 228"/>
          <p:cNvSpPr>
            <a:spLocks noChangeShapeType="1"/>
          </p:cNvSpPr>
          <p:nvPr/>
        </p:nvSpPr>
        <p:spPr bwMode="auto">
          <a:xfrm>
            <a:off x="7165976" y="3059114"/>
            <a:ext cx="1858963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045" name="Line 229"/>
          <p:cNvSpPr>
            <a:spLocks noChangeShapeType="1"/>
          </p:cNvSpPr>
          <p:nvPr/>
        </p:nvSpPr>
        <p:spPr bwMode="auto">
          <a:xfrm>
            <a:off x="7165976" y="3059114"/>
            <a:ext cx="1800225" cy="7064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046" name="Line 230"/>
          <p:cNvSpPr>
            <a:spLocks noChangeShapeType="1"/>
          </p:cNvSpPr>
          <p:nvPr/>
        </p:nvSpPr>
        <p:spPr bwMode="auto">
          <a:xfrm flipV="1">
            <a:off x="7165976" y="1708151"/>
            <a:ext cx="1870075" cy="2105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047" name="Line 231"/>
          <p:cNvSpPr>
            <a:spLocks noChangeShapeType="1"/>
          </p:cNvSpPr>
          <p:nvPr/>
        </p:nvSpPr>
        <p:spPr bwMode="auto">
          <a:xfrm flipV="1">
            <a:off x="7165976" y="2378076"/>
            <a:ext cx="1846263" cy="1444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048" name="Line 232"/>
          <p:cNvSpPr>
            <a:spLocks noChangeShapeType="1"/>
          </p:cNvSpPr>
          <p:nvPr/>
        </p:nvSpPr>
        <p:spPr bwMode="auto">
          <a:xfrm flipV="1">
            <a:off x="7165975" y="3059113"/>
            <a:ext cx="1811338" cy="773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049" name="Line 233"/>
          <p:cNvSpPr>
            <a:spLocks noChangeShapeType="1"/>
          </p:cNvSpPr>
          <p:nvPr/>
        </p:nvSpPr>
        <p:spPr bwMode="auto">
          <a:xfrm>
            <a:off x="7165976" y="3822700"/>
            <a:ext cx="1800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98" name="Text Box 234"/>
          <p:cNvSpPr txBox="1">
            <a:spLocks noChangeArrowheads="1"/>
          </p:cNvSpPr>
          <p:nvPr/>
        </p:nvSpPr>
        <p:spPr bwMode="auto">
          <a:xfrm>
            <a:off x="3352834" y="3106183"/>
            <a:ext cx="315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400" b="1" dirty="0"/>
              <a:t>A</a:t>
            </a:r>
          </a:p>
        </p:txBody>
      </p:sp>
      <p:sp>
        <p:nvSpPr>
          <p:cNvPr id="6199" name="Text Box 235"/>
          <p:cNvSpPr txBox="1">
            <a:spLocks noChangeArrowheads="1"/>
          </p:cNvSpPr>
          <p:nvPr/>
        </p:nvSpPr>
        <p:spPr bwMode="auto">
          <a:xfrm>
            <a:off x="4345021" y="3107771"/>
            <a:ext cx="315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400" b="1" dirty="0"/>
              <a:t>B</a:t>
            </a:r>
          </a:p>
        </p:txBody>
      </p:sp>
      <p:sp>
        <p:nvSpPr>
          <p:cNvPr id="6200" name="Text Box 236"/>
          <p:cNvSpPr txBox="1">
            <a:spLocks noChangeArrowheads="1"/>
          </p:cNvSpPr>
          <p:nvPr/>
        </p:nvSpPr>
        <p:spPr bwMode="auto">
          <a:xfrm>
            <a:off x="3349659" y="4174571"/>
            <a:ext cx="315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400" b="1" dirty="0"/>
              <a:t>C</a:t>
            </a:r>
          </a:p>
        </p:txBody>
      </p:sp>
      <p:sp>
        <p:nvSpPr>
          <p:cNvPr id="6201" name="Text Box 237"/>
          <p:cNvSpPr txBox="1">
            <a:spLocks noChangeArrowheads="1"/>
          </p:cNvSpPr>
          <p:nvPr/>
        </p:nvSpPr>
        <p:spPr bwMode="auto">
          <a:xfrm>
            <a:off x="4322796" y="4176158"/>
            <a:ext cx="315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400" b="1" dirty="0"/>
              <a:t>D</a:t>
            </a:r>
          </a:p>
        </p:txBody>
      </p:sp>
      <p:sp>
        <p:nvSpPr>
          <p:cNvPr id="6202" name="Text Box 238"/>
          <p:cNvSpPr txBox="1">
            <a:spLocks noChangeArrowheads="1"/>
          </p:cNvSpPr>
          <p:nvPr/>
        </p:nvSpPr>
        <p:spPr bwMode="auto">
          <a:xfrm>
            <a:off x="6672456" y="1476375"/>
            <a:ext cx="3762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6203" name="Text Box 239"/>
          <p:cNvSpPr txBox="1">
            <a:spLocks noChangeArrowheads="1"/>
          </p:cNvSpPr>
          <p:nvPr/>
        </p:nvSpPr>
        <p:spPr bwMode="auto">
          <a:xfrm>
            <a:off x="6675439" y="2187575"/>
            <a:ext cx="3762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6204" name="Text Box 240"/>
          <p:cNvSpPr txBox="1">
            <a:spLocks noChangeArrowheads="1"/>
          </p:cNvSpPr>
          <p:nvPr/>
        </p:nvSpPr>
        <p:spPr bwMode="auto">
          <a:xfrm>
            <a:off x="6677025" y="2876550"/>
            <a:ext cx="376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6205" name="Text Box 241"/>
          <p:cNvSpPr txBox="1">
            <a:spLocks noChangeArrowheads="1"/>
          </p:cNvSpPr>
          <p:nvPr/>
        </p:nvSpPr>
        <p:spPr bwMode="auto">
          <a:xfrm>
            <a:off x="6677025" y="3575050"/>
            <a:ext cx="376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6206" name="Text Box 242"/>
          <p:cNvSpPr txBox="1">
            <a:spLocks noChangeArrowheads="1"/>
          </p:cNvSpPr>
          <p:nvPr/>
        </p:nvSpPr>
        <p:spPr bwMode="auto">
          <a:xfrm>
            <a:off x="9034464" y="1774825"/>
            <a:ext cx="847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 dirty="0"/>
              <a:t>Mic 1</a:t>
            </a:r>
          </a:p>
        </p:txBody>
      </p:sp>
      <p:sp>
        <p:nvSpPr>
          <p:cNvPr id="6207" name="Text Box 243"/>
          <p:cNvSpPr txBox="1">
            <a:spLocks noChangeArrowheads="1"/>
          </p:cNvSpPr>
          <p:nvPr/>
        </p:nvSpPr>
        <p:spPr bwMode="auto">
          <a:xfrm>
            <a:off x="9034464" y="2495550"/>
            <a:ext cx="847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 dirty="0"/>
              <a:t>Mic 2</a:t>
            </a:r>
          </a:p>
        </p:txBody>
      </p:sp>
      <p:sp>
        <p:nvSpPr>
          <p:cNvPr id="6208" name="Text Box 244"/>
          <p:cNvSpPr txBox="1">
            <a:spLocks noChangeArrowheads="1"/>
          </p:cNvSpPr>
          <p:nvPr/>
        </p:nvSpPr>
        <p:spPr bwMode="auto">
          <a:xfrm>
            <a:off x="9034464" y="3216275"/>
            <a:ext cx="847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 dirty="0"/>
              <a:t>Mic 3</a:t>
            </a:r>
          </a:p>
        </p:txBody>
      </p:sp>
      <p:sp>
        <p:nvSpPr>
          <p:cNvPr id="6209" name="Text Box 245"/>
          <p:cNvSpPr txBox="1">
            <a:spLocks noChangeArrowheads="1"/>
          </p:cNvSpPr>
          <p:nvPr/>
        </p:nvSpPr>
        <p:spPr bwMode="auto">
          <a:xfrm>
            <a:off x="9034464" y="3937000"/>
            <a:ext cx="847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 dirty="0"/>
              <a:t>Mic 4</a:t>
            </a:r>
          </a:p>
        </p:txBody>
      </p:sp>
      <p:graphicFrame>
        <p:nvGraphicFramePr>
          <p:cNvPr id="35105" name="Group 289"/>
          <p:cNvGraphicFramePr>
            <a:graphicFrameLocks noGrp="1"/>
          </p:cNvGraphicFramePr>
          <p:nvPr/>
        </p:nvGraphicFramePr>
        <p:xfrm>
          <a:off x="6515100" y="5305425"/>
          <a:ext cx="3486150" cy="520700"/>
        </p:xfrm>
        <a:graphic>
          <a:graphicData uri="http://schemas.openxmlformats.org/drawingml/2006/table">
            <a:tbl>
              <a:tblPr/>
              <a:tblGrid>
                <a:gridCol w="696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69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07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B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17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31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29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119" name="Group 303"/>
          <p:cNvGraphicFramePr>
            <a:graphicFrameLocks noGrp="1"/>
          </p:cNvGraphicFramePr>
          <p:nvPr/>
        </p:nvGraphicFramePr>
        <p:xfrm>
          <a:off x="6515100" y="5816600"/>
          <a:ext cx="3486150" cy="520700"/>
        </p:xfrm>
        <a:graphic>
          <a:graphicData uri="http://schemas.openxmlformats.org/drawingml/2006/table">
            <a:tbl>
              <a:tblPr/>
              <a:tblGrid>
                <a:gridCol w="696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69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07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C</a:t>
                      </a:r>
                    </a:p>
                  </a:txBody>
                  <a:tcPr marL="90000" marR="90000" marT="46834" marB="468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27</a:t>
                      </a:r>
                    </a:p>
                  </a:txBody>
                  <a:tcPr marL="90000" marR="90000" marT="46834" marB="468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30</a:t>
                      </a:r>
                    </a:p>
                  </a:txBody>
                  <a:tcPr marL="90000" marR="90000" marT="46834" marB="468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25</a:t>
                      </a:r>
                    </a:p>
                  </a:txBody>
                  <a:tcPr marL="90000" marR="90000" marT="46834" marB="468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18</a:t>
                      </a:r>
                    </a:p>
                  </a:txBody>
                  <a:tcPr marL="90000" marR="90000" marT="46834" marB="468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133" name="Group 317"/>
          <p:cNvGraphicFramePr>
            <a:graphicFrameLocks noGrp="1"/>
          </p:cNvGraphicFramePr>
          <p:nvPr/>
        </p:nvGraphicFramePr>
        <p:xfrm>
          <a:off x="6515100" y="6338888"/>
          <a:ext cx="3486150" cy="520700"/>
        </p:xfrm>
        <a:graphic>
          <a:graphicData uri="http://schemas.openxmlformats.org/drawingml/2006/table">
            <a:tbl>
              <a:tblPr/>
              <a:tblGrid>
                <a:gridCol w="696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69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07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D</a:t>
                      </a:r>
                    </a:p>
                  </a:txBody>
                  <a:tcPr marL="90000" marR="90000" marT="46834" marB="468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31</a:t>
                      </a:r>
                    </a:p>
                  </a:txBody>
                  <a:tcPr marL="90000" marR="90000" marT="46834" marB="468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28</a:t>
                      </a:r>
                    </a:p>
                  </a:txBody>
                  <a:tcPr marL="90000" marR="90000" marT="46834" marB="468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16</a:t>
                      </a:r>
                    </a:p>
                  </a:txBody>
                  <a:tcPr marL="90000" marR="90000" marT="46834" marB="468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25</a:t>
                      </a:r>
                    </a:p>
                  </a:txBody>
                  <a:tcPr marL="90000" marR="90000" marT="46834" marB="468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147" name="Group 331"/>
          <p:cNvGraphicFramePr>
            <a:graphicFrameLocks noGrp="1"/>
          </p:cNvGraphicFramePr>
          <p:nvPr/>
        </p:nvGraphicFramePr>
        <p:xfrm>
          <a:off x="6515100" y="4254500"/>
          <a:ext cx="3486150" cy="1054100"/>
        </p:xfrm>
        <a:graphic>
          <a:graphicData uri="http://schemas.openxmlformats.org/drawingml/2006/table">
            <a:tbl>
              <a:tblPr/>
              <a:tblGrid>
                <a:gridCol w="696913">
                  <a:extLst>
                    <a:ext uri="{9D8B030D-6E8A-4147-A177-3AD203B41FA5}">
                      <a16:colId xmlns:a16="http://schemas.microsoft.com/office/drawing/2014/main" val="1314195760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1574284153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1019978713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3987277992"/>
                    </a:ext>
                  </a:extLst>
                </a:gridCol>
                <a:gridCol w="696912">
                  <a:extLst>
                    <a:ext uri="{9D8B030D-6E8A-4147-A177-3AD203B41FA5}">
                      <a16:colId xmlns:a16="http://schemas.microsoft.com/office/drawing/2014/main" val="294640230"/>
                    </a:ext>
                  </a:extLst>
                </a:gridCol>
              </a:tblGrid>
              <a:tr h="5270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Mic1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Mic2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Mic3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Mic4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8818339"/>
                  </a:ext>
                </a:extLst>
              </a:tr>
              <a:tr h="5270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A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34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100526"/>
                  </a:ext>
                </a:extLst>
              </a:tr>
            </a:tbl>
          </a:graphicData>
        </a:graphic>
      </p:graphicFrame>
      <p:grpSp>
        <p:nvGrpSpPr>
          <p:cNvPr id="35170" name="Group 354"/>
          <p:cNvGrpSpPr>
            <a:grpSpLocks/>
          </p:cNvGrpSpPr>
          <p:nvPr/>
        </p:nvGrpSpPr>
        <p:grpSpPr bwMode="auto">
          <a:xfrm>
            <a:off x="7200900" y="1458913"/>
            <a:ext cx="1847850" cy="2551112"/>
            <a:chOff x="3576" y="979"/>
            <a:chExt cx="1164" cy="1607"/>
          </a:xfrm>
        </p:grpSpPr>
        <p:sp>
          <p:nvSpPr>
            <p:cNvPr id="6273" name="AutoShape 352"/>
            <p:cNvSpPr>
              <a:spLocks noChangeArrowheads="1"/>
            </p:cNvSpPr>
            <p:nvPr/>
          </p:nvSpPr>
          <p:spPr bwMode="auto">
            <a:xfrm>
              <a:off x="3804" y="979"/>
              <a:ext cx="708" cy="1607"/>
            </a:xfrm>
            <a:prstGeom prst="roundRect">
              <a:avLst>
                <a:gd name="adj" fmla="val 16667"/>
              </a:avLst>
            </a:prstGeom>
            <a:solidFill>
              <a:srgbClr val="00CCFF">
                <a:alpha val="89803"/>
              </a:srgbClr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6274" name="Text Box 353"/>
            <p:cNvSpPr txBox="1">
              <a:spLocks noChangeArrowheads="1"/>
            </p:cNvSpPr>
            <p:nvPr/>
          </p:nvSpPr>
          <p:spPr bwMode="auto">
            <a:xfrm>
              <a:off x="3576" y="1408"/>
              <a:ext cx="1164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ja-JP" sz="7200" b="1" dirty="0">
                  <a:solidFill>
                    <a:schemeClr val="bg1"/>
                  </a:solidFill>
                </a:rPr>
                <a:t>A</a:t>
              </a:r>
            </a:p>
          </p:txBody>
        </p:sp>
      </p:grpSp>
      <p:pic>
        <p:nvPicPr>
          <p:cNvPr id="3" name="mix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82188" y="1509611"/>
            <a:ext cx="609600" cy="609600"/>
          </a:xfrm>
          <a:prstGeom prst="rect">
            <a:avLst/>
          </a:prstGeom>
        </p:spPr>
      </p:pic>
      <p:pic>
        <p:nvPicPr>
          <p:cNvPr id="4" name="mix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82188" y="2269587"/>
            <a:ext cx="609600" cy="609600"/>
          </a:xfrm>
          <a:prstGeom prst="rect">
            <a:avLst/>
          </a:prstGeom>
        </p:spPr>
      </p:pic>
      <p:pic>
        <p:nvPicPr>
          <p:cNvPr id="5" name="mix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82188" y="2990647"/>
            <a:ext cx="609600" cy="609600"/>
          </a:xfrm>
          <a:prstGeom prst="rect">
            <a:avLst/>
          </a:prstGeom>
        </p:spPr>
      </p:pic>
      <p:pic>
        <p:nvPicPr>
          <p:cNvPr id="6" name="mix4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82188" y="37101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5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5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5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5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5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5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5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5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3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5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35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35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35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35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35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35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35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35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3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35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35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3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35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3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3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35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5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5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6" dur="8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84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8" dur="84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4" dur="84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914" grpId="0" animBg="1"/>
      <p:bldP spid="34914" grpId="1" animBg="1"/>
      <p:bldP spid="34914" grpId="2" animBg="1"/>
      <p:bldP spid="34915" grpId="0" animBg="1"/>
      <p:bldP spid="34915" grpId="1" animBg="1"/>
      <p:bldP spid="34915" grpId="2" animBg="1"/>
      <p:bldP spid="34916" grpId="0" animBg="1"/>
      <p:bldP spid="34916" grpId="1" animBg="1"/>
      <p:bldP spid="34916" grpId="2" animBg="1"/>
      <p:bldP spid="34917" grpId="0" animBg="1"/>
      <p:bldP spid="34917" grpId="1" animBg="1"/>
      <p:bldP spid="34917" grpId="2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depth1_patchSize5">
            <a:extLst>
              <a:ext uri="{FF2B5EF4-FFF2-40B4-BE49-F238E27FC236}">
                <a16:creationId xmlns:a16="http://schemas.microsoft.com/office/drawing/2014/main" id="{907DEDB3-4A04-4AD9-9640-1CC6AE3326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5" y="0"/>
            <a:ext cx="621665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FDEA44-A74C-E7F9-FFFE-66F7E83ABE14}"/>
              </a:ext>
            </a:extLst>
          </p:cNvPr>
          <p:cNvSpPr/>
          <p:nvPr/>
        </p:nvSpPr>
        <p:spPr>
          <a:xfrm>
            <a:off x="3657600" y="300251"/>
            <a:ext cx="2217761" cy="1364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231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depth1_patchSize6">
            <a:extLst>
              <a:ext uri="{FF2B5EF4-FFF2-40B4-BE49-F238E27FC236}">
                <a16:creationId xmlns:a16="http://schemas.microsoft.com/office/drawing/2014/main" id="{80629DFD-3AE0-48EB-B303-F2FCE1B873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5" y="0"/>
            <a:ext cx="621665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879C25-1F1B-CE31-DAE0-55941A545ED1}"/>
              </a:ext>
            </a:extLst>
          </p:cNvPr>
          <p:cNvSpPr/>
          <p:nvPr/>
        </p:nvSpPr>
        <p:spPr>
          <a:xfrm>
            <a:off x="3657600" y="300251"/>
            <a:ext cx="2217761" cy="1364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273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depth1_patchSize7">
            <a:extLst>
              <a:ext uri="{FF2B5EF4-FFF2-40B4-BE49-F238E27FC236}">
                <a16:creationId xmlns:a16="http://schemas.microsoft.com/office/drawing/2014/main" id="{A1BA5E4B-2D22-4889-AE8C-8EDE0C0C40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5" y="0"/>
            <a:ext cx="621665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DDC8E2-B8E9-4D97-4605-CACFF78F2C2A}"/>
              </a:ext>
            </a:extLst>
          </p:cNvPr>
          <p:cNvSpPr/>
          <p:nvPr/>
        </p:nvSpPr>
        <p:spPr>
          <a:xfrm>
            <a:off x="3657600" y="300251"/>
            <a:ext cx="2217761" cy="1364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745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depth1_patchSize8">
            <a:extLst>
              <a:ext uri="{FF2B5EF4-FFF2-40B4-BE49-F238E27FC236}">
                <a16:creationId xmlns:a16="http://schemas.microsoft.com/office/drawing/2014/main" id="{81AFB400-827D-45D0-909B-4C40884800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5" y="0"/>
            <a:ext cx="621665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49D12D-7882-182B-CDC9-5E99473D5427}"/>
              </a:ext>
            </a:extLst>
          </p:cNvPr>
          <p:cNvSpPr/>
          <p:nvPr/>
        </p:nvSpPr>
        <p:spPr>
          <a:xfrm>
            <a:off x="3657600" y="300251"/>
            <a:ext cx="2217761" cy="1364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268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depth1_patchSize9">
            <a:extLst>
              <a:ext uri="{FF2B5EF4-FFF2-40B4-BE49-F238E27FC236}">
                <a16:creationId xmlns:a16="http://schemas.microsoft.com/office/drawing/2014/main" id="{75FAD3F1-F8F1-48AF-BF1E-F763DB0DA1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5" y="0"/>
            <a:ext cx="621665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E6C2FF-E6ED-3236-FFC9-7A284C4A0BDA}"/>
              </a:ext>
            </a:extLst>
          </p:cNvPr>
          <p:cNvSpPr/>
          <p:nvPr/>
        </p:nvSpPr>
        <p:spPr>
          <a:xfrm>
            <a:off x="3657600" y="300251"/>
            <a:ext cx="2217761" cy="1364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108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depth1_patchSize10">
            <a:extLst>
              <a:ext uri="{FF2B5EF4-FFF2-40B4-BE49-F238E27FC236}">
                <a16:creationId xmlns:a16="http://schemas.microsoft.com/office/drawing/2014/main" id="{3CA2F980-C48B-41E5-8F1E-8F7E862F92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5" y="0"/>
            <a:ext cx="62166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FE936C-BABA-103B-E1AC-D54E291B1AD9}"/>
              </a:ext>
            </a:extLst>
          </p:cNvPr>
          <p:cNvSpPr txBox="1"/>
          <p:nvPr/>
        </p:nvSpPr>
        <p:spPr>
          <a:xfrm>
            <a:off x="3302758" y="566382"/>
            <a:ext cx="232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True dipole depth = 2mm</a:t>
            </a:r>
          </a:p>
          <a:p>
            <a:r>
              <a:rPr lang="en-US" sz="1600" dirty="0">
                <a:solidFill>
                  <a:srgbClr val="FF0000"/>
                </a:solidFill>
              </a:rPr>
              <a:t>Estimated depth = 30 mm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5F99D2-1B9F-31E5-4B72-254071D4F46C}"/>
              </a:ext>
            </a:extLst>
          </p:cNvPr>
          <p:cNvSpPr/>
          <p:nvPr/>
        </p:nvSpPr>
        <p:spPr>
          <a:xfrm>
            <a:off x="3657600" y="300251"/>
            <a:ext cx="2217761" cy="1364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F362D6-E561-4768-5CB4-531AB95A8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325" y="2470244"/>
            <a:ext cx="2238970" cy="131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377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ife-17267-media1">
            <a:hlinkClick r:id="" action="ppaction://media"/>
            <a:extLst>
              <a:ext uri="{FF2B5EF4-FFF2-40B4-BE49-F238E27FC236}">
                <a16:creationId xmlns:a16="http://schemas.microsoft.com/office/drawing/2014/main" id="{118C9DC2-E5D4-A42E-4F65-9CC417E4AD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6206" y="0"/>
            <a:ext cx="64960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8C835E-83CD-2234-9534-797921779F9D}"/>
              </a:ext>
            </a:extLst>
          </p:cNvPr>
          <p:cNvSpPr txBox="1"/>
          <p:nvPr/>
        </p:nvSpPr>
        <p:spPr>
          <a:xfrm>
            <a:off x="10058398" y="6446647"/>
            <a:ext cx="2059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Muller et al. (2016)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3F9EE-6F9E-E70A-D369-A2F3EC2B5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288" y="2966720"/>
            <a:ext cx="3202220" cy="320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9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91448-B8C7-4C84-BB03-0F18E882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Conclusion (2): The small patch hypothesis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D659-315A-927C-F6F1-384A265AE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The small patch hypothesis is rejected by biophysics.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Deep dipoles derived from ICA indicates </a:t>
            </a:r>
            <a:r>
              <a:rPr lang="en-US" dirty="0">
                <a:solidFill>
                  <a:srgbClr val="FFFF00"/>
                </a:solidFill>
              </a:rPr>
              <a:t>ICA returns a broadly synchronized cortical patch</a:t>
            </a:r>
            <a:r>
              <a:rPr lang="en-US" dirty="0"/>
              <a:t>, which rejects the small-patch hypothesis.</a:t>
            </a:r>
          </a:p>
        </p:txBody>
      </p:sp>
    </p:spTree>
    <p:extLst>
      <p:ext uri="{BB962C8B-B14F-4D97-AF65-F5344CB8AC3E}">
        <p14:creationId xmlns:p14="http://schemas.microsoft.com/office/powerpoint/2010/main" val="40002184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035D4D40-06B9-FD3A-606C-9D793354AC47}"/>
              </a:ext>
            </a:extLst>
          </p:cNvPr>
          <p:cNvSpPr txBox="1"/>
          <p:nvPr/>
        </p:nvSpPr>
        <p:spPr>
          <a:xfrm>
            <a:off x="10880169" y="4285397"/>
            <a:ext cx="1396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2021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Frequency dependency of ICs</a:t>
            </a:r>
          </a:p>
        </p:txBody>
      </p:sp>
      <p:pic>
        <p:nvPicPr>
          <p:cNvPr id="56" name="Picture 55" descr="Chart, histogram&#10;&#10;Description automatically generated">
            <a:extLst>
              <a:ext uri="{FF2B5EF4-FFF2-40B4-BE49-F238E27FC236}">
                <a16:creationId xmlns:a16="http://schemas.microsoft.com/office/drawing/2014/main" id="{DC9D217E-7325-471D-6C85-B1759B506B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3" y="47767"/>
            <a:ext cx="11430001" cy="336417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2E66F1DD-2F4F-42F7-D641-AD1F574A45FA}"/>
              </a:ext>
            </a:extLst>
          </p:cNvPr>
          <p:cNvSpPr/>
          <p:nvPr/>
        </p:nvSpPr>
        <p:spPr>
          <a:xfrm>
            <a:off x="218515" y="3348317"/>
            <a:ext cx="11754970" cy="302558"/>
          </a:xfrm>
          <a:prstGeom prst="rightArrow">
            <a:avLst>
              <a:gd name="adj1" fmla="val 50000"/>
              <a:gd name="adj2" fmla="val 1277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D92C9-0160-BEA7-A364-DB769E3213AB}"/>
              </a:ext>
            </a:extLst>
          </p:cNvPr>
          <p:cNvSpPr txBox="1"/>
          <p:nvPr/>
        </p:nvSpPr>
        <p:spPr>
          <a:xfrm>
            <a:off x="10774456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29221-1CAE-2DB7-0B1F-5AF893B37392}"/>
              </a:ext>
            </a:extLst>
          </p:cNvPr>
          <p:cNvSpPr txBox="1"/>
          <p:nvPr/>
        </p:nvSpPr>
        <p:spPr>
          <a:xfrm>
            <a:off x="989479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5DE49-2100-14EF-46E2-6480806737CA}"/>
              </a:ext>
            </a:extLst>
          </p:cNvPr>
          <p:cNvSpPr txBox="1"/>
          <p:nvPr/>
        </p:nvSpPr>
        <p:spPr>
          <a:xfrm>
            <a:off x="901513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0B395-BCEF-74A4-2A05-2305E01F36CE}"/>
              </a:ext>
            </a:extLst>
          </p:cNvPr>
          <p:cNvSpPr txBox="1"/>
          <p:nvPr/>
        </p:nvSpPr>
        <p:spPr>
          <a:xfrm>
            <a:off x="813547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7E9A4-C212-EC1A-51A6-76EBDDE50114}"/>
              </a:ext>
            </a:extLst>
          </p:cNvPr>
          <p:cNvSpPr txBox="1"/>
          <p:nvPr/>
        </p:nvSpPr>
        <p:spPr>
          <a:xfrm>
            <a:off x="725581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BBA6A-8FDA-2692-3DFF-0C8D6334FC61}"/>
              </a:ext>
            </a:extLst>
          </p:cNvPr>
          <p:cNvSpPr txBox="1"/>
          <p:nvPr/>
        </p:nvSpPr>
        <p:spPr>
          <a:xfrm>
            <a:off x="637614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85A62-17A8-0B34-7289-6493A79561CC}"/>
              </a:ext>
            </a:extLst>
          </p:cNvPr>
          <p:cNvSpPr txBox="1"/>
          <p:nvPr/>
        </p:nvSpPr>
        <p:spPr>
          <a:xfrm>
            <a:off x="549648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C41ED-83E7-3E2C-2F8E-2032C42B525B}"/>
              </a:ext>
            </a:extLst>
          </p:cNvPr>
          <p:cNvSpPr txBox="1"/>
          <p:nvPr/>
        </p:nvSpPr>
        <p:spPr>
          <a:xfrm>
            <a:off x="461682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38938-1E21-CE43-4C67-690041515F72}"/>
              </a:ext>
            </a:extLst>
          </p:cNvPr>
          <p:cNvSpPr txBox="1"/>
          <p:nvPr/>
        </p:nvSpPr>
        <p:spPr>
          <a:xfrm>
            <a:off x="373716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6EEEE-E2DF-1256-1926-AD9F613EFE90}"/>
              </a:ext>
            </a:extLst>
          </p:cNvPr>
          <p:cNvSpPr txBox="1"/>
          <p:nvPr/>
        </p:nvSpPr>
        <p:spPr>
          <a:xfrm>
            <a:off x="285750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D3307-05DF-88F9-9B4F-DA41448ED9A8}"/>
              </a:ext>
            </a:extLst>
          </p:cNvPr>
          <p:cNvSpPr txBox="1"/>
          <p:nvPr/>
        </p:nvSpPr>
        <p:spPr>
          <a:xfrm>
            <a:off x="197783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B2F45A-FF13-BDBB-A5C1-A3101DDDC934}"/>
              </a:ext>
            </a:extLst>
          </p:cNvPr>
          <p:cNvSpPr txBox="1"/>
          <p:nvPr/>
        </p:nvSpPr>
        <p:spPr>
          <a:xfrm>
            <a:off x="109817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5AFDB6-6A70-26BD-C07C-8BABB65D1965}"/>
              </a:ext>
            </a:extLst>
          </p:cNvPr>
          <p:cNvSpPr txBox="1"/>
          <p:nvPr/>
        </p:nvSpPr>
        <p:spPr>
          <a:xfrm>
            <a:off x="21851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1996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9BFE88E-ABE2-0AC4-BC9C-1C6CC626F63C}"/>
              </a:ext>
            </a:extLst>
          </p:cNvPr>
          <p:cNvSpPr/>
          <p:nvPr/>
        </p:nvSpPr>
        <p:spPr>
          <a:xfrm>
            <a:off x="131109" y="3207123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2D9D9F0D-D6F1-0274-0203-2FF2320826EB}"/>
              </a:ext>
            </a:extLst>
          </p:cNvPr>
          <p:cNvSpPr/>
          <p:nvPr/>
        </p:nvSpPr>
        <p:spPr>
          <a:xfrm>
            <a:off x="512654" y="3206735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CAE0AC-6A32-1A34-614C-F011BECA1772}"/>
              </a:ext>
            </a:extLst>
          </p:cNvPr>
          <p:cNvSpPr txBox="1"/>
          <p:nvPr/>
        </p:nvSpPr>
        <p:spPr>
          <a:xfrm rot="16200000">
            <a:off x="1912782" y="1654996"/>
            <a:ext cx="2589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ICA on EEG from Science</a:t>
            </a:r>
          </a:p>
          <a:p>
            <a:r>
              <a:rPr lang="en-US" dirty="0">
                <a:solidFill>
                  <a:srgbClr val="FFFF00"/>
                </a:solidFill>
              </a:rPr>
              <a:t> SCCN Launched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D791B013-0CC3-F554-2D69-3977366DDDBF}"/>
              </a:ext>
            </a:extLst>
          </p:cNvPr>
          <p:cNvSpPr/>
          <p:nvPr/>
        </p:nvSpPr>
        <p:spPr>
          <a:xfrm>
            <a:off x="991460" y="3205550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3CD1F3-6E69-5059-23F4-A7A455731FD8}"/>
              </a:ext>
            </a:extLst>
          </p:cNvPr>
          <p:cNvSpPr txBox="1"/>
          <p:nvPr/>
        </p:nvSpPr>
        <p:spPr>
          <a:xfrm rot="16200000">
            <a:off x="-415501" y="2423544"/>
            <a:ext cx="12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Infomax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66711FA-3C40-67ED-E41D-307937302141}"/>
              </a:ext>
            </a:extLst>
          </p:cNvPr>
          <p:cNvSpPr/>
          <p:nvPr/>
        </p:nvSpPr>
        <p:spPr>
          <a:xfrm>
            <a:off x="3112995" y="3197524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274BA6-BD67-570D-F67B-2CFFEB2EFA19}"/>
              </a:ext>
            </a:extLst>
          </p:cNvPr>
          <p:cNvSpPr txBox="1"/>
          <p:nvPr/>
        </p:nvSpPr>
        <p:spPr>
          <a:xfrm rot="16200000">
            <a:off x="-251030" y="2199594"/>
            <a:ext cx="170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First ICA on EEG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8C0C87-4229-4C6E-F68E-38FC0B77500E}"/>
              </a:ext>
            </a:extLst>
          </p:cNvPr>
          <p:cNvSpPr txBox="1"/>
          <p:nvPr/>
        </p:nvSpPr>
        <p:spPr>
          <a:xfrm rot="16200000">
            <a:off x="-94674" y="1889525"/>
            <a:ext cx="234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ICA on EEG from PNAS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FF52F15C-9CF0-AC58-C6F1-2611644F68D6}"/>
              </a:ext>
            </a:extLst>
          </p:cNvPr>
          <p:cNvSpPr/>
          <p:nvPr/>
        </p:nvSpPr>
        <p:spPr>
          <a:xfrm>
            <a:off x="7511298" y="3195214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9384ECF8-77FB-BAD1-DB39-5190B691F4BC}"/>
              </a:ext>
            </a:extLst>
          </p:cNvPr>
          <p:cNvSpPr/>
          <p:nvPr/>
        </p:nvSpPr>
        <p:spPr>
          <a:xfrm rot="10800000">
            <a:off x="982024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30F4EC-6515-E5C1-A0A4-685F2A6DF399}"/>
              </a:ext>
            </a:extLst>
          </p:cNvPr>
          <p:cNvSpPr txBox="1"/>
          <p:nvPr/>
        </p:nvSpPr>
        <p:spPr>
          <a:xfrm rot="16200000">
            <a:off x="-252074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Graduated a high school</a:t>
            </a: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3DA23100-FE16-3BBB-9A0F-0840C15CF3BD}"/>
              </a:ext>
            </a:extLst>
          </p:cNvPr>
          <p:cNvSpPr/>
          <p:nvPr/>
        </p:nvSpPr>
        <p:spPr>
          <a:xfrm rot="10800000">
            <a:off x="1351358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68BBB8-FE80-C83B-535D-45817EFD97A0}"/>
              </a:ext>
            </a:extLst>
          </p:cNvPr>
          <p:cNvSpPr txBox="1"/>
          <p:nvPr/>
        </p:nvSpPr>
        <p:spPr>
          <a:xfrm rot="16200000">
            <a:off x="117260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university</a:t>
            </a: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998031ED-676B-EA32-FAF2-CE19A8D1A54D}"/>
              </a:ext>
            </a:extLst>
          </p:cNvPr>
          <p:cNvSpPr/>
          <p:nvPr/>
        </p:nvSpPr>
        <p:spPr>
          <a:xfrm rot="10800000">
            <a:off x="3562045" y="3964182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6B4D27-B8F1-FC10-4765-B2474FFB2C3C}"/>
              </a:ext>
            </a:extLst>
          </p:cNvPr>
          <p:cNvSpPr txBox="1"/>
          <p:nvPr/>
        </p:nvSpPr>
        <p:spPr>
          <a:xfrm rot="16200000">
            <a:off x="2327947" y="5312927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grad school</a:t>
            </a: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77533A53-914A-07FC-A857-852CDD8F642B}"/>
              </a:ext>
            </a:extLst>
          </p:cNvPr>
          <p:cNvSpPr/>
          <p:nvPr/>
        </p:nvSpPr>
        <p:spPr>
          <a:xfrm rot="10800000">
            <a:off x="4453800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115658-46DC-F622-4BF6-FF4A3B56C1BE}"/>
              </a:ext>
            </a:extLst>
          </p:cNvPr>
          <p:cNvSpPr txBox="1"/>
          <p:nvPr/>
        </p:nvSpPr>
        <p:spPr>
          <a:xfrm rot="16200000">
            <a:off x="3219702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US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nd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EEGLAB Workshop</a:t>
            </a: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04D74B2B-E9BF-F5A4-717A-2D0BCAF3556A}"/>
              </a:ext>
            </a:extLst>
          </p:cNvPr>
          <p:cNvSpPr/>
          <p:nvPr/>
        </p:nvSpPr>
        <p:spPr>
          <a:xfrm rot="10800000">
            <a:off x="7055711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DD0001-3A8A-F758-E313-2A0AED9FD2EF}"/>
              </a:ext>
            </a:extLst>
          </p:cNvPr>
          <p:cNvSpPr txBox="1"/>
          <p:nvPr/>
        </p:nvSpPr>
        <p:spPr>
          <a:xfrm rot="16200000">
            <a:off x="5817184" y="5290028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Joined SCCN as a post-doc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C59C99D0-49CF-8FC0-E0D4-1109EB2AEEFD}"/>
              </a:ext>
            </a:extLst>
          </p:cNvPr>
          <p:cNvSpPr/>
          <p:nvPr/>
        </p:nvSpPr>
        <p:spPr>
          <a:xfrm>
            <a:off x="9307625" y="3190817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0B1F8699-C5F0-4DBA-2A8D-C6F5D4B63569}"/>
              </a:ext>
            </a:extLst>
          </p:cNvPr>
          <p:cNvSpPr/>
          <p:nvPr/>
        </p:nvSpPr>
        <p:spPr>
          <a:xfrm rot="10800000">
            <a:off x="9720483" y="3948106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20DDBA10-9B72-CBC6-12E5-26908CE45B49}"/>
              </a:ext>
            </a:extLst>
          </p:cNvPr>
          <p:cNvSpPr/>
          <p:nvPr/>
        </p:nvSpPr>
        <p:spPr>
          <a:xfrm rot="10800000">
            <a:off x="5749369" y="3989584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896E9B-BDFD-F22A-F3F3-9946252CE7CD}"/>
              </a:ext>
            </a:extLst>
          </p:cNvPr>
          <p:cNvSpPr txBox="1"/>
          <p:nvPr/>
        </p:nvSpPr>
        <p:spPr>
          <a:xfrm rot="16200000">
            <a:off x="4515271" y="5338329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Started posts-doc (MRI)</a:t>
            </a:r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7D296A8B-2938-0F6E-DCEB-BBF0965BB230}"/>
              </a:ext>
            </a:extLst>
          </p:cNvPr>
          <p:cNvSpPr/>
          <p:nvPr/>
        </p:nvSpPr>
        <p:spPr>
          <a:xfrm rot="10800000">
            <a:off x="8861229" y="3968361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63025E04-D2B2-B028-03CD-6599C756F237}"/>
              </a:ext>
            </a:extLst>
          </p:cNvPr>
          <p:cNvSpPr/>
          <p:nvPr/>
        </p:nvSpPr>
        <p:spPr>
          <a:xfrm rot="10800000">
            <a:off x="7986872" y="3975185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74EFF1-3480-C1EB-693D-821D9B6AA0FF}"/>
              </a:ext>
            </a:extLst>
          </p:cNvPr>
          <p:cNvSpPr txBox="1"/>
          <p:nvPr/>
        </p:nvSpPr>
        <p:spPr>
          <a:xfrm rot="16200000">
            <a:off x="6758476" y="5319749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Meeting Hiro Tanaka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680E860-D33C-B808-B642-2451C2F1F975}"/>
              </a:ext>
            </a:extLst>
          </p:cNvPr>
          <p:cNvSpPr txBox="1"/>
          <p:nvPr/>
        </p:nvSpPr>
        <p:spPr>
          <a:xfrm rot="16200000">
            <a:off x="7617712" y="5338328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‘Brain circulation’ started</a:t>
            </a: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9DF5B679-FE54-A0F4-E72A-DEDD31910EB7}"/>
              </a:ext>
            </a:extLst>
          </p:cNvPr>
          <p:cNvSpPr/>
          <p:nvPr/>
        </p:nvSpPr>
        <p:spPr>
          <a:xfrm rot="10800000">
            <a:off x="10150540" y="3948106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40C5C2-DD75-7A7A-01A7-6CA9EA1C37EE}"/>
              </a:ext>
            </a:extLst>
          </p:cNvPr>
          <p:cNvSpPr txBox="1"/>
          <p:nvPr/>
        </p:nvSpPr>
        <p:spPr>
          <a:xfrm rot="16200000">
            <a:off x="8449801" y="5333900"/>
            <a:ext cx="267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ICA’s dimension reduction</a:t>
            </a:r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CC36F471-4610-96B1-A919-2A636FD093B7}"/>
              </a:ext>
            </a:extLst>
          </p:cNvPr>
          <p:cNvSpPr/>
          <p:nvPr/>
        </p:nvSpPr>
        <p:spPr>
          <a:xfrm rot="10800000">
            <a:off x="10626453" y="3954712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2652B251-C101-DE89-0B52-DCC1C4E6A7A7}"/>
              </a:ext>
            </a:extLst>
          </p:cNvPr>
          <p:cNvSpPr/>
          <p:nvPr/>
        </p:nvSpPr>
        <p:spPr>
          <a:xfrm>
            <a:off x="4884946" y="3200565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CB5081-067E-3715-6EAD-C9C1BB67B0A2}"/>
              </a:ext>
            </a:extLst>
          </p:cNvPr>
          <p:cNvSpPr txBox="1"/>
          <p:nvPr/>
        </p:nvSpPr>
        <p:spPr>
          <a:xfrm rot="16200000">
            <a:off x="8980150" y="5258187"/>
            <a:ext cx="251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Meeting Paul Nunez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795FB9-BBAF-E925-1DCF-E6B7BA17695E}"/>
              </a:ext>
            </a:extLst>
          </p:cNvPr>
          <p:cNvSpPr txBox="1"/>
          <p:nvPr/>
        </p:nvSpPr>
        <p:spPr>
          <a:xfrm rot="16200000">
            <a:off x="9437957" y="5265997"/>
            <a:ext cx="251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Small patch </a:t>
            </a:r>
            <a:r>
              <a:rPr lang="en-US" dirty="0" err="1">
                <a:solidFill>
                  <a:srgbClr val="FF0000"/>
                </a:solidFill>
              </a:rPr>
              <a:t>hypohtesis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2" name="Arrow: Down 51">
            <a:extLst>
              <a:ext uri="{FF2B5EF4-FFF2-40B4-BE49-F238E27FC236}">
                <a16:creationId xmlns:a16="http://schemas.microsoft.com/office/drawing/2014/main" id="{165F755E-1321-AE31-EA56-2D0628B54C47}"/>
              </a:ext>
            </a:extLst>
          </p:cNvPr>
          <p:cNvSpPr/>
          <p:nvPr/>
        </p:nvSpPr>
        <p:spPr>
          <a:xfrm rot="10800000">
            <a:off x="11487552" y="3940532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CA8C902-6B47-CC35-1E91-B3DF1A5C4277}"/>
              </a:ext>
            </a:extLst>
          </p:cNvPr>
          <p:cNvGrpSpPr/>
          <p:nvPr/>
        </p:nvGrpSpPr>
        <p:grpSpPr>
          <a:xfrm>
            <a:off x="3900916" y="996900"/>
            <a:ext cx="369332" cy="2417721"/>
            <a:chOff x="3900916" y="996900"/>
            <a:chExt cx="369332" cy="2417721"/>
          </a:xfrm>
        </p:grpSpPr>
        <p:sp>
          <p:nvSpPr>
            <p:cNvPr id="59" name="Arrow: Down 58">
              <a:extLst>
                <a:ext uri="{FF2B5EF4-FFF2-40B4-BE49-F238E27FC236}">
                  <a16:creationId xmlns:a16="http://schemas.microsoft.com/office/drawing/2014/main" id="{B4F32885-3426-AB17-BBA1-A1E72D5FF170}"/>
                </a:ext>
              </a:extLst>
            </p:cNvPr>
            <p:cNvSpPr/>
            <p:nvPr/>
          </p:nvSpPr>
          <p:spPr>
            <a:xfrm>
              <a:off x="3998268" y="3192744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DC6F9E9-6C70-878F-B060-5E63EF2E8F71}"/>
                </a:ext>
              </a:extLst>
            </p:cNvPr>
            <p:cNvSpPr txBox="1"/>
            <p:nvPr/>
          </p:nvSpPr>
          <p:spPr>
            <a:xfrm rot="16200000">
              <a:off x="2982755" y="1915061"/>
              <a:ext cx="2205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ICA on EEG from TICS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EC17B17F-6E1C-2DC8-6593-E7261929E3A8}"/>
              </a:ext>
            </a:extLst>
          </p:cNvPr>
          <p:cNvSpPr txBox="1"/>
          <p:nvPr/>
        </p:nvSpPr>
        <p:spPr>
          <a:xfrm rot="16200000">
            <a:off x="6426972" y="1868652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Physiol. interp. of ICA 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26151FB-395A-210F-B286-95D5E968F120}"/>
              </a:ext>
            </a:extLst>
          </p:cNvPr>
          <p:cNvSpPr txBox="1"/>
          <p:nvPr/>
        </p:nvSpPr>
        <p:spPr>
          <a:xfrm rot="16200000">
            <a:off x="3800620" y="1858281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Physiol. interp. of ICA 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C0270BB-F719-106A-3E73-6ED519AA18D8}"/>
              </a:ext>
            </a:extLst>
          </p:cNvPr>
          <p:cNvSpPr txBox="1"/>
          <p:nvPr/>
        </p:nvSpPr>
        <p:spPr>
          <a:xfrm rot="16200000">
            <a:off x="8223299" y="1868651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Physiol. interp. of ICA 3</a:t>
            </a:r>
          </a:p>
        </p:txBody>
      </p:sp>
    </p:spTree>
    <p:extLst>
      <p:ext uri="{BB962C8B-B14F-4D97-AF65-F5344CB8AC3E}">
        <p14:creationId xmlns:p14="http://schemas.microsoft.com/office/powerpoint/2010/main" val="23510607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F297-9E0D-DAA8-E9D3-3F79B7516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3100" dirty="0"/>
              <a:t>Challenging the Physiological interpretation of ICA (3):</a:t>
            </a:r>
            <a:br>
              <a:rPr lang="en-US" sz="3100" dirty="0"/>
            </a:br>
            <a:r>
              <a:rPr lang="en-US" sz="3100" dirty="0"/>
              <a:t>Independent components are not independent</a:t>
            </a:r>
          </a:p>
        </p:txBody>
      </p:sp>
    </p:spTree>
    <p:extLst>
      <p:ext uri="{BB962C8B-B14F-4D97-AF65-F5344CB8AC3E}">
        <p14:creationId xmlns:p14="http://schemas.microsoft.com/office/powerpoint/2010/main" val="1362700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Group 7"/>
          <p:cNvGrpSpPr>
            <a:grpSpLocks/>
          </p:cNvGrpSpPr>
          <p:nvPr/>
        </p:nvGrpSpPr>
        <p:grpSpPr bwMode="auto">
          <a:xfrm>
            <a:off x="2619376" y="2238376"/>
            <a:ext cx="898525" cy="676275"/>
            <a:chOff x="3303" y="2265"/>
            <a:chExt cx="1265" cy="814"/>
          </a:xfrm>
        </p:grpSpPr>
        <p:sp>
          <p:nvSpPr>
            <p:cNvPr id="7379" name="Freeform 8"/>
            <p:cNvSpPr>
              <a:spLocks noChangeAspect="1"/>
            </p:cNvSpPr>
            <p:nvPr/>
          </p:nvSpPr>
          <p:spPr bwMode="auto">
            <a:xfrm>
              <a:off x="3303" y="2705"/>
              <a:ext cx="1265" cy="374"/>
            </a:xfrm>
            <a:custGeom>
              <a:avLst/>
              <a:gdLst>
                <a:gd name="T0" fmla="*/ 0 w 1809"/>
                <a:gd name="T1" fmla="*/ 361 h 535"/>
                <a:gd name="T2" fmla="*/ 302 w 1809"/>
                <a:gd name="T3" fmla="*/ 59 h 535"/>
                <a:gd name="T4" fmla="*/ 950 w 1809"/>
                <a:gd name="T5" fmla="*/ 52 h 535"/>
                <a:gd name="T6" fmla="*/ 1265 w 1809"/>
                <a:gd name="T7" fmla="*/ 374 h 5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09" h="535">
                  <a:moveTo>
                    <a:pt x="0" y="516"/>
                  </a:moveTo>
                  <a:cubicBezTo>
                    <a:pt x="103" y="336"/>
                    <a:pt x="206" y="157"/>
                    <a:pt x="432" y="84"/>
                  </a:cubicBezTo>
                  <a:cubicBezTo>
                    <a:pt x="658" y="11"/>
                    <a:pt x="1128" y="0"/>
                    <a:pt x="1358" y="75"/>
                  </a:cubicBezTo>
                  <a:cubicBezTo>
                    <a:pt x="1588" y="150"/>
                    <a:pt x="1698" y="342"/>
                    <a:pt x="1809" y="535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80" name="Oval 9"/>
            <p:cNvSpPr>
              <a:spLocks noChangeArrowheads="1"/>
            </p:cNvSpPr>
            <p:nvPr/>
          </p:nvSpPr>
          <p:spPr bwMode="auto">
            <a:xfrm>
              <a:off x="3718" y="2265"/>
              <a:ext cx="466" cy="4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</p:grpSp>
      <p:grpSp>
        <p:nvGrpSpPr>
          <p:cNvPr id="7172" name="Group 10"/>
          <p:cNvGrpSpPr>
            <a:grpSpLocks/>
          </p:cNvGrpSpPr>
          <p:nvPr/>
        </p:nvGrpSpPr>
        <p:grpSpPr bwMode="auto">
          <a:xfrm>
            <a:off x="2619376" y="3197226"/>
            <a:ext cx="898525" cy="676275"/>
            <a:chOff x="3303" y="2265"/>
            <a:chExt cx="1265" cy="814"/>
          </a:xfrm>
        </p:grpSpPr>
        <p:sp>
          <p:nvSpPr>
            <p:cNvPr id="7377" name="Freeform 11"/>
            <p:cNvSpPr>
              <a:spLocks noChangeAspect="1"/>
            </p:cNvSpPr>
            <p:nvPr/>
          </p:nvSpPr>
          <p:spPr bwMode="auto">
            <a:xfrm>
              <a:off x="3303" y="2705"/>
              <a:ext cx="1265" cy="374"/>
            </a:xfrm>
            <a:custGeom>
              <a:avLst/>
              <a:gdLst>
                <a:gd name="T0" fmla="*/ 0 w 1809"/>
                <a:gd name="T1" fmla="*/ 361 h 535"/>
                <a:gd name="T2" fmla="*/ 302 w 1809"/>
                <a:gd name="T3" fmla="*/ 59 h 535"/>
                <a:gd name="T4" fmla="*/ 950 w 1809"/>
                <a:gd name="T5" fmla="*/ 52 h 535"/>
                <a:gd name="T6" fmla="*/ 1265 w 1809"/>
                <a:gd name="T7" fmla="*/ 374 h 5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09" h="535">
                  <a:moveTo>
                    <a:pt x="0" y="516"/>
                  </a:moveTo>
                  <a:cubicBezTo>
                    <a:pt x="103" y="336"/>
                    <a:pt x="206" y="157"/>
                    <a:pt x="432" y="84"/>
                  </a:cubicBezTo>
                  <a:cubicBezTo>
                    <a:pt x="658" y="11"/>
                    <a:pt x="1128" y="0"/>
                    <a:pt x="1358" y="75"/>
                  </a:cubicBezTo>
                  <a:cubicBezTo>
                    <a:pt x="1588" y="150"/>
                    <a:pt x="1698" y="342"/>
                    <a:pt x="1809" y="535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78" name="Oval 12"/>
            <p:cNvSpPr>
              <a:spLocks noChangeArrowheads="1"/>
            </p:cNvSpPr>
            <p:nvPr/>
          </p:nvSpPr>
          <p:spPr bwMode="auto">
            <a:xfrm>
              <a:off x="3718" y="2265"/>
              <a:ext cx="466" cy="4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</p:grpSp>
      <p:grpSp>
        <p:nvGrpSpPr>
          <p:cNvPr id="7173" name="Group 13"/>
          <p:cNvGrpSpPr>
            <a:grpSpLocks/>
          </p:cNvGrpSpPr>
          <p:nvPr/>
        </p:nvGrpSpPr>
        <p:grpSpPr bwMode="auto">
          <a:xfrm>
            <a:off x="2619376" y="4156076"/>
            <a:ext cx="898525" cy="676275"/>
            <a:chOff x="3303" y="2265"/>
            <a:chExt cx="1265" cy="814"/>
          </a:xfrm>
        </p:grpSpPr>
        <p:sp>
          <p:nvSpPr>
            <p:cNvPr id="7375" name="Freeform 14"/>
            <p:cNvSpPr>
              <a:spLocks noChangeAspect="1"/>
            </p:cNvSpPr>
            <p:nvPr/>
          </p:nvSpPr>
          <p:spPr bwMode="auto">
            <a:xfrm>
              <a:off x="3303" y="2705"/>
              <a:ext cx="1265" cy="374"/>
            </a:xfrm>
            <a:custGeom>
              <a:avLst/>
              <a:gdLst>
                <a:gd name="T0" fmla="*/ 0 w 1809"/>
                <a:gd name="T1" fmla="*/ 361 h 535"/>
                <a:gd name="T2" fmla="*/ 302 w 1809"/>
                <a:gd name="T3" fmla="*/ 59 h 535"/>
                <a:gd name="T4" fmla="*/ 950 w 1809"/>
                <a:gd name="T5" fmla="*/ 52 h 535"/>
                <a:gd name="T6" fmla="*/ 1265 w 1809"/>
                <a:gd name="T7" fmla="*/ 374 h 5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09" h="535">
                  <a:moveTo>
                    <a:pt x="0" y="516"/>
                  </a:moveTo>
                  <a:cubicBezTo>
                    <a:pt x="103" y="336"/>
                    <a:pt x="206" y="157"/>
                    <a:pt x="432" y="84"/>
                  </a:cubicBezTo>
                  <a:cubicBezTo>
                    <a:pt x="658" y="11"/>
                    <a:pt x="1128" y="0"/>
                    <a:pt x="1358" y="75"/>
                  </a:cubicBezTo>
                  <a:cubicBezTo>
                    <a:pt x="1588" y="150"/>
                    <a:pt x="1698" y="342"/>
                    <a:pt x="1809" y="535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76" name="Oval 15"/>
            <p:cNvSpPr>
              <a:spLocks noChangeArrowheads="1"/>
            </p:cNvSpPr>
            <p:nvPr/>
          </p:nvSpPr>
          <p:spPr bwMode="auto">
            <a:xfrm>
              <a:off x="3718" y="2265"/>
              <a:ext cx="466" cy="4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</p:grpSp>
      <p:grpSp>
        <p:nvGrpSpPr>
          <p:cNvPr id="7174" name="Group 16"/>
          <p:cNvGrpSpPr>
            <a:grpSpLocks/>
          </p:cNvGrpSpPr>
          <p:nvPr/>
        </p:nvGrpSpPr>
        <p:grpSpPr bwMode="auto">
          <a:xfrm>
            <a:off x="2619376" y="5114926"/>
            <a:ext cx="898525" cy="676275"/>
            <a:chOff x="3303" y="2265"/>
            <a:chExt cx="1265" cy="814"/>
          </a:xfrm>
        </p:grpSpPr>
        <p:sp>
          <p:nvSpPr>
            <p:cNvPr id="7373" name="Freeform 17"/>
            <p:cNvSpPr>
              <a:spLocks noChangeAspect="1"/>
            </p:cNvSpPr>
            <p:nvPr/>
          </p:nvSpPr>
          <p:spPr bwMode="auto">
            <a:xfrm>
              <a:off x="3303" y="2705"/>
              <a:ext cx="1265" cy="374"/>
            </a:xfrm>
            <a:custGeom>
              <a:avLst/>
              <a:gdLst>
                <a:gd name="T0" fmla="*/ 0 w 1809"/>
                <a:gd name="T1" fmla="*/ 361 h 535"/>
                <a:gd name="T2" fmla="*/ 302 w 1809"/>
                <a:gd name="T3" fmla="*/ 59 h 535"/>
                <a:gd name="T4" fmla="*/ 950 w 1809"/>
                <a:gd name="T5" fmla="*/ 52 h 535"/>
                <a:gd name="T6" fmla="*/ 1265 w 1809"/>
                <a:gd name="T7" fmla="*/ 374 h 5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09" h="535">
                  <a:moveTo>
                    <a:pt x="0" y="516"/>
                  </a:moveTo>
                  <a:cubicBezTo>
                    <a:pt x="103" y="336"/>
                    <a:pt x="206" y="157"/>
                    <a:pt x="432" y="84"/>
                  </a:cubicBezTo>
                  <a:cubicBezTo>
                    <a:pt x="658" y="11"/>
                    <a:pt x="1128" y="0"/>
                    <a:pt x="1358" y="75"/>
                  </a:cubicBezTo>
                  <a:cubicBezTo>
                    <a:pt x="1588" y="150"/>
                    <a:pt x="1698" y="342"/>
                    <a:pt x="1809" y="535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74" name="Oval 18"/>
            <p:cNvSpPr>
              <a:spLocks noChangeArrowheads="1"/>
            </p:cNvSpPr>
            <p:nvPr/>
          </p:nvSpPr>
          <p:spPr bwMode="auto">
            <a:xfrm>
              <a:off x="3718" y="2265"/>
              <a:ext cx="466" cy="4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</p:grpSp>
      <p:grpSp>
        <p:nvGrpSpPr>
          <p:cNvPr id="7175" name="Group 19"/>
          <p:cNvGrpSpPr>
            <a:grpSpLocks noChangeAspect="1"/>
          </p:cNvGrpSpPr>
          <p:nvPr/>
        </p:nvGrpSpPr>
        <p:grpSpPr bwMode="auto">
          <a:xfrm>
            <a:off x="3271838" y="2355851"/>
            <a:ext cx="138112" cy="301625"/>
            <a:chOff x="2563" y="3585"/>
            <a:chExt cx="86" cy="174"/>
          </a:xfrm>
        </p:grpSpPr>
        <p:sp>
          <p:nvSpPr>
            <p:cNvPr id="7370" name="Line 20"/>
            <p:cNvSpPr>
              <a:spLocks noChangeAspect="1" noChangeShapeType="1"/>
            </p:cNvSpPr>
            <p:nvPr/>
          </p:nvSpPr>
          <p:spPr bwMode="auto">
            <a:xfrm flipV="1">
              <a:off x="2567" y="3585"/>
              <a:ext cx="79" cy="5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71" name="Line 21"/>
            <p:cNvSpPr>
              <a:spLocks noChangeAspect="1" noChangeShapeType="1"/>
            </p:cNvSpPr>
            <p:nvPr/>
          </p:nvSpPr>
          <p:spPr bwMode="auto">
            <a:xfrm>
              <a:off x="2563" y="3669"/>
              <a:ext cx="86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72" name="Line 22"/>
            <p:cNvSpPr>
              <a:spLocks noChangeAspect="1" noChangeShapeType="1"/>
            </p:cNvSpPr>
            <p:nvPr/>
          </p:nvSpPr>
          <p:spPr bwMode="auto">
            <a:xfrm>
              <a:off x="2568" y="3704"/>
              <a:ext cx="77" cy="5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176" name="Group 23"/>
          <p:cNvGrpSpPr>
            <a:grpSpLocks noChangeAspect="1"/>
          </p:cNvGrpSpPr>
          <p:nvPr/>
        </p:nvGrpSpPr>
        <p:grpSpPr bwMode="auto">
          <a:xfrm>
            <a:off x="3271838" y="3319464"/>
            <a:ext cx="138112" cy="300037"/>
            <a:chOff x="2563" y="3585"/>
            <a:chExt cx="86" cy="174"/>
          </a:xfrm>
        </p:grpSpPr>
        <p:sp>
          <p:nvSpPr>
            <p:cNvPr id="7367" name="Line 24"/>
            <p:cNvSpPr>
              <a:spLocks noChangeAspect="1" noChangeShapeType="1"/>
            </p:cNvSpPr>
            <p:nvPr/>
          </p:nvSpPr>
          <p:spPr bwMode="auto">
            <a:xfrm flipV="1">
              <a:off x="2567" y="3585"/>
              <a:ext cx="79" cy="5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68" name="Line 25"/>
            <p:cNvSpPr>
              <a:spLocks noChangeAspect="1" noChangeShapeType="1"/>
            </p:cNvSpPr>
            <p:nvPr/>
          </p:nvSpPr>
          <p:spPr bwMode="auto">
            <a:xfrm>
              <a:off x="2563" y="3669"/>
              <a:ext cx="86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69" name="Line 26"/>
            <p:cNvSpPr>
              <a:spLocks noChangeAspect="1" noChangeShapeType="1"/>
            </p:cNvSpPr>
            <p:nvPr/>
          </p:nvSpPr>
          <p:spPr bwMode="auto">
            <a:xfrm>
              <a:off x="2568" y="3704"/>
              <a:ext cx="77" cy="5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177" name="Group 27"/>
          <p:cNvGrpSpPr>
            <a:grpSpLocks noChangeAspect="1"/>
          </p:cNvGrpSpPr>
          <p:nvPr/>
        </p:nvGrpSpPr>
        <p:grpSpPr bwMode="auto">
          <a:xfrm>
            <a:off x="3271838" y="4283075"/>
            <a:ext cx="138112" cy="300038"/>
            <a:chOff x="2563" y="3585"/>
            <a:chExt cx="86" cy="174"/>
          </a:xfrm>
        </p:grpSpPr>
        <p:sp>
          <p:nvSpPr>
            <p:cNvPr id="7364" name="Line 28"/>
            <p:cNvSpPr>
              <a:spLocks noChangeAspect="1" noChangeShapeType="1"/>
            </p:cNvSpPr>
            <p:nvPr/>
          </p:nvSpPr>
          <p:spPr bwMode="auto">
            <a:xfrm flipV="1">
              <a:off x="2567" y="3585"/>
              <a:ext cx="79" cy="5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65" name="Line 29"/>
            <p:cNvSpPr>
              <a:spLocks noChangeAspect="1" noChangeShapeType="1"/>
            </p:cNvSpPr>
            <p:nvPr/>
          </p:nvSpPr>
          <p:spPr bwMode="auto">
            <a:xfrm>
              <a:off x="2563" y="3669"/>
              <a:ext cx="86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66" name="Line 30"/>
            <p:cNvSpPr>
              <a:spLocks noChangeAspect="1" noChangeShapeType="1"/>
            </p:cNvSpPr>
            <p:nvPr/>
          </p:nvSpPr>
          <p:spPr bwMode="auto">
            <a:xfrm>
              <a:off x="2568" y="3704"/>
              <a:ext cx="77" cy="5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178" name="Group 31"/>
          <p:cNvGrpSpPr>
            <a:grpSpLocks noChangeAspect="1"/>
          </p:cNvGrpSpPr>
          <p:nvPr/>
        </p:nvGrpSpPr>
        <p:grpSpPr bwMode="auto">
          <a:xfrm>
            <a:off x="3271838" y="5245101"/>
            <a:ext cx="138112" cy="301625"/>
            <a:chOff x="2563" y="3585"/>
            <a:chExt cx="86" cy="174"/>
          </a:xfrm>
        </p:grpSpPr>
        <p:sp>
          <p:nvSpPr>
            <p:cNvPr id="7361" name="Line 32"/>
            <p:cNvSpPr>
              <a:spLocks noChangeAspect="1" noChangeShapeType="1"/>
            </p:cNvSpPr>
            <p:nvPr/>
          </p:nvSpPr>
          <p:spPr bwMode="auto">
            <a:xfrm flipV="1">
              <a:off x="2567" y="3585"/>
              <a:ext cx="79" cy="5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62" name="Line 33"/>
            <p:cNvSpPr>
              <a:spLocks noChangeAspect="1" noChangeShapeType="1"/>
            </p:cNvSpPr>
            <p:nvPr/>
          </p:nvSpPr>
          <p:spPr bwMode="auto">
            <a:xfrm>
              <a:off x="2563" y="3669"/>
              <a:ext cx="86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63" name="Line 34"/>
            <p:cNvSpPr>
              <a:spLocks noChangeAspect="1" noChangeShapeType="1"/>
            </p:cNvSpPr>
            <p:nvPr/>
          </p:nvSpPr>
          <p:spPr bwMode="auto">
            <a:xfrm>
              <a:off x="2568" y="3704"/>
              <a:ext cx="77" cy="5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179" name="Group 35"/>
          <p:cNvGrpSpPr>
            <a:grpSpLocks/>
          </p:cNvGrpSpPr>
          <p:nvPr/>
        </p:nvGrpSpPr>
        <p:grpSpPr bwMode="auto">
          <a:xfrm rot="-4291619">
            <a:off x="6167438" y="2144713"/>
            <a:ext cx="441325" cy="895350"/>
            <a:chOff x="3316" y="1473"/>
            <a:chExt cx="156" cy="308"/>
          </a:xfrm>
        </p:grpSpPr>
        <p:grpSp>
          <p:nvGrpSpPr>
            <p:cNvPr id="7342" name="Group 36"/>
            <p:cNvGrpSpPr>
              <a:grpSpLocks/>
            </p:cNvGrpSpPr>
            <p:nvPr/>
          </p:nvGrpSpPr>
          <p:grpSpPr bwMode="auto">
            <a:xfrm>
              <a:off x="3328" y="1484"/>
              <a:ext cx="135" cy="297"/>
              <a:chOff x="3308" y="2544"/>
              <a:chExt cx="135" cy="297"/>
            </a:xfrm>
          </p:grpSpPr>
          <p:sp>
            <p:nvSpPr>
              <p:cNvPr id="7359" name="Rectangle 37"/>
              <p:cNvSpPr>
                <a:spLocks noChangeArrowheads="1"/>
              </p:cNvSpPr>
              <p:nvPr/>
            </p:nvSpPr>
            <p:spPr bwMode="auto">
              <a:xfrm>
                <a:off x="3347" y="2649"/>
                <a:ext cx="58" cy="192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sp>
            <p:nvSpPr>
              <p:cNvPr id="7360" name="Oval 38"/>
              <p:cNvSpPr>
                <a:spLocks noChangeArrowheads="1"/>
              </p:cNvSpPr>
              <p:nvPr/>
            </p:nvSpPr>
            <p:spPr bwMode="auto">
              <a:xfrm>
                <a:off x="3308" y="2544"/>
                <a:ext cx="135" cy="134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</p:grpSp>
        <p:grpSp>
          <p:nvGrpSpPr>
            <p:cNvPr id="7343" name="Group 39"/>
            <p:cNvGrpSpPr>
              <a:grpSpLocks/>
            </p:cNvGrpSpPr>
            <p:nvPr/>
          </p:nvGrpSpPr>
          <p:grpSpPr bwMode="auto">
            <a:xfrm>
              <a:off x="3316" y="1491"/>
              <a:ext cx="156" cy="116"/>
              <a:chOff x="3316" y="1491"/>
              <a:chExt cx="156" cy="116"/>
            </a:xfrm>
          </p:grpSpPr>
          <p:sp>
            <p:nvSpPr>
              <p:cNvPr id="7352" name="Line 40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53" name="Line 41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54" name="Line 42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55" name="Line 43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56" name="Line 44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57" name="Line 45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58" name="Line 46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7344" name="Group 47"/>
            <p:cNvGrpSpPr>
              <a:grpSpLocks/>
            </p:cNvGrpSpPr>
            <p:nvPr/>
          </p:nvGrpSpPr>
          <p:grpSpPr bwMode="auto">
            <a:xfrm rot="5099214">
              <a:off x="3320" y="1493"/>
              <a:ext cx="156" cy="116"/>
              <a:chOff x="3316" y="1491"/>
              <a:chExt cx="156" cy="116"/>
            </a:xfrm>
          </p:grpSpPr>
          <p:sp>
            <p:nvSpPr>
              <p:cNvPr id="7345" name="Line 48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46" name="Line 49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47" name="Line 50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48" name="Line 51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49" name="Line 52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50" name="Line 53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51" name="Line 54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7180" name="Group 55"/>
          <p:cNvGrpSpPr>
            <a:grpSpLocks/>
          </p:cNvGrpSpPr>
          <p:nvPr/>
        </p:nvGrpSpPr>
        <p:grpSpPr bwMode="auto">
          <a:xfrm rot="-4291619">
            <a:off x="6166644" y="3129757"/>
            <a:ext cx="442913" cy="895350"/>
            <a:chOff x="3316" y="1473"/>
            <a:chExt cx="156" cy="308"/>
          </a:xfrm>
        </p:grpSpPr>
        <p:grpSp>
          <p:nvGrpSpPr>
            <p:cNvPr id="7323" name="Group 56"/>
            <p:cNvGrpSpPr>
              <a:grpSpLocks/>
            </p:cNvGrpSpPr>
            <p:nvPr/>
          </p:nvGrpSpPr>
          <p:grpSpPr bwMode="auto">
            <a:xfrm>
              <a:off x="3328" y="1484"/>
              <a:ext cx="135" cy="297"/>
              <a:chOff x="3308" y="2544"/>
              <a:chExt cx="135" cy="297"/>
            </a:xfrm>
          </p:grpSpPr>
          <p:sp>
            <p:nvSpPr>
              <p:cNvPr id="7340" name="Rectangle 57"/>
              <p:cNvSpPr>
                <a:spLocks noChangeArrowheads="1"/>
              </p:cNvSpPr>
              <p:nvPr/>
            </p:nvSpPr>
            <p:spPr bwMode="auto">
              <a:xfrm>
                <a:off x="3347" y="2649"/>
                <a:ext cx="58" cy="192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sp>
            <p:nvSpPr>
              <p:cNvPr id="7341" name="Oval 58"/>
              <p:cNvSpPr>
                <a:spLocks noChangeArrowheads="1"/>
              </p:cNvSpPr>
              <p:nvPr/>
            </p:nvSpPr>
            <p:spPr bwMode="auto">
              <a:xfrm>
                <a:off x="3308" y="2544"/>
                <a:ext cx="135" cy="134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</p:grpSp>
        <p:grpSp>
          <p:nvGrpSpPr>
            <p:cNvPr id="7324" name="Group 59"/>
            <p:cNvGrpSpPr>
              <a:grpSpLocks/>
            </p:cNvGrpSpPr>
            <p:nvPr/>
          </p:nvGrpSpPr>
          <p:grpSpPr bwMode="auto">
            <a:xfrm>
              <a:off x="3316" y="1491"/>
              <a:ext cx="156" cy="116"/>
              <a:chOff x="3316" y="1491"/>
              <a:chExt cx="156" cy="116"/>
            </a:xfrm>
          </p:grpSpPr>
          <p:sp>
            <p:nvSpPr>
              <p:cNvPr id="7333" name="Line 60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34" name="Line 61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35" name="Line 62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36" name="Line 63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37" name="Line 64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38" name="Line 65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39" name="Line 66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7325" name="Group 67"/>
            <p:cNvGrpSpPr>
              <a:grpSpLocks/>
            </p:cNvGrpSpPr>
            <p:nvPr/>
          </p:nvGrpSpPr>
          <p:grpSpPr bwMode="auto">
            <a:xfrm rot="5099214">
              <a:off x="3320" y="1493"/>
              <a:ext cx="156" cy="116"/>
              <a:chOff x="3316" y="1491"/>
              <a:chExt cx="156" cy="116"/>
            </a:xfrm>
          </p:grpSpPr>
          <p:sp>
            <p:nvSpPr>
              <p:cNvPr id="7326" name="Line 68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27" name="Line 69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28" name="Line 70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29" name="Line 71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30" name="Line 72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31" name="Line 73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32" name="Line 74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7181" name="Group 75"/>
          <p:cNvGrpSpPr>
            <a:grpSpLocks/>
          </p:cNvGrpSpPr>
          <p:nvPr/>
        </p:nvGrpSpPr>
        <p:grpSpPr bwMode="auto">
          <a:xfrm rot="-4291619">
            <a:off x="6167438" y="4114801"/>
            <a:ext cx="441325" cy="895350"/>
            <a:chOff x="3316" y="1473"/>
            <a:chExt cx="156" cy="308"/>
          </a:xfrm>
        </p:grpSpPr>
        <p:grpSp>
          <p:nvGrpSpPr>
            <p:cNvPr id="7304" name="Group 76"/>
            <p:cNvGrpSpPr>
              <a:grpSpLocks/>
            </p:cNvGrpSpPr>
            <p:nvPr/>
          </p:nvGrpSpPr>
          <p:grpSpPr bwMode="auto">
            <a:xfrm>
              <a:off x="3328" y="1484"/>
              <a:ext cx="135" cy="297"/>
              <a:chOff x="3308" y="2544"/>
              <a:chExt cx="135" cy="297"/>
            </a:xfrm>
          </p:grpSpPr>
          <p:sp>
            <p:nvSpPr>
              <p:cNvPr id="7321" name="Rectangle 77"/>
              <p:cNvSpPr>
                <a:spLocks noChangeArrowheads="1"/>
              </p:cNvSpPr>
              <p:nvPr/>
            </p:nvSpPr>
            <p:spPr bwMode="auto">
              <a:xfrm>
                <a:off x="3347" y="2649"/>
                <a:ext cx="58" cy="192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sp>
            <p:nvSpPr>
              <p:cNvPr id="7322" name="Oval 78"/>
              <p:cNvSpPr>
                <a:spLocks noChangeArrowheads="1"/>
              </p:cNvSpPr>
              <p:nvPr/>
            </p:nvSpPr>
            <p:spPr bwMode="auto">
              <a:xfrm>
                <a:off x="3308" y="2544"/>
                <a:ext cx="135" cy="134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</p:grpSp>
        <p:grpSp>
          <p:nvGrpSpPr>
            <p:cNvPr id="7305" name="Group 79"/>
            <p:cNvGrpSpPr>
              <a:grpSpLocks/>
            </p:cNvGrpSpPr>
            <p:nvPr/>
          </p:nvGrpSpPr>
          <p:grpSpPr bwMode="auto">
            <a:xfrm>
              <a:off x="3316" y="1491"/>
              <a:ext cx="156" cy="116"/>
              <a:chOff x="3316" y="1491"/>
              <a:chExt cx="156" cy="116"/>
            </a:xfrm>
          </p:grpSpPr>
          <p:sp>
            <p:nvSpPr>
              <p:cNvPr id="7314" name="Line 80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15" name="Line 81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16" name="Line 82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17" name="Line 83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18" name="Line 84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19" name="Line 85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20" name="Line 86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7306" name="Group 87"/>
            <p:cNvGrpSpPr>
              <a:grpSpLocks/>
            </p:cNvGrpSpPr>
            <p:nvPr/>
          </p:nvGrpSpPr>
          <p:grpSpPr bwMode="auto">
            <a:xfrm rot="5099214">
              <a:off x="3320" y="1493"/>
              <a:ext cx="156" cy="116"/>
              <a:chOff x="3316" y="1491"/>
              <a:chExt cx="156" cy="116"/>
            </a:xfrm>
          </p:grpSpPr>
          <p:sp>
            <p:nvSpPr>
              <p:cNvPr id="7307" name="Line 88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08" name="Line 89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09" name="Line 90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10" name="Line 91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11" name="Line 92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12" name="Line 93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13" name="Line 94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7182" name="Group 95"/>
          <p:cNvGrpSpPr>
            <a:grpSpLocks/>
          </p:cNvGrpSpPr>
          <p:nvPr/>
        </p:nvGrpSpPr>
        <p:grpSpPr bwMode="auto">
          <a:xfrm rot="-4291619">
            <a:off x="6166644" y="5099844"/>
            <a:ext cx="442912" cy="895350"/>
            <a:chOff x="3316" y="1473"/>
            <a:chExt cx="156" cy="308"/>
          </a:xfrm>
        </p:grpSpPr>
        <p:grpSp>
          <p:nvGrpSpPr>
            <p:cNvPr id="7285" name="Group 96"/>
            <p:cNvGrpSpPr>
              <a:grpSpLocks/>
            </p:cNvGrpSpPr>
            <p:nvPr/>
          </p:nvGrpSpPr>
          <p:grpSpPr bwMode="auto">
            <a:xfrm>
              <a:off x="3328" y="1484"/>
              <a:ext cx="135" cy="297"/>
              <a:chOff x="3308" y="2544"/>
              <a:chExt cx="135" cy="297"/>
            </a:xfrm>
          </p:grpSpPr>
          <p:sp>
            <p:nvSpPr>
              <p:cNvPr id="7302" name="Rectangle 97"/>
              <p:cNvSpPr>
                <a:spLocks noChangeArrowheads="1"/>
              </p:cNvSpPr>
              <p:nvPr/>
            </p:nvSpPr>
            <p:spPr bwMode="auto">
              <a:xfrm>
                <a:off x="3347" y="2649"/>
                <a:ext cx="58" cy="192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sp>
            <p:nvSpPr>
              <p:cNvPr id="7303" name="Oval 98"/>
              <p:cNvSpPr>
                <a:spLocks noChangeArrowheads="1"/>
              </p:cNvSpPr>
              <p:nvPr/>
            </p:nvSpPr>
            <p:spPr bwMode="auto">
              <a:xfrm>
                <a:off x="3308" y="2544"/>
                <a:ext cx="135" cy="134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</p:grpSp>
        <p:grpSp>
          <p:nvGrpSpPr>
            <p:cNvPr id="7286" name="Group 99"/>
            <p:cNvGrpSpPr>
              <a:grpSpLocks/>
            </p:cNvGrpSpPr>
            <p:nvPr/>
          </p:nvGrpSpPr>
          <p:grpSpPr bwMode="auto">
            <a:xfrm>
              <a:off x="3316" y="1491"/>
              <a:ext cx="156" cy="116"/>
              <a:chOff x="3316" y="1491"/>
              <a:chExt cx="156" cy="116"/>
            </a:xfrm>
          </p:grpSpPr>
          <p:sp>
            <p:nvSpPr>
              <p:cNvPr id="7295" name="Line 100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96" name="Line 101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97" name="Line 102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98" name="Line 103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99" name="Line 104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00" name="Line 105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01" name="Line 106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7287" name="Group 107"/>
            <p:cNvGrpSpPr>
              <a:grpSpLocks/>
            </p:cNvGrpSpPr>
            <p:nvPr/>
          </p:nvGrpSpPr>
          <p:grpSpPr bwMode="auto">
            <a:xfrm rot="5099214">
              <a:off x="3320" y="1493"/>
              <a:ext cx="156" cy="116"/>
              <a:chOff x="3316" y="1491"/>
              <a:chExt cx="156" cy="116"/>
            </a:xfrm>
          </p:grpSpPr>
          <p:sp>
            <p:nvSpPr>
              <p:cNvPr id="7288" name="Line 108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9" name="Line 109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90" name="Line 110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91" name="Line 111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92" name="Line 112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93" name="Line 113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94" name="Line 114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7183" name="Text Box 135"/>
          <p:cNvSpPr txBox="1">
            <a:spLocks noChangeArrowheads="1"/>
          </p:cNvSpPr>
          <p:nvPr/>
        </p:nvSpPr>
        <p:spPr bwMode="auto">
          <a:xfrm>
            <a:off x="2840039" y="2243138"/>
            <a:ext cx="479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7184" name="Text Box 136"/>
          <p:cNvSpPr txBox="1">
            <a:spLocks noChangeArrowheads="1"/>
          </p:cNvSpPr>
          <p:nvPr/>
        </p:nvSpPr>
        <p:spPr bwMode="auto">
          <a:xfrm>
            <a:off x="2838451" y="3219451"/>
            <a:ext cx="479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7185" name="Text Box 137"/>
          <p:cNvSpPr txBox="1">
            <a:spLocks noChangeArrowheads="1"/>
          </p:cNvSpPr>
          <p:nvPr/>
        </p:nvSpPr>
        <p:spPr bwMode="auto">
          <a:xfrm>
            <a:off x="2838451" y="4165601"/>
            <a:ext cx="479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7186" name="Text Box 138"/>
          <p:cNvSpPr txBox="1">
            <a:spLocks noChangeArrowheads="1"/>
          </p:cNvSpPr>
          <p:nvPr/>
        </p:nvSpPr>
        <p:spPr bwMode="auto">
          <a:xfrm>
            <a:off x="2838451" y="5124451"/>
            <a:ext cx="479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7187" name="Text Box 139"/>
          <p:cNvSpPr txBox="1">
            <a:spLocks noChangeArrowheads="1"/>
          </p:cNvSpPr>
          <p:nvPr/>
        </p:nvSpPr>
        <p:spPr bwMode="auto">
          <a:xfrm>
            <a:off x="5845176" y="2624138"/>
            <a:ext cx="10826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 dirty="0"/>
              <a:t>Mic 1</a:t>
            </a:r>
          </a:p>
        </p:txBody>
      </p:sp>
      <p:sp>
        <p:nvSpPr>
          <p:cNvPr id="7188" name="Text Box 140"/>
          <p:cNvSpPr txBox="1">
            <a:spLocks noChangeArrowheads="1"/>
          </p:cNvSpPr>
          <p:nvPr/>
        </p:nvSpPr>
        <p:spPr bwMode="auto">
          <a:xfrm>
            <a:off x="5845176" y="3613150"/>
            <a:ext cx="1082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 dirty="0"/>
              <a:t>Mic 2</a:t>
            </a:r>
          </a:p>
        </p:txBody>
      </p:sp>
      <p:sp>
        <p:nvSpPr>
          <p:cNvPr id="7189" name="Text Box 141"/>
          <p:cNvSpPr txBox="1">
            <a:spLocks noChangeArrowheads="1"/>
          </p:cNvSpPr>
          <p:nvPr/>
        </p:nvSpPr>
        <p:spPr bwMode="auto">
          <a:xfrm>
            <a:off x="5845176" y="4602163"/>
            <a:ext cx="1082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 dirty="0"/>
              <a:t>Mic 3</a:t>
            </a:r>
          </a:p>
        </p:txBody>
      </p:sp>
      <p:sp>
        <p:nvSpPr>
          <p:cNvPr id="7190" name="Text Box 142"/>
          <p:cNvSpPr txBox="1">
            <a:spLocks noChangeArrowheads="1"/>
          </p:cNvSpPr>
          <p:nvPr/>
        </p:nvSpPr>
        <p:spPr bwMode="auto">
          <a:xfrm>
            <a:off x="5845176" y="5592763"/>
            <a:ext cx="10826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 dirty="0"/>
              <a:t>Mic 4</a:t>
            </a:r>
          </a:p>
        </p:txBody>
      </p:sp>
      <p:grpSp>
        <p:nvGrpSpPr>
          <p:cNvPr id="47312" name="Group 208"/>
          <p:cNvGrpSpPr>
            <a:grpSpLocks/>
          </p:cNvGrpSpPr>
          <p:nvPr/>
        </p:nvGrpSpPr>
        <p:grpSpPr bwMode="auto">
          <a:xfrm>
            <a:off x="3363913" y="2489201"/>
            <a:ext cx="2563812" cy="2974975"/>
            <a:chOff x="1003" y="1592"/>
            <a:chExt cx="1237" cy="1344"/>
          </a:xfrm>
        </p:grpSpPr>
        <p:sp>
          <p:nvSpPr>
            <p:cNvPr id="7281" name="Line 209"/>
            <p:cNvSpPr>
              <a:spLocks noChangeShapeType="1"/>
            </p:cNvSpPr>
            <p:nvPr/>
          </p:nvSpPr>
          <p:spPr bwMode="auto">
            <a:xfrm rot="10800000" flipV="1">
              <a:off x="1018" y="2923"/>
              <a:ext cx="1222" cy="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2" name="Line 210"/>
            <p:cNvSpPr>
              <a:spLocks noChangeShapeType="1"/>
            </p:cNvSpPr>
            <p:nvPr/>
          </p:nvSpPr>
          <p:spPr bwMode="auto">
            <a:xfrm rot="10800000">
              <a:off x="1003" y="2496"/>
              <a:ext cx="1236" cy="4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3" name="Line 211"/>
            <p:cNvSpPr>
              <a:spLocks noChangeShapeType="1"/>
            </p:cNvSpPr>
            <p:nvPr/>
          </p:nvSpPr>
          <p:spPr bwMode="auto">
            <a:xfrm rot="10800000">
              <a:off x="1025" y="2060"/>
              <a:ext cx="1214" cy="8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4" name="Line 212"/>
            <p:cNvSpPr>
              <a:spLocks noChangeShapeType="1"/>
            </p:cNvSpPr>
            <p:nvPr/>
          </p:nvSpPr>
          <p:spPr bwMode="auto">
            <a:xfrm rot="10800000">
              <a:off x="1061" y="1592"/>
              <a:ext cx="1178" cy="13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7317" name="Group 213"/>
          <p:cNvGrpSpPr>
            <a:grpSpLocks/>
          </p:cNvGrpSpPr>
          <p:nvPr/>
        </p:nvGrpSpPr>
        <p:grpSpPr bwMode="auto">
          <a:xfrm>
            <a:off x="3443288" y="2555876"/>
            <a:ext cx="2455862" cy="2855913"/>
            <a:chOff x="1053" y="1634"/>
            <a:chExt cx="1185" cy="1290"/>
          </a:xfrm>
        </p:grpSpPr>
        <p:sp>
          <p:nvSpPr>
            <p:cNvPr id="7277" name="Line 214"/>
            <p:cNvSpPr>
              <a:spLocks noChangeShapeType="1"/>
            </p:cNvSpPr>
            <p:nvPr/>
          </p:nvSpPr>
          <p:spPr bwMode="auto">
            <a:xfrm rot="10800000" flipV="1">
              <a:off x="1053" y="2478"/>
              <a:ext cx="1185" cy="4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8" name="Line 215"/>
            <p:cNvSpPr>
              <a:spLocks noChangeShapeType="1"/>
            </p:cNvSpPr>
            <p:nvPr/>
          </p:nvSpPr>
          <p:spPr bwMode="auto">
            <a:xfrm rot="10800000" flipV="1">
              <a:off x="1053" y="2478"/>
              <a:ext cx="1185" cy="1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9" name="Line 216"/>
            <p:cNvSpPr>
              <a:spLocks noChangeShapeType="1"/>
            </p:cNvSpPr>
            <p:nvPr/>
          </p:nvSpPr>
          <p:spPr bwMode="auto">
            <a:xfrm rot="10800000">
              <a:off x="1053" y="2060"/>
              <a:ext cx="1185" cy="4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0" name="Line 217"/>
            <p:cNvSpPr>
              <a:spLocks noChangeShapeType="1"/>
            </p:cNvSpPr>
            <p:nvPr/>
          </p:nvSpPr>
          <p:spPr bwMode="auto">
            <a:xfrm rot="10800000">
              <a:off x="1089" y="1634"/>
              <a:ext cx="1149" cy="8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7322" name="Group 218"/>
          <p:cNvGrpSpPr>
            <a:grpSpLocks/>
          </p:cNvGrpSpPr>
          <p:nvPr/>
        </p:nvGrpSpPr>
        <p:grpSpPr bwMode="auto">
          <a:xfrm>
            <a:off x="3465514" y="2525713"/>
            <a:ext cx="2428875" cy="2895600"/>
            <a:chOff x="1067" y="1615"/>
            <a:chExt cx="1172" cy="1308"/>
          </a:xfrm>
        </p:grpSpPr>
        <p:sp>
          <p:nvSpPr>
            <p:cNvPr id="7273" name="Line 219"/>
            <p:cNvSpPr>
              <a:spLocks noChangeShapeType="1"/>
            </p:cNvSpPr>
            <p:nvPr/>
          </p:nvSpPr>
          <p:spPr bwMode="auto">
            <a:xfrm rot="10800000" flipV="1">
              <a:off x="1075" y="2060"/>
              <a:ext cx="1163" cy="8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4" name="Line 220"/>
            <p:cNvSpPr>
              <a:spLocks noChangeShapeType="1"/>
            </p:cNvSpPr>
            <p:nvPr/>
          </p:nvSpPr>
          <p:spPr bwMode="auto">
            <a:xfrm rot="10800000" flipV="1">
              <a:off x="1067" y="2060"/>
              <a:ext cx="1171" cy="44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5" name="Line 221"/>
            <p:cNvSpPr>
              <a:spLocks noChangeShapeType="1"/>
            </p:cNvSpPr>
            <p:nvPr/>
          </p:nvSpPr>
          <p:spPr bwMode="auto">
            <a:xfrm rot="10800000">
              <a:off x="1067" y="2059"/>
              <a:ext cx="1171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6" name="Line 222"/>
            <p:cNvSpPr>
              <a:spLocks noChangeShapeType="1"/>
            </p:cNvSpPr>
            <p:nvPr/>
          </p:nvSpPr>
          <p:spPr bwMode="auto">
            <a:xfrm rot="10800000">
              <a:off x="1105" y="1615"/>
              <a:ext cx="1134" cy="4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7327" name="Group 223"/>
          <p:cNvGrpSpPr>
            <a:grpSpLocks/>
          </p:cNvGrpSpPr>
          <p:nvPr/>
        </p:nvGrpSpPr>
        <p:grpSpPr bwMode="auto">
          <a:xfrm>
            <a:off x="3455989" y="2459038"/>
            <a:ext cx="2441575" cy="2963862"/>
            <a:chOff x="1061" y="1573"/>
            <a:chExt cx="1178" cy="1339"/>
          </a:xfrm>
        </p:grpSpPr>
        <p:sp>
          <p:nvSpPr>
            <p:cNvPr id="7269" name="Line 224"/>
            <p:cNvSpPr>
              <a:spLocks noChangeShapeType="1"/>
            </p:cNvSpPr>
            <p:nvPr/>
          </p:nvSpPr>
          <p:spPr bwMode="auto">
            <a:xfrm rot="10800000" flipV="1">
              <a:off x="1061" y="1586"/>
              <a:ext cx="1178" cy="13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0" name="Line 225"/>
            <p:cNvSpPr>
              <a:spLocks noChangeShapeType="1"/>
            </p:cNvSpPr>
            <p:nvPr/>
          </p:nvSpPr>
          <p:spPr bwMode="auto">
            <a:xfrm rot="10800000" flipV="1">
              <a:off x="1075" y="1580"/>
              <a:ext cx="1163" cy="91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1" name="Line 226"/>
            <p:cNvSpPr>
              <a:spLocks noChangeShapeType="1"/>
            </p:cNvSpPr>
            <p:nvPr/>
          </p:nvSpPr>
          <p:spPr bwMode="auto">
            <a:xfrm rot="10800000" flipV="1">
              <a:off x="1097" y="1573"/>
              <a:ext cx="1141" cy="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2" name="Line 227"/>
            <p:cNvSpPr>
              <a:spLocks noChangeShapeType="1"/>
            </p:cNvSpPr>
            <p:nvPr/>
          </p:nvSpPr>
          <p:spPr bwMode="auto">
            <a:xfrm rot="10800000">
              <a:off x="1105" y="1578"/>
              <a:ext cx="1134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Unmixing using ICA</a:t>
            </a:r>
          </a:p>
        </p:txBody>
      </p:sp>
      <p:graphicFrame>
        <p:nvGraphicFramePr>
          <p:cNvPr id="47420" name="Group 316"/>
          <p:cNvGraphicFramePr>
            <a:graphicFrameLocks noGrp="1"/>
          </p:cNvGraphicFramePr>
          <p:nvPr>
            <p:ph sz="half" idx="1"/>
          </p:nvPr>
        </p:nvGraphicFramePr>
        <p:xfrm>
          <a:off x="7277101" y="2878556"/>
          <a:ext cx="1266825" cy="2679702"/>
        </p:xfrm>
        <a:graphic>
          <a:graphicData uri="http://schemas.openxmlformats.org/drawingml/2006/table">
            <a:tbl>
              <a:tblPr/>
              <a:tblGrid>
                <a:gridCol w="633413">
                  <a:extLst>
                    <a:ext uri="{9D8B030D-6E8A-4147-A177-3AD203B41FA5}">
                      <a16:colId xmlns:a16="http://schemas.microsoft.com/office/drawing/2014/main" val="3717868040"/>
                    </a:ext>
                  </a:extLst>
                </a:gridCol>
                <a:gridCol w="633412">
                  <a:extLst>
                    <a:ext uri="{9D8B030D-6E8A-4147-A177-3AD203B41FA5}">
                      <a16:colId xmlns:a16="http://schemas.microsoft.com/office/drawing/2014/main" val="3305110965"/>
                    </a:ext>
                  </a:extLst>
                </a:gridCol>
              </a:tblGrid>
              <a:tr h="54768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Mic1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1007420"/>
                  </a:ext>
                </a:extLst>
              </a:tr>
              <a:tr h="5461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A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0.9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5736075"/>
                  </a:ext>
                </a:extLst>
              </a:tr>
              <a:tr h="525463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B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-1.1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104054"/>
                  </a:ext>
                </a:extLst>
              </a:tr>
              <a:tr h="53498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C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558695"/>
                  </a:ext>
                </a:extLst>
              </a:tr>
              <a:tr h="525463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D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-0.2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878014"/>
                  </a:ext>
                </a:extLst>
              </a:tr>
            </a:tbl>
          </a:graphicData>
        </a:graphic>
      </p:graphicFrame>
      <p:graphicFrame>
        <p:nvGraphicFramePr>
          <p:cNvPr id="47412" name="Group 308"/>
          <p:cNvGraphicFramePr>
            <a:graphicFrameLocks noGrp="1"/>
          </p:cNvGraphicFramePr>
          <p:nvPr>
            <p:ph sz="half" idx="2"/>
          </p:nvPr>
        </p:nvGraphicFramePr>
        <p:xfrm>
          <a:off x="8537574" y="2878557"/>
          <a:ext cx="638175" cy="2682877"/>
        </p:xfrm>
        <a:graphic>
          <a:graphicData uri="http://schemas.openxmlformats.org/drawingml/2006/table">
            <a:tbl>
              <a:tblPr/>
              <a:tblGrid>
                <a:gridCol w="638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13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Mic2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5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-0.9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9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1.1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9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-0.5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9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0.2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7411" name="Group 307"/>
          <p:cNvGraphicFramePr>
            <a:graphicFrameLocks noGrp="1"/>
          </p:cNvGraphicFramePr>
          <p:nvPr/>
        </p:nvGraphicFramePr>
        <p:xfrm>
          <a:off x="9169397" y="2878557"/>
          <a:ext cx="638175" cy="2682877"/>
        </p:xfrm>
        <a:graphic>
          <a:graphicData uri="http://schemas.openxmlformats.org/drawingml/2006/table">
            <a:tbl>
              <a:tblPr/>
              <a:tblGrid>
                <a:gridCol w="638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13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Mic3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5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0.7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9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-0.8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9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0.4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9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-0.2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7413" name="Group 309"/>
          <p:cNvGraphicFramePr>
            <a:graphicFrameLocks noGrp="1"/>
          </p:cNvGraphicFramePr>
          <p:nvPr/>
        </p:nvGraphicFramePr>
        <p:xfrm>
          <a:off x="9801220" y="2878557"/>
          <a:ext cx="638175" cy="2682877"/>
        </p:xfrm>
        <a:graphic>
          <a:graphicData uri="http://schemas.openxmlformats.org/drawingml/2006/table">
            <a:tbl>
              <a:tblPr/>
              <a:tblGrid>
                <a:gridCol w="638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13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Mic4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5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-0.6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9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0.8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9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-0.4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9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0.2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7257" name="Group 317"/>
          <p:cNvGrpSpPr>
            <a:grpSpLocks/>
          </p:cNvGrpSpPr>
          <p:nvPr/>
        </p:nvGrpSpPr>
        <p:grpSpPr bwMode="auto">
          <a:xfrm>
            <a:off x="3797305" y="1868489"/>
            <a:ext cx="1847850" cy="4141787"/>
            <a:chOff x="790" y="1135"/>
            <a:chExt cx="1164" cy="2609"/>
          </a:xfrm>
        </p:grpSpPr>
        <p:sp>
          <p:nvSpPr>
            <p:cNvPr id="7267" name="AutoShape 318"/>
            <p:cNvSpPr>
              <a:spLocks noChangeArrowheads="1"/>
            </p:cNvSpPr>
            <p:nvPr/>
          </p:nvSpPr>
          <p:spPr bwMode="auto">
            <a:xfrm>
              <a:off x="892" y="1135"/>
              <a:ext cx="984" cy="2609"/>
            </a:xfrm>
            <a:prstGeom prst="roundRect">
              <a:avLst>
                <a:gd name="adj" fmla="val 16667"/>
              </a:avLst>
            </a:prstGeom>
            <a:solidFill>
              <a:srgbClr val="00CCFF">
                <a:alpha val="89803"/>
              </a:srgbClr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7268" name="Text Box 319"/>
            <p:cNvSpPr txBox="1">
              <a:spLocks noChangeArrowheads="1"/>
            </p:cNvSpPr>
            <p:nvPr/>
          </p:nvSpPr>
          <p:spPr bwMode="auto">
            <a:xfrm>
              <a:off x="790" y="2065"/>
              <a:ext cx="1164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ja-JP" sz="7200" b="1" dirty="0">
                  <a:solidFill>
                    <a:schemeClr val="bg1"/>
                  </a:solidFill>
                </a:rPr>
                <a:t>A</a:t>
              </a:r>
              <a:r>
                <a:rPr lang="en-US" altLang="ja-JP" sz="7200" b="1" baseline="30000" dirty="0">
                  <a:solidFill>
                    <a:schemeClr val="bg1"/>
                  </a:solidFill>
                </a:rPr>
                <a:t>-1</a:t>
              </a:r>
              <a:endParaRPr lang="en-US" altLang="ja-JP" sz="7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7428" name="Picture 324" descr="TeWo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2068513"/>
            <a:ext cx="8445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429" name="Picture 325" descr="Tzipi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2998788"/>
            <a:ext cx="8445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430" name="Picture 326" descr="Terr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4984751"/>
            <a:ext cx="8382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431" name="Picture 327" descr="Scot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1" y="4005263"/>
            <a:ext cx="85566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432" name="Text Box 328"/>
          <p:cNvSpPr txBox="1">
            <a:spLocks noChangeArrowheads="1"/>
          </p:cNvSpPr>
          <p:nvPr/>
        </p:nvSpPr>
        <p:spPr bwMode="auto">
          <a:xfrm>
            <a:off x="5175783" y="6481916"/>
            <a:ext cx="68504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ja-JP" sz="1400" dirty="0"/>
              <a:t>(Photos and voices by courtesy of Scott </a:t>
            </a:r>
            <a:r>
              <a:rPr lang="en-US" altLang="ja-JP" sz="1400" dirty="0" err="1"/>
              <a:t>Makeig</a:t>
            </a:r>
            <a:r>
              <a:rPr lang="en-US" altLang="ja-JP" sz="1400" dirty="0"/>
              <a:t>, taken from his presentation in 1999)</a:t>
            </a:r>
          </a:p>
        </p:txBody>
      </p:sp>
      <p:pic>
        <p:nvPicPr>
          <p:cNvPr id="4" name="out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79868" y="2209874"/>
            <a:ext cx="609600" cy="609600"/>
          </a:xfrm>
          <a:prstGeom prst="rect">
            <a:avLst/>
          </a:prstGeom>
        </p:spPr>
      </p:pic>
      <p:pic>
        <p:nvPicPr>
          <p:cNvPr id="5" name="out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87131" y="3192041"/>
            <a:ext cx="609600" cy="609600"/>
          </a:xfrm>
          <a:prstGeom prst="rect">
            <a:avLst/>
          </a:prstGeom>
        </p:spPr>
      </p:pic>
      <p:pic>
        <p:nvPicPr>
          <p:cNvPr id="6" name="out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78262" y="4156075"/>
            <a:ext cx="609600" cy="609600"/>
          </a:xfrm>
          <a:prstGeom prst="rect">
            <a:avLst/>
          </a:prstGeom>
        </p:spPr>
      </p:pic>
      <p:pic>
        <p:nvPicPr>
          <p:cNvPr id="7" name="out4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86961" y="5116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6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7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47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47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47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4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4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4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4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743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8F8A916-FD7C-BCFB-97B2-92F01B334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860" y="365125"/>
            <a:ext cx="10979198" cy="1325563"/>
          </a:xfrm>
        </p:spPr>
        <p:txBody>
          <a:bodyPr>
            <a:normAutofit/>
          </a:bodyPr>
          <a:lstStyle/>
          <a:p>
            <a:r>
              <a:rPr lang="en-US" sz="3100" dirty="0"/>
              <a:t>Motivation: IC rejection increases gamma power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213109-C050-7E43-7715-2748BAB40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42" y="1646333"/>
            <a:ext cx="9653516" cy="44891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BEDA3C-3723-1373-D3BA-7433AB181F84}"/>
              </a:ext>
            </a:extLst>
          </p:cNvPr>
          <p:cNvSpPr txBox="1"/>
          <p:nvPr/>
        </p:nvSpPr>
        <p:spPr>
          <a:xfrm>
            <a:off x="9772214" y="6475423"/>
            <a:ext cx="234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Miyakoshi et al. (2021)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CD8F28-DBB5-A102-2B65-AD144B77F92C}"/>
              </a:ext>
            </a:extLst>
          </p:cNvPr>
          <p:cNvSpPr/>
          <p:nvPr/>
        </p:nvSpPr>
        <p:spPr>
          <a:xfrm>
            <a:off x="3186752" y="2131426"/>
            <a:ext cx="4032913" cy="3903259"/>
          </a:xfrm>
          <a:prstGeom prst="rect">
            <a:avLst/>
          </a:prstGeom>
          <a:solidFill>
            <a:srgbClr val="0000F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ADA0E1-DFB8-B225-F6B3-19E95312B640}"/>
              </a:ext>
            </a:extLst>
          </p:cNvPr>
          <p:cNvSpPr txBox="1"/>
          <p:nvPr/>
        </p:nvSpPr>
        <p:spPr>
          <a:xfrm>
            <a:off x="3884090" y="3155625"/>
            <a:ext cx="278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All blue, as expected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2D0101-AE4E-232F-21EE-7594704515AA}"/>
              </a:ext>
            </a:extLst>
          </p:cNvPr>
          <p:cNvSpPr/>
          <p:nvPr/>
        </p:nvSpPr>
        <p:spPr>
          <a:xfrm>
            <a:off x="7601802" y="2131425"/>
            <a:ext cx="2736377" cy="3903259"/>
          </a:xfrm>
          <a:prstGeom prst="rect">
            <a:avLst/>
          </a:prstGeom>
          <a:solidFill>
            <a:srgbClr val="FF000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016B1B-1F89-C2EE-0562-61B40739D6F5}"/>
              </a:ext>
            </a:extLst>
          </p:cNvPr>
          <p:cNvSpPr txBox="1"/>
          <p:nvPr/>
        </p:nvSpPr>
        <p:spPr>
          <a:xfrm>
            <a:off x="7601802" y="3155625"/>
            <a:ext cx="278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Some increase?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3ACC127-0181-2E51-8398-6866D5BAFA80}"/>
              </a:ext>
            </a:extLst>
          </p:cNvPr>
          <p:cNvSpPr/>
          <p:nvPr/>
        </p:nvSpPr>
        <p:spPr>
          <a:xfrm rot="13009495">
            <a:off x="9930481" y="5654541"/>
            <a:ext cx="436728" cy="28723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B4FD62C3-7B56-318C-BF71-C0F13D46BC6D}"/>
              </a:ext>
            </a:extLst>
          </p:cNvPr>
          <p:cNvSpPr/>
          <p:nvPr/>
        </p:nvSpPr>
        <p:spPr>
          <a:xfrm rot="13009495">
            <a:off x="9930482" y="4281897"/>
            <a:ext cx="436728" cy="28723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810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E6626-92F6-4D68-A447-AC407752D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Power comparison: Before – After ASR+ICrej2</a:t>
            </a:r>
          </a:p>
        </p:txBody>
      </p:sp>
      <p:pic>
        <p:nvPicPr>
          <p:cNvPr id="11" name="Content Placeholder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D8CE7B2-09BD-42E3-AC07-079389986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534" y="1482725"/>
            <a:ext cx="8690931" cy="43513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75C138-0B19-8458-3A54-50CF52F8AD78}"/>
              </a:ext>
            </a:extLst>
          </p:cNvPr>
          <p:cNvSpPr txBox="1"/>
          <p:nvPr/>
        </p:nvSpPr>
        <p:spPr>
          <a:xfrm rot="16200000">
            <a:off x="1863247" y="3458338"/>
            <a:ext cx="1203325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Subjects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D83BEC-2865-5468-A0AC-1354A2D5F6BD}"/>
              </a:ext>
            </a:extLst>
          </p:cNvPr>
          <p:cNvSpPr txBox="1"/>
          <p:nvPr/>
        </p:nvSpPr>
        <p:spPr>
          <a:xfrm>
            <a:off x="2796697" y="5387975"/>
            <a:ext cx="1203325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Channels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F0D2A-8DCC-8C97-7132-CE6CCB5B2E25}"/>
              </a:ext>
            </a:extLst>
          </p:cNvPr>
          <p:cNvSpPr txBox="1"/>
          <p:nvPr/>
        </p:nvSpPr>
        <p:spPr>
          <a:xfrm>
            <a:off x="1501774" y="5865813"/>
            <a:ext cx="9201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Yellow, channel EEG power increased after IC rejection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B86CD4-2D7E-93B0-00D9-2F6DA28DAF70}"/>
              </a:ext>
            </a:extLst>
          </p:cNvPr>
          <p:cNvSpPr txBox="1"/>
          <p:nvPr/>
        </p:nvSpPr>
        <p:spPr>
          <a:xfrm>
            <a:off x="6870700" y="6475423"/>
            <a:ext cx="524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Unpublished observation from Miyakoshi et al. (2021)</a:t>
            </a:r>
          </a:p>
        </p:txBody>
      </p:sp>
    </p:spTree>
    <p:extLst>
      <p:ext uri="{BB962C8B-B14F-4D97-AF65-F5344CB8AC3E}">
        <p14:creationId xmlns:p14="http://schemas.microsoft.com/office/powerpoint/2010/main" val="26345824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1AA86-06FB-D760-CC47-62B9D3D4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Simulation study on injecting correlation across ICs</a:t>
            </a:r>
          </a:p>
        </p:txBody>
      </p:sp>
    </p:spTree>
    <p:extLst>
      <p:ext uri="{BB962C8B-B14F-4D97-AF65-F5344CB8AC3E}">
        <p14:creationId xmlns:p14="http://schemas.microsoft.com/office/powerpoint/2010/main" val="40391368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4F093-F081-47AB-9792-A8BC440BD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Simulation study on injecting correlations in source signals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2ED01-54C4-46BC-851C-9212BB016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Generate 20-channel simulated EEG data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800" dirty="0" err="1"/>
              <a:t>EEG.data</a:t>
            </a:r>
            <a:r>
              <a:rPr lang="en-US" sz="2800" dirty="0"/>
              <a:t> = </a:t>
            </a:r>
            <a:r>
              <a:rPr lang="en-US" sz="2800" dirty="0" err="1"/>
              <a:t>pinknoise</a:t>
            </a:r>
            <a:r>
              <a:rPr lang="en-US" sz="2800" dirty="0"/>
              <a:t>(</a:t>
            </a:r>
            <a:r>
              <a:rPr lang="en-US" sz="2800" dirty="0" err="1"/>
              <a:t>EEG.pnts</a:t>
            </a:r>
            <a:r>
              <a:rPr lang="en-US" sz="2800" dirty="0"/>
              <a:t>, </a:t>
            </a:r>
            <a:r>
              <a:rPr lang="en-US" sz="2800" dirty="0" err="1"/>
              <a:t>EEG.nbchan</a:t>
            </a:r>
            <a:r>
              <a:rPr lang="en-US" sz="2800" dirty="0"/>
              <a:t>)’;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800" dirty="0" err="1"/>
              <a:t>EEG.icawinv</a:t>
            </a:r>
            <a:r>
              <a:rPr lang="en-US" sz="2800" dirty="0"/>
              <a:t> = </a:t>
            </a:r>
            <a:r>
              <a:rPr lang="en-US" sz="2800" dirty="0" err="1"/>
              <a:t>randn</a:t>
            </a:r>
            <a:r>
              <a:rPr lang="en-US" sz="2800" dirty="0"/>
              <a:t>(</a:t>
            </a:r>
            <a:r>
              <a:rPr lang="en-US" sz="2800" dirty="0" err="1"/>
              <a:t>EEG.nbchan</a:t>
            </a:r>
            <a:r>
              <a:rPr lang="en-US" sz="2800" dirty="0"/>
              <a:t>, </a:t>
            </a:r>
            <a:r>
              <a:rPr lang="en-US" sz="2800" dirty="0" err="1"/>
              <a:t>EEG.nbchan</a:t>
            </a:r>
            <a:r>
              <a:rPr lang="en-US" sz="2800" dirty="0"/>
              <a:t>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Introduce correlation from r = 0.1 to 0.9 into </a:t>
            </a:r>
            <a:r>
              <a:rPr lang="en-US" dirty="0" err="1"/>
              <a:t>EEG.icaact</a:t>
            </a:r>
            <a:r>
              <a:rPr lang="en-US" dirty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Leave one out cross validation (LOOCV): Reject 1 out of 20 ICs, calculate </a:t>
            </a:r>
            <a:r>
              <a:rPr lang="en-US" dirty="0" err="1"/>
              <a:t>backprojected</a:t>
            </a:r>
            <a:r>
              <a:rPr lang="en-US" dirty="0"/>
              <a:t> ERPs (gray), compare them with the original ERP (red)</a:t>
            </a:r>
          </a:p>
        </p:txBody>
      </p:sp>
    </p:spTree>
    <p:extLst>
      <p:ext uri="{BB962C8B-B14F-4D97-AF65-F5344CB8AC3E}">
        <p14:creationId xmlns:p14="http://schemas.microsoft.com/office/powerpoint/2010/main" val="30425058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C0D2B-D757-4F74-AC5D-BCFC89E27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0.1 (red &gt; gray)</a:t>
            </a:r>
          </a:p>
        </p:txBody>
      </p:sp>
      <p:pic>
        <p:nvPicPr>
          <p:cNvPr id="5" name="Content Placeholder 4" descr="Diagram, shape&#10;&#10;Description automatically generated">
            <a:extLst>
              <a:ext uri="{FF2B5EF4-FFF2-40B4-BE49-F238E27FC236}">
                <a16:creationId xmlns:a16="http://schemas.microsoft.com/office/drawing/2014/main" id="{E89AD730-EDCD-41E2-A46F-FF07DBF50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23" y="1690688"/>
            <a:ext cx="7537190" cy="516731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509607-C8C4-E591-52A5-960909486656}"/>
              </a:ext>
            </a:extLst>
          </p:cNvPr>
          <p:cNvSpPr txBox="1"/>
          <p:nvPr/>
        </p:nvSpPr>
        <p:spPr>
          <a:xfrm>
            <a:off x="8337550" y="5218112"/>
            <a:ext cx="376555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Red:</a:t>
            </a:r>
            <a:r>
              <a:rPr lang="en-US" sz="2000" dirty="0">
                <a:solidFill>
                  <a:schemeClr val="bg1"/>
                </a:solidFill>
              </a:rPr>
              <a:t> All the ICs projected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Gray</a:t>
            </a:r>
            <a:r>
              <a:rPr lang="en-US" sz="2000" dirty="0">
                <a:solidFill>
                  <a:schemeClr val="bg1"/>
                </a:solidFill>
              </a:rPr>
              <a:t>: One of the ICs rejected, then 	projected</a:t>
            </a:r>
          </a:p>
        </p:txBody>
      </p:sp>
    </p:spTree>
    <p:extLst>
      <p:ext uri="{BB962C8B-B14F-4D97-AF65-F5344CB8AC3E}">
        <p14:creationId xmlns:p14="http://schemas.microsoft.com/office/powerpoint/2010/main" val="41963195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721FA-CB2C-4B15-AF87-4E35B8B87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0.2 (red &gt; gray)</a:t>
            </a:r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D7268D62-2D4E-45E2-AD42-01DB6AF04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73" y="1690688"/>
            <a:ext cx="7521560" cy="515659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9DD922-B68D-2C80-5EEF-3C622456E89B}"/>
              </a:ext>
            </a:extLst>
          </p:cNvPr>
          <p:cNvSpPr txBox="1"/>
          <p:nvPr/>
        </p:nvSpPr>
        <p:spPr>
          <a:xfrm>
            <a:off x="8337550" y="5218112"/>
            <a:ext cx="376555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Red:</a:t>
            </a:r>
            <a:r>
              <a:rPr lang="en-US" sz="2000" dirty="0">
                <a:solidFill>
                  <a:schemeClr val="bg1"/>
                </a:solidFill>
              </a:rPr>
              <a:t> All the ICs projected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Gray</a:t>
            </a:r>
            <a:r>
              <a:rPr lang="en-US" sz="2000" dirty="0">
                <a:solidFill>
                  <a:schemeClr val="bg1"/>
                </a:solidFill>
              </a:rPr>
              <a:t>: One of the ICs rejected, then 	projected</a:t>
            </a:r>
          </a:p>
        </p:txBody>
      </p:sp>
    </p:spTree>
    <p:extLst>
      <p:ext uri="{BB962C8B-B14F-4D97-AF65-F5344CB8AC3E}">
        <p14:creationId xmlns:p14="http://schemas.microsoft.com/office/powerpoint/2010/main" val="31469166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05C4-46A0-4468-9EEA-14A0745A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0.3 </a:t>
            </a:r>
            <a:r>
              <a:rPr lang="en-US" dirty="0">
                <a:solidFill>
                  <a:srgbClr val="FFFF00"/>
                </a:solidFill>
              </a:rPr>
              <a:t>(gray &gt; red started!)</a:t>
            </a:r>
          </a:p>
        </p:txBody>
      </p:sp>
      <p:pic>
        <p:nvPicPr>
          <p:cNvPr id="5" name="Content Placeholder 4" descr="Diagram, shape&#10;&#10;Description automatically generated">
            <a:extLst>
              <a:ext uri="{FF2B5EF4-FFF2-40B4-BE49-F238E27FC236}">
                <a16:creationId xmlns:a16="http://schemas.microsoft.com/office/drawing/2014/main" id="{5C724CD3-DC1D-494F-BEE5-21B53ECE4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696" y="1709510"/>
            <a:ext cx="7494104" cy="513777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FE885C-B526-C07D-431B-8416A46A2455}"/>
              </a:ext>
            </a:extLst>
          </p:cNvPr>
          <p:cNvSpPr txBox="1"/>
          <p:nvPr/>
        </p:nvSpPr>
        <p:spPr>
          <a:xfrm>
            <a:off x="8337550" y="5218112"/>
            <a:ext cx="376555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Red:</a:t>
            </a:r>
            <a:r>
              <a:rPr lang="en-US" sz="2000" dirty="0">
                <a:solidFill>
                  <a:schemeClr val="bg1"/>
                </a:solidFill>
              </a:rPr>
              <a:t> All the ICs projected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Gray</a:t>
            </a:r>
            <a:r>
              <a:rPr lang="en-US" sz="2000" dirty="0">
                <a:solidFill>
                  <a:schemeClr val="bg1"/>
                </a:solidFill>
              </a:rPr>
              <a:t>: One of the ICs rejected, then 	projected</a:t>
            </a:r>
          </a:p>
        </p:txBody>
      </p:sp>
    </p:spTree>
    <p:extLst>
      <p:ext uri="{BB962C8B-B14F-4D97-AF65-F5344CB8AC3E}">
        <p14:creationId xmlns:p14="http://schemas.microsoft.com/office/powerpoint/2010/main" val="11408661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5F428-3662-46BF-91D8-8E4509ECC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0.4</a:t>
            </a:r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A4AE2E2B-F41C-4A06-9196-64477EC6C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634" y="1716324"/>
            <a:ext cx="7484165" cy="51309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5A8DCE-EF9D-72BB-567D-DF5B7CC3ABB6}"/>
              </a:ext>
            </a:extLst>
          </p:cNvPr>
          <p:cNvSpPr txBox="1"/>
          <p:nvPr/>
        </p:nvSpPr>
        <p:spPr>
          <a:xfrm>
            <a:off x="8337550" y="5218112"/>
            <a:ext cx="376555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Red:</a:t>
            </a:r>
            <a:r>
              <a:rPr lang="en-US" sz="2000" dirty="0">
                <a:solidFill>
                  <a:schemeClr val="bg1"/>
                </a:solidFill>
              </a:rPr>
              <a:t> All the ICs projected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Gray</a:t>
            </a:r>
            <a:r>
              <a:rPr lang="en-US" sz="2000" dirty="0">
                <a:solidFill>
                  <a:schemeClr val="bg1"/>
                </a:solidFill>
              </a:rPr>
              <a:t>: One of the ICs rejected, then 	projected</a:t>
            </a:r>
          </a:p>
        </p:txBody>
      </p:sp>
    </p:spTree>
    <p:extLst>
      <p:ext uri="{BB962C8B-B14F-4D97-AF65-F5344CB8AC3E}">
        <p14:creationId xmlns:p14="http://schemas.microsoft.com/office/powerpoint/2010/main" val="39426899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1B007-7DAB-45FD-B786-3F406402D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0.5</a:t>
            </a:r>
          </a:p>
        </p:txBody>
      </p:sp>
      <p:pic>
        <p:nvPicPr>
          <p:cNvPr id="5" name="Content Placeholder 4" descr="Diagram, shape&#10;&#10;Description automatically generated">
            <a:extLst>
              <a:ext uri="{FF2B5EF4-FFF2-40B4-BE49-F238E27FC236}">
                <a16:creationId xmlns:a16="http://schemas.microsoft.com/office/drawing/2014/main" id="{F5CFBA83-0512-4E90-8721-60B13A1D0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121" y="1690688"/>
            <a:ext cx="7541438" cy="517022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3E289A-0FAE-1626-D205-5734BDFF5FF3}"/>
              </a:ext>
            </a:extLst>
          </p:cNvPr>
          <p:cNvSpPr txBox="1"/>
          <p:nvPr/>
        </p:nvSpPr>
        <p:spPr>
          <a:xfrm>
            <a:off x="8337550" y="5218112"/>
            <a:ext cx="376555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Red:</a:t>
            </a:r>
            <a:r>
              <a:rPr lang="en-US" sz="2000" dirty="0">
                <a:solidFill>
                  <a:schemeClr val="bg1"/>
                </a:solidFill>
              </a:rPr>
              <a:t> All the ICs projected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Gray</a:t>
            </a:r>
            <a:r>
              <a:rPr lang="en-US" sz="2000" dirty="0">
                <a:solidFill>
                  <a:schemeClr val="bg1"/>
                </a:solidFill>
              </a:rPr>
              <a:t>: One of the ICs rejected, then 	projected</a:t>
            </a:r>
          </a:p>
        </p:txBody>
      </p:sp>
    </p:spTree>
    <p:extLst>
      <p:ext uri="{BB962C8B-B14F-4D97-AF65-F5344CB8AC3E}">
        <p14:creationId xmlns:p14="http://schemas.microsoft.com/office/powerpoint/2010/main" val="4426754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EFEC0-62D8-4123-98F4-7D2799C36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0.6</a:t>
            </a:r>
          </a:p>
        </p:txBody>
      </p:sp>
      <p:pic>
        <p:nvPicPr>
          <p:cNvPr id="5" name="Content Placeholder 4" descr="Diagram, shape&#10;&#10;Description automatically generated">
            <a:extLst>
              <a:ext uri="{FF2B5EF4-FFF2-40B4-BE49-F238E27FC236}">
                <a16:creationId xmlns:a16="http://schemas.microsoft.com/office/drawing/2014/main" id="{13AF86ED-A9FC-4858-B897-BAC89D04C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056" y="1690688"/>
            <a:ext cx="7521559" cy="515659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149C76-3325-DB62-197B-5E8B6509298C}"/>
              </a:ext>
            </a:extLst>
          </p:cNvPr>
          <p:cNvSpPr txBox="1"/>
          <p:nvPr/>
        </p:nvSpPr>
        <p:spPr>
          <a:xfrm>
            <a:off x="8337550" y="5218112"/>
            <a:ext cx="376555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Red:</a:t>
            </a:r>
            <a:r>
              <a:rPr lang="en-US" sz="2000" dirty="0">
                <a:solidFill>
                  <a:schemeClr val="bg1"/>
                </a:solidFill>
              </a:rPr>
              <a:t> All the ICs projected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Gray</a:t>
            </a:r>
            <a:r>
              <a:rPr lang="en-US" sz="2000" dirty="0">
                <a:solidFill>
                  <a:schemeClr val="bg1"/>
                </a:solidFill>
              </a:rPr>
              <a:t>: One of the ICs rejected, then 	projected</a:t>
            </a:r>
          </a:p>
        </p:txBody>
      </p:sp>
    </p:spTree>
    <p:extLst>
      <p:ext uri="{BB962C8B-B14F-4D97-AF65-F5344CB8AC3E}">
        <p14:creationId xmlns:p14="http://schemas.microsoft.com/office/powerpoint/2010/main" val="2588926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hart, histogram&#10;&#10;Description automatically generated">
            <a:extLst>
              <a:ext uri="{FF2B5EF4-FFF2-40B4-BE49-F238E27FC236}">
                <a16:creationId xmlns:a16="http://schemas.microsoft.com/office/drawing/2014/main" id="{CEBFA706-C923-B5BC-B74B-F9C2E076AF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3" y="47767"/>
            <a:ext cx="11430001" cy="336417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AE4B8B4-3034-0376-371D-E6065ACEFB1C}"/>
              </a:ext>
            </a:extLst>
          </p:cNvPr>
          <p:cNvSpPr/>
          <p:nvPr/>
        </p:nvSpPr>
        <p:spPr>
          <a:xfrm>
            <a:off x="825690" y="0"/>
            <a:ext cx="11366310" cy="3712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C4606D6-D113-A266-8788-CD178595B629}"/>
              </a:ext>
            </a:extLst>
          </p:cNvPr>
          <p:cNvGrpSpPr/>
          <p:nvPr/>
        </p:nvGrpSpPr>
        <p:grpSpPr>
          <a:xfrm>
            <a:off x="60325" y="1571642"/>
            <a:ext cx="11913160" cy="2392538"/>
            <a:chOff x="60325" y="1571642"/>
            <a:chExt cx="11913160" cy="2392538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2E66F1DD-2F4F-42F7-D641-AD1F574A45FA}"/>
                </a:ext>
              </a:extLst>
            </p:cNvPr>
            <p:cNvSpPr/>
            <p:nvPr/>
          </p:nvSpPr>
          <p:spPr>
            <a:xfrm>
              <a:off x="218515" y="3348317"/>
              <a:ext cx="11754970" cy="302558"/>
            </a:xfrm>
            <a:prstGeom prst="rightArrow">
              <a:avLst>
                <a:gd name="adj1" fmla="val 50000"/>
                <a:gd name="adj2" fmla="val 12777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FD92C9-0160-BEA7-A364-DB769E3213AB}"/>
                </a:ext>
              </a:extLst>
            </p:cNvPr>
            <p:cNvSpPr txBox="1"/>
            <p:nvPr/>
          </p:nvSpPr>
          <p:spPr>
            <a:xfrm>
              <a:off x="10774456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2020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A29221-1CAE-2DB7-0B1F-5AF893B37392}"/>
                </a:ext>
              </a:extLst>
            </p:cNvPr>
            <p:cNvSpPr txBox="1"/>
            <p:nvPr/>
          </p:nvSpPr>
          <p:spPr>
            <a:xfrm>
              <a:off x="9894797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2018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B5DE49-2100-14EF-46E2-6480806737CA}"/>
                </a:ext>
              </a:extLst>
            </p:cNvPr>
            <p:cNvSpPr txBox="1"/>
            <p:nvPr/>
          </p:nvSpPr>
          <p:spPr>
            <a:xfrm>
              <a:off x="9015135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D0B395-BCEF-74A4-2A05-2305E01F36CE}"/>
                </a:ext>
              </a:extLst>
            </p:cNvPr>
            <p:cNvSpPr txBox="1"/>
            <p:nvPr/>
          </p:nvSpPr>
          <p:spPr>
            <a:xfrm>
              <a:off x="8135473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C7E9A4-C212-EC1A-51A6-76EBDDE50114}"/>
                </a:ext>
              </a:extLst>
            </p:cNvPr>
            <p:cNvSpPr txBox="1"/>
            <p:nvPr/>
          </p:nvSpPr>
          <p:spPr>
            <a:xfrm>
              <a:off x="7255811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7BBA6A-8FDA-2692-3DFF-0C8D6334FC61}"/>
                </a:ext>
              </a:extLst>
            </p:cNvPr>
            <p:cNvSpPr txBox="1"/>
            <p:nvPr/>
          </p:nvSpPr>
          <p:spPr>
            <a:xfrm>
              <a:off x="6376149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285A62-17A8-0B34-7289-6493A79561CC}"/>
                </a:ext>
              </a:extLst>
            </p:cNvPr>
            <p:cNvSpPr txBox="1"/>
            <p:nvPr/>
          </p:nvSpPr>
          <p:spPr>
            <a:xfrm>
              <a:off x="5496487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0C41ED-83E7-3E2C-2F8E-2032C42B525B}"/>
                </a:ext>
              </a:extLst>
            </p:cNvPr>
            <p:cNvSpPr txBox="1"/>
            <p:nvPr/>
          </p:nvSpPr>
          <p:spPr>
            <a:xfrm>
              <a:off x="4616825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038938-1E21-CE43-4C67-690041515F72}"/>
                </a:ext>
              </a:extLst>
            </p:cNvPr>
            <p:cNvSpPr txBox="1"/>
            <p:nvPr/>
          </p:nvSpPr>
          <p:spPr>
            <a:xfrm>
              <a:off x="3737163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36EEEE-E2DF-1256-1926-AD9F613EFE90}"/>
                </a:ext>
              </a:extLst>
            </p:cNvPr>
            <p:cNvSpPr txBox="1"/>
            <p:nvPr/>
          </p:nvSpPr>
          <p:spPr>
            <a:xfrm>
              <a:off x="2857501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AD3307-05DF-88F9-9B4F-DA41448ED9A8}"/>
                </a:ext>
              </a:extLst>
            </p:cNvPr>
            <p:cNvSpPr txBox="1"/>
            <p:nvPr/>
          </p:nvSpPr>
          <p:spPr>
            <a:xfrm>
              <a:off x="1977839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B2F45A-FF13-BDBB-A5C1-A3101DDDC934}"/>
                </a:ext>
              </a:extLst>
            </p:cNvPr>
            <p:cNvSpPr txBox="1"/>
            <p:nvPr/>
          </p:nvSpPr>
          <p:spPr>
            <a:xfrm>
              <a:off x="1098177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1998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5AFDB6-6A70-26BD-C07C-8BABB65D1965}"/>
                </a:ext>
              </a:extLst>
            </p:cNvPr>
            <p:cNvSpPr txBox="1"/>
            <p:nvPr/>
          </p:nvSpPr>
          <p:spPr>
            <a:xfrm>
              <a:off x="218515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1996</a:t>
              </a:r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F9BFE88E-ABE2-0AC4-BC9C-1C6CC626F63C}"/>
                </a:ext>
              </a:extLst>
            </p:cNvPr>
            <p:cNvSpPr/>
            <p:nvPr/>
          </p:nvSpPr>
          <p:spPr>
            <a:xfrm>
              <a:off x="131109" y="3207123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Arrow: Down 1">
              <a:extLst>
                <a:ext uri="{FF2B5EF4-FFF2-40B4-BE49-F238E27FC236}">
                  <a16:creationId xmlns:a16="http://schemas.microsoft.com/office/drawing/2014/main" id="{2D9D9F0D-D6F1-0274-0203-2FF2320826EB}"/>
                </a:ext>
              </a:extLst>
            </p:cNvPr>
            <p:cNvSpPr/>
            <p:nvPr/>
          </p:nvSpPr>
          <p:spPr>
            <a:xfrm>
              <a:off x="512654" y="3206735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5F74025-0DE2-D26A-6C59-C66ED740F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936" y="2208113"/>
              <a:ext cx="875997" cy="89558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CAE0AC-6A32-1A34-614C-F011BECA1772}"/>
                </a:ext>
              </a:extLst>
            </p:cNvPr>
            <p:cNvSpPr txBox="1"/>
            <p:nvPr/>
          </p:nvSpPr>
          <p:spPr>
            <a:xfrm>
              <a:off x="60325" y="1571642"/>
              <a:ext cx="12542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</a:rPr>
                <a:t>1996</a:t>
              </a:r>
            </a:p>
            <a:p>
              <a:pPr algn="ctr"/>
              <a:r>
                <a:rPr lang="en-US" dirty="0">
                  <a:solidFill>
                    <a:srgbClr val="FFFF00"/>
                  </a:solidFill>
                </a:rPr>
                <a:t>ICA on EEG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17435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46A15-FAC7-4222-AF9E-AD059D7C8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0.7</a:t>
            </a:r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1CB713C9-F49A-491E-AEC8-1703C89A2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687" y="1707238"/>
            <a:ext cx="7513048" cy="515076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E3499E-DA4D-9563-9ED9-D9861AA1BB09}"/>
              </a:ext>
            </a:extLst>
          </p:cNvPr>
          <p:cNvSpPr txBox="1"/>
          <p:nvPr/>
        </p:nvSpPr>
        <p:spPr>
          <a:xfrm>
            <a:off x="8337550" y="5218112"/>
            <a:ext cx="376555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Red:</a:t>
            </a:r>
            <a:r>
              <a:rPr lang="en-US" sz="2000" dirty="0">
                <a:solidFill>
                  <a:schemeClr val="bg1"/>
                </a:solidFill>
              </a:rPr>
              <a:t> All the ICs projected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Gray</a:t>
            </a:r>
            <a:r>
              <a:rPr lang="en-US" sz="2000" dirty="0">
                <a:solidFill>
                  <a:schemeClr val="bg1"/>
                </a:solidFill>
              </a:rPr>
              <a:t>: One of the ICs rejected, then 	projected</a:t>
            </a:r>
          </a:p>
        </p:txBody>
      </p:sp>
    </p:spTree>
    <p:extLst>
      <p:ext uri="{BB962C8B-B14F-4D97-AF65-F5344CB8AC3E}">
        <p14:creationId xmlns:p14="http://schemas.microsoft.com/office/powerpoint/2010/main" val="36512858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34A89-6B52-453B-8D1B-479C745C1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0.8</a:t>
            </a:r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50512AEB-7568-4504-BCDF-0F510F489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79" y="1690688"/>
            <a:ext cx="7531500" cy="516341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E71010-68B1-1A5A-6E88-55370728085B}"/>
              </a:ext>
            </a:extLst>
          </p:cNvPr>
          <p:cNvSpPr txBox="1"/>
          <p:nvPr/>
        </p:nvSpPr>
        <p:spPr>
          <a:xfrm>
            <a:off x="8337550" y="5218112"/>
            <a:ext cx="376555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Red:</a:t>
            </a:r>
            <a:r>
              <a:rPr lang="en-US" sz="2000" dirty="0">
                <a:solidFill>
                  <a:schemeClr val="bg1"/>
                </a:solidFill>
              </a:rPr>
              <a:t> All the ICs projected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Gray</a:t>
            </a:r>
            <a:r>
              <a:rPr lang="en-US" sz="2000" dirty="0">
                <a:solidFill>
                  <a:schemeClr val="bg1"/>
                </a:solidFill>
              </a:rPr>
              <a:t>: One of the ICs rejected, then 	projected</a:t>
            </a:r>
          </a:p>
        </p:txBody>
      </p:sp>
    </p:spTree>
    <p:extLst>
      <p:ext uri="{BB962C8B-B14F-4D97-AF65-F5344CB8AC3E}">
        <p14:creationId xmlns:p14="http://schemas.microsoft.com/office/powerpoint/2010/main" val="42854023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2F89E-35C6-444E-9C94-8E2133A1F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0.9</a:t>
            </a:r>
          </a:p>
        </p:txBody>
      </p:sp>
      <p:pic>
        <p:nvPicPr>
          <p:cNvPr id="5" name="Content Placeholder 4" descr="Diagram, shape&#10;&#10;Description automatically generated">
            <a:extLst>
              <a:ext uri="{FF2B5EF4-FFF2-40B4-BE49-F238E27FC236}">
                <a16:creationId xmlns:a16="http://schemas.microsoft.com/office/drawing/2014/main" id="{2FCC4198-FF1E-4217-99E9-F5D6F59D0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695" y="1701569"/>
            <a:ext cx="7504044" cy="51445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D86913-F8F8-3FA4-0521-9D4F5B0D3028}"/>
              </a:ext>
            </a:extLst>
          </p:cNvPr>
          <p:cNvSpPr txBox="1"/>
          <p:nvPr/>
        </p:nvSpPr>
        <p:spPr>
          <a:xfrm>
            <a:off x="8337550" y="5218112"/>
            <a:ext cx="376555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Red:</a:t>
            </a:r>
            <a:r>
              <a:rPr lang="en-US" sz="2000" dirty="0">
                <a:solidFill>
                  <a:schemeClr val="bg1"/>
                </a:solidFill>
              </a:rPr>
              <a:t> All the ICs projected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Gray</a:t>
            </a:r>
            <a:r>
              <a:rPr lang="en-US" sz="2000" dirty="0">
                <a:solidFill>
                  <a:schemeClr val="bg1"/>
                </a:solidFill>
              </a:rPr>
              <a:t>: One of the ICs rejected, then 	projected</a:t>
            </a:r>
          </a:p>
        </p:txBody>
      </p:sp>
    </p:spTree>
    <p:extLst>
      <p:ext uri="{BB962C8B-B14F-4D97-AF65-F5344CB8AC3E}">
        <p14:creationId xmlns:p14="http://schemas.microsoft.com/office/powerpoint/2010/main" val="35189470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6D0B1-6533-1DC9-09A6-D1E641D4E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study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30FDF-C4BC-3775-B402-CB4B33750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IC rejection increases power when ICs have </a:t>
            </a:r>
            <a:r>
              <a:rPr lang="en-US" i="1" dirty="0">
                <a:solidFill>
                  <a:srgbClr val="FFFF00"/>
                </a:solidFill>
              </a:rPr>
              <a:t>r</a:t>
            </a:r>
            <a:r>
              <a:rPr lang="en-US" dirty="0">
                <a:solidFill>
                  <a:srgbClr val="FFFF00"/>
                </a:solidFill>
              </a:rPr>
              <a:t> &gt; 0.3</a:t>
            </a:r>
            <a:r>
              <a:rPr lang="en-US" dirty="0"/>
              <a:t> correlations.</a:t>
            </a:r>
          </a:p>
        </p:txBody>
      </p:sp>
    </p:spTree>
    <p:extLst>
      <p:ext uri="{BB962C8B-B14F-4D97-AF65-F5344CB8AC3E}">
        <p14:creationId xmlns:p14="http://schemas.microsoft.com/office/powerpoint/2010/main" val="15779914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1AA86-06FB-D760-CC47-62B9D3D4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Empirical EEG data study on IC’s frequency dependency</a:t>
            </a:r>
          </a:p>
        </p:txBody>
      </p:sp>
    </p:spTree>
    <p:extLst>
      <p:ext uri="{BB962C8B-B14F-4D97-AF65-F5344CB8AC3E}">
        <p14:creationId xmlns:p14="http://schemas.microsoft.com/office/powerpoint/2010/main" val="11354071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17197-C3A0-41F7-9DF3-E3D141890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IC-IC correlation: Broadband (1-100 Hz)</a:t>
            </a:r>
            <a:endParaRPr lang="en-US" sz="2800" dirty="0"/>
          </a:p>
        </p:txBody>
      </p:sp>
      <p:pic>
        <p:nvPicPr>
          <p:cNvPr id="9" name="Content Placeholder 8" descr="Chart, histogram&#10;&#10;Description automatically generated">
            <a:extLst>
              <a:ext uri="{FF2B5EF4-FFF2-40B4-BE49-F238E27FC236}">
                <a16:creationId xmlns:a16="http://schemas.microsoft.com/office/drawing/2014/main" id="{6045B403-0C5C-440A-A158-369D2C352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460" y="1672066"/>
            <a:ext cx="4464519" cy="363775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82F677-7F8C-425C-9A62-766E061C2865}"/>
              </a:ext>
            </a:extLst>
          </p:cNvPr>
          <p:cNvSpPr txBox="1"/>
          <p:nvPr/>
        </p:nvSpPr>
        <p:spPr>
          <a:xfrm>
            <a:off x="1917700" y="5366722"/>
            <a:ext cx="835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Pairwise IC-correlation across 21 ICs (i.e. 21x21 pairs except self correlation) is basically zero for n=600.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Is it also the case for narrow-band signals?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91F31D-5B32-B846-84DF-615625278548}"/>
              </a:ext>
            </a:extLst>
          </p:cNvPr>
          <p:cNvSpPr txBox="1"/>
          <p:nvPr/>
        </p:nvSpPr>
        <p:spPr>
          <a:xfrm>
            <a:off x="4359893" y="4816602"/>
            <a:ext cx="364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Pearson’s correlation coefficient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AF13B5-EC85-A011-5599-05A6F69806FD}"/>
              </a:ext>
            </a:extLst>
          </p:cNvPr>
          <p:cNvSpPr txBox="1"/>
          <p:nvPr/>
        </p:nvSpPr>
        <p:spPr>
          <a:xfrm rot="16200000">
            <a:off x="3582402" y="3375789"/>
            <a:ext cx="108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Counts</a:t>
            </a:r>
          </a:p>
        </p:txBody>
      </p:sp>
    </p:spTree>
    <p:extLst>
      <p:ext uri="{BB962C8B-B14F-4D97-AF65-F5344CB8AC3E}">
        <p14:creationId xmlns:p14="http://schemas.microsoft.com/office/powerpoint/2010/main" val="38584200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55F13F1-B240-4EE6-85EC-3C0A888C3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1" y="0"/>
            <a:ext cx="11846478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44AD70-1FC2-8DF3-72AA-BFF84BA7EC56}"/>
              </a:ext>
            </a:extLst>
          </p:cNvPr>
          <p:cNvSpPr/>
          <p:nvPr/>
        </p:nvSpPr>
        <p:spPr>
          <a:xfrm>
            <a:off x="1583140" y="675564"/>
            <a:ext cx="9512490" cy="1433015"/>
          </a:xfrm>
          <a:prstGeom prst="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716CDA-D98F-DAA9-39B2-8470B2B93DD2}"/>
              </a:ext>
            </a:extLst>
          </p:cNvPr>
          <p:cNvSpPr/>
          <p:nvPr/>
        </p:nvSpPr>
        <p:spPr>
          <a:xfrm>
            <a:off x="1583140" y="2108578"/>
            <a:ext cx="1856096" cy="1480782"/>
          </a:xfrm>
          <a:prstGeom prst="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032321-22F5-B9A5-E828-2E844A4C97D6}"/>
              </a:ext>
            </a:extLst>
          </p:cNvPr>
          <p:cNvSpPr/>
          <p:nvPr/>
        </p:nvSpPr>
        <p:spPr>
          <a:xfrm>
            <a:off x="3439236" y="2108578"/>
            <a:ext cx="5813946" cy="1480782"/>
          </a:xfrm>
          <a:prstGeom prst="rect">
            <a:avLst/>
          </a:prstGeom>
          <a:solidFill>
            <a:srgbClr val="00B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F5B5DE-AB9C-2A1E-037A-2046CAF28643}"/>
              </a:ext>
            </a:extLst>
          </p:cNvPr>
          <p:cNvSpPr/>
          <p:nvPr/>
        </p:nvSpPr>
        <p:spPr>
          <a:xfrm>
            <a:off x="9239534" y="2108578"/>
            <a:ext cx="1856096" cy="1480782"/>
          </a:xfrm>
          <a:prstGeom prst="rect">
            <a:avLst/>
          </a:prstGeom>
          <a:solidFill>
            <a:srgbClr val="00B0F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DF0E86-70E4-9517-818E-ED31D2E27CC1}"/>
              </a:ext>
            </a:extLst>
          </p:cNvPr>
          <p:cNvSpPr/>
          <p:nvPr/>
        </p:nvSpPr>
        <p:spPr>
          <a:xfrm>
            <a:off x="1583140" y="3589360"/>
            <a:ext cx="1856096" cy="1357953"/>
          </a:xfrm>
          <a:prstGeom prst="rect">
            <a:avLst/>
          </a:prstGeom>
          <a:solidFill>
            <a:srgbClr val="00B0F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725F0E-9FBE-75A9-A8D1-128E5E6F39D4}"/>
              </a:ext>
            </a:extLst>
          </p:cNvPr>
          <p:cNvSpPr/>
          <p:nvPr/>
        </p:nvSpPr>
        <p:spPr>
          <a:xfrm>
            <a:off x="3432412" y="3589359"/>
            <a:ext cx="7663218" cy="1357953"/>
          </a:xfrm>
          <a:prstGeom prst="rect">
            <a:avLst/>
          </a:prstGeom>
          <a:solidFill>
            <a:srgbClr val="FFC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A98525-C0F7-7EE2-207C-4D2A90C5D681}"/>
              </a:ext>
            </a:extLst>
          </p:cNvPr>
          <p:cNvSpPr/>
          <p:nvPr/>
        </p:nvSpPr>
        <p:spPr>
          <a:xfrm>
            <a:off x="1589964" y="4947312"/>
            <a:ext cx="1842448" cy="1357953"/>
          </a:xfrm>
          <a:prstGeom prst="rect">
            <a:avLst/>
          </a:prstGeom>
          <a:solidFill>
            <a:srgbClr val="FFC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B12574-C47F-8F58-5DD3-CE633364AB28}"/>
              </a:ext>
            </a:extLst>
          </p:cNvPr>
          <p:cNvSpPr/>
          <p:nvPr/>
        </p:nvSpPr>
        <p:spPr>
          <a:xfrm>
            <a:off x="3446060" y="4947311"/>
            <a:ext cx="7663218" cy="1357953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67A456-4958-76AC-6F09-5CACB805F4B4}"/>
              </a:ext>
            </a:extLst>
          </p:cNvPr>
          <p:cNvSpPr txBox="1"/>
          <p:nvPr/>
        </p:nvSpPr>
        <p:spPr>
          <a:xfrm>
            <a:off x="1624084" y="846161"/>
            <a:ext cx="1003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DELTA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225FF7-3A06-CD45-0618-FC62F13011F6}"/>
              </a:ext>
            </a:extLst>
          </p:cNvPr>
          <p:cNvSpPr txBox="1"/>
          <p:nvPr/>
        </p:nvSpPr>
        <p:spPr>
          <a:xfrm>
            <a:off x="3452884" y="2256471"/>
            <a:ext cx="1003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Theta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E2AFE4-8211-7C05-3EE3-F58709C09393}"/>
              </a:ext>
            </a:extLst>
          </p:cNvPr>
          <p:cNvSpPr txBox="1"/>
          <p:nvPr/>
        </p:nvSpPr>
        <p:spPr>
          <a:xfrm>
            <a:off x="9282752" y="2256471"/>
            <a:ext cx="1003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Alpha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E93591-C05F-9E2D-95CE-7BD535FA8697}"/>
              </a:ext>
            </a:extLst>
          </p:cNvPr>
          <p:cNvSpPr txBox="1"/>
          <p:nvPr/>
        </p:nvSpPr>
        <p:spPr>
          <a:xfrm>
            <a:off x="3573440" y="3696307"/>
            <a:ext cx="855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Beta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3956E0-82CE-E0EE-F638-AF7D954B5DC5}"/>
              </a:ext>
            </a:extLst>
          </p:cNvPr>
          <p:cNvSpPr txBox="1"/>
          <p:nvPr/>
        </p:nvSpPr>
        <p:spPr>
          <a:xfrm>
            <a:off x="4455994" y="5095203"/>
            <a:ext cx="121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Gamma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A8EAA2-7D15-F7DA-527E-94C96A2D9673}"/>
              </a:ext>
            </a:extLst>
          </p:cNvPr>
          <p:cNvSpPr/>
          <p:nvPr/>
        </p:nvSpPr>
        <p:spPr>
          <a:xfrm>
            <a:off x="1726442" y="750628"/>
            <a:ext cx="586854" cy="1705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4BA826-C644-BC6D-A9A3-3F0E9F332EED}"/>
              </a:ext>
            </a:extLst>
          </p:cNvPr>
          <p:cNvSpPr txBox="1"/>
          <p:nvPr/>
        </p:nvSpPr>
        <p:spPr>
          <a:xfrm>
            <a:off x="1589964" y="6258298"/>
            <a:ext cx="9505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IC data are more correlated in higher frequencies.</a:t>
            </a:r>
          </a:p>
        </p:txBody>
      </p:sp>
    </p:spTree>
    <p:extLst>
      <p:ext uri="{BB962C8B-B14F-4D97-AF65-F5344CB8AC3E}">
        <p14:creationId xmlns:p14="http://schemas.microsoft.com/office/powerpoint/2010/main" val="11408758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46B6E2FC-2D25-4B1A-A26F-22BED218E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72" y="0"/>
            <a:ext cx="11847994" cy="6858878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3EE397-E287-3DFC-6AE9-84FDF408160C}"/>
              </a:ext>
            </a:extLst>
          </p:cNvPr>
          <p:cNvSpPr/>
          <p:nvPr/>
        </p:nvSpPr>
        <p:spPr>
          <a:xfrm>
            <a:off x="6198376" y="286186"/>
            <a:ext cx="1877661" cy="223365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E849472-8501-7048-2981-8746855659F6}"/>
              </a:ext>
            </a:extLst>
          </p:cNvPr>
          <p:cNvCxnSpPr/>
          <p:nvPr/>
        </p:nvCxnSpPr>
        <p:spPr>
          <a:xfrm>
            <a:off x="3524250" y="4241800"/>
            <a:ext cx="360045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1FB5063-9393-877A-B8C0-05938171A6E3}"/>
              </a:ext>
            </a:extLst>
          </p:cNvPr>
          <p:cNvCxnSpPr>
            <a:cxnSpLocks/>
          </p:cNvCxnSpPr>
          <p:nvPr/>
        </p:nvCxnSpPr>
        <p:spPr>
          <a:xfrm>
            <a:off x="3524250" y="2374900"/>
            <a:ext cx="46482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13CB7EE-1D8E-D8F5-C123-767348DA6AB0}"/>
              </a:ext>
            </a:extLst>
          </p:cNvPr>
          <p:cNvSpPr txBox="1"/>
          <p:nvPr/>
        </p:nvSpPr>
        <p:spPr>
          <a:xfrm>
            <a:off x="2940050" y="3819601"/>
            <a:ext cx="398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10 % of IC pairs have </a:t>
            </a:r>
            <a:r>
              <a:rPr lang="en-US" i="1" dirty="0">
                <a:solidFill>
                  <a:srgbClr val="FF0000"/>
                </a:solidFill>
              </a:rPr>
              <a:t>r</a:t>
            </a:r>
            <a:r>
              <a:rPr lang="en-US" dirty="0">
                <a:solidFill>
                  <a:srgbClr val="FF0000"/>
                </a:solidFill>
              </a:rPr>
              <a:t> &gt; 0.3 above 20 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C1594B-4377-9978-2289-CBA6F7993C5D}"/>
              </a:ext>
            </a:extLst>
          </p:cNvPr>
          <p:cNvSpPr txBox="1"/>
          <p:nvPr/>
        </p:nvSpPr>
        <p:spPr>
          <a:xfrm>
            <a:off x="3854450" y="2005568"/>
            <a:ext cx="398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20 % of IC pairs have </a:t>
            </a:r>
            <a:r>
              <a:rPr lang="en-US" i="1" dirty="0">
                <a:solidFill>
                  <a:srgbClr val="FF0000"/>
                </a:solidFill>
              </a:rPr>
              <a:t>r</a:t>
            </a:r>
            <a:r>
              <a:rPr lang="en-US" dirty="0">
                <a:solidFill>
                  <a:srgbClr val="FF0000"/>
                </a:solidFill>
              </a:rPr>
              <a:t> &gt; 0.3 above 50 Hz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F3A30C-8937-1E51-C49E-C82C316E68FB}"/>
              </a:ext>
            </a:extLst>
          </p:cNvPr>
          <p:cNvSpPr txBox="1"/>
          <p:nvPr/>
        </p:nvSpPr>
        <p:spPr>
          <a:xfrm>
            <a:off x="488950" y="714118"/>
            <a:ext cx="8096250" cy="1015663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This is NOT a </a:t>
            </a:r>
            <a:r>
              <a:rPr lang="en-US" sz="6000" dirty="0" err="1">
                <a:solidFill>
                  <a:schemeClr val="bg1"/>
                </a:solidFill>
              </a:rPr>
              <a:t>sumulation</a:t>
            </a:r>
            <a:r>
              <a:rPr lang="en-US" sz="6000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103727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6EEA5C-3AD0-939C-C724-C65FE2FD26C3}"/>
                  </a:ext>
                </a:extLst>
              </p:cNvPr>
              <p:cNvSpPr txBox="1"/>
              <p:nvPr/>
            </p:nvSpPr>
            <p:spPr>
              <a:xfrm>
                <a:off x="34119" y="246096"/>
                <a:ext cx="12137409" cy="63602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Let the two sinusoidal waves (i.e. IC activation time series) and the synthesized wave (i.e. back-projected electrode signal time series) be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𝑋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4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𝑌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𝐵</m:t>
                      </m:r>
                      <m:func>
                        <m:func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𝜔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𝛽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4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𝑋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𝑌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𝐶</m:t>
                      </m:r>
                      <m:func>
                        <m:func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𝜔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𝛾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4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where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𝐴𝐵</m:t>
                          </m:r>
                          <m:func>
                            <m:funcPr>
                              <m:ctrlP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rad>
                    </m:oMath>
                  </m:oMathPara>
                </a14:m>
                <a:endParaRPr lang="en-US" sz="14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Removing the square root sign,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+2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𝐴𝐵</m:t>
                      </m:r>
                      <m:func>
                        <m:func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𝛽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4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The power of IC </a:t>
                </a:r>
                <a14:m>
                  <m:oMath xmlns:m="http://schemas.openxmlformats.org/officeDocument/2006/math"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</m:oMath>
                </a14:m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𝑌</m:t>
                    </m:r>
                  </m:oMath>
                </a14:m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𝑌</m:t>
                    </m:r>
                  </m:oMath>
                </a14:m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, respectively. Since A, B, C are amplitudes, </a:t>
                </a:r>
                <a14:m>
                  <m:oMath xmlns:m="http://schemas.openxmlformats.org/officeDocument/2006/math"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≥0, </m:t>
                    </m:r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≥0,</m:t>
                    </m:r>
                    <m:r>
                      <a:rPr lang="en-US" sz="140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and</m:t>
                    </m:r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Here, we consider the conditions under which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becomes smaller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(or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). First, we compare one of the original </a:t>
                </a:r>
                <a:r>
                  <a:rPr lang="en-US" sz="1400" dirty="0" err="1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waves’s</a:t>
                </a:r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power, say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, with the power of the synthesized wave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+2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𝐴𝐵</m:t>
                      </m:r>
                      <m:func>
                        <m:func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𝛽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+2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𝐴𝐵</m:t>
                      </m:r>
                      <m:func>
                        <m:func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𝛽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4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𝐴𝐵</m:t>
                    </m:r>
                    <m:func>
                      <m:func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𝛽</m:t>
                        </m:r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. Thus we consider the next inequality.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+2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𝐴𝐵</m:t>
                      </m:r>
                      <m:func>
                        <m:func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&lt;0</m:t>
                      </m:r>
                    </m:oMath>
                  </m:oMathPara>
                </a14:m>
                <a:endParaRPr lang="en-US" sz="14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&lt;−2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𝐴𝐵</m:t>
                      </m:r>
                      <m:func>
                        <m:func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4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&lt;−2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4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To make the right-hand side positive,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must be negative. This gives the lower and upper boundary of the relative phase difference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40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1400" i="1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1400" i="1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1400" i="1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400" i="1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sz="1400" i="1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140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140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40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400" dirty="0"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6EEA5C-3AD0-939C-C724-C65FE2FD2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9" y="246096"/>
                <a:ext cx="12137409" cy="6360267"/>
              </a:xfrm>
              <a:prstGeom prst="rect">
                <a:avLst/>
              </a:prstGeom>
              <a:blipFill>
                <a:blip r:embed="rId2"/>
                <a:stretch>
                  <a:fillRect l="-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1033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E3CD1F3-6E69-5059-23F4-A7A455731FD8}"/>
              </a:ext>
            </a:extLst>
          </p:cNvPr>
          <p:cNvSpPr txBox="1"/>
          <p:nvPr/>
        </p:nvSpPr>
        <p:spPr>
          <a:xfrm rot="16200000">
            <a:off x="-415501" y="2423544"/>
            <a:ext cx="12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Infomax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8808A5-C455-49AC-826E-952268439707}"/>
              </a:ext>
            </a:extLst>
          </p:cNvPr>
          <p:cNvSpPr txBox="1"/>
          <p:nvPr/>
        </p:nvSpPr>
        <p:spPr>
          <a:xfrm rot="16200000">
            <a:off x="-252074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Graduated a high school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C78650-23A5-F122-EF52-B9CC292C6EA0}"/>
              </a:ext>
            </a:extLst>
          </p:cNvPr>
          <p:cNvSpPr txBox="1"/>
          <p:nvPr/>
        </p:nvSpPr>
        <p:spPr>
          <a:xfrm rot="16200000">
            <a:off x="117260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university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87382B-DB70-D1C8-238F-BB0B15E31620}"/>
              </a:ext>
            </a:extLst>
          </p:cNvPr>
          <p:cNvSpPr txBox="1"/>
          <p:nvPr/>
        </p:nvSpPr>
        <p:spPr>
          <a:xfrm rot="16200000">
            <a:off x="2327947" y="5312927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grad school</a:t>
            </a:r>
          </a:p>
        </p:txBody>
      </p:sp>
      <p:pic>
        <p:nvPicPr>
          <p:cNvPr id="36" name="Picture 35" descr="Chart, histogram&#10;&#10;Description automatically generated">
            <a:extLst>
              <a:ext uri="{FF2B5EF4-FFF2-40B4-BE49-F238E27FC236}">
                <a16:creationId xmlns:a16="http://schemas.microsoft.com/office/drawing/2014/main" id="{2E9B590B-D3A2-D8C6-12B6-3FA3DDEE11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3" y="47767"/>
            <a:ext cx="11430001" cy="336417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EDCC5DD-2B7B-71EA-AB4B-8DF3D4CAAA49}"/>
              </a:ext>
            </a:extLst>
          </p:cNvPr>
          <p:cNvSpPr/>
          <p:nvPr/>
        </p:nvSpPr>
        <p:spPr>
          <a:xfrm>
            <a:off x="4293038" y="0"/>
            <a:ext cx="7898961" cy="3712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E66F1DD-2F4F-42F7-D641-AD1F574A45FA}"/>
              </a:ext>
            </a:extLst>
          </p:cNvPr>
          <p:cNvSpPr/>
          <p:nvPr/>
        </p:nvSpPr>
        <p:spPr>
          <a:xfrm>
            <a:off x="218515" y="3348317"/>
            <a:ext cx="11754970" cy="302558"/>
          </a:xfrm>
          <a:prstGeom prst="rightArrow">
            <a:avLst>
              <a:gd name="adj1" fmla="val 50000"/>
              <a:gd name="adj2" fmla="val 1277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D92C9-0160-BEA7-A364-DB769E3213AB}"/>
              </a:ext>
            </a:extLst>
          </p:cNvPr>
          <p:cNvSpPr txBox="1"/>
          <p:nvPr/>
        </p:nvSpPr>
        <p:spPr>
          <a:xfrm>
            <a:off x="10774456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29221-1CAE-2DB7-0B1F-5AF893B37392}"/>
              </a:ext>
            </a:extLst>
          </p:cNvPr>
          <p:cNvSpPr txBox="1"/>
          <p:nvPr/>
        </p:nvSpPr>
        <p:spPr>
          <a:xfrm>
            <a:off x="989479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5DE49-2100-14EF-46E2-6480806737CA}"/>
              </a:ext>
            </a:extLst>
          </p:cNvPr>
          <p:cNvSpPr txBox="1"/>
          <p:nvPr/>
        </p:nvSpPr>
        <p:spPr>
          <a:xfrm>
            <a:off x="901513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0B395-BCEF-74A4-2A05-2305E01F36CE}"/>
              </a:ext>
            </a:extLst>
          </p:cNvPr>
          <p:cNvSpPr txBox="1"/>
          <p:nvPr/>
        </p:nvSpPr>
        <p:spPr>
          <a:xfrm>
            <a:off x="813547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7E9A4-C212-EC1A-51A6-76EBDDE50114}"/>
              </a:ext>
            </a:extLst>
          </p:cNvPr>
          <p:cNvSpPr txBox="1"/>
          <p:nvPr/>
        </p:nvSpPr>
        <p:spPr>
          <a:xfrm>
            <a:off x="725581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BBA6A-8FDA-2692-3DFF-0C8D6334FC61}"/>
              </a:ext>
            </a:extLst>
          </p:cNvPr>
          <p:cNvSpPr txBox="1"/>
          <p:nvPr/>
        </p:nvSpPr>
        <p:spPr>
          <a:xfrm>
            <a:off x="637614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85A62-17A8-0B34-7289-6493A79561CC}"/>
              </a:ext>
            </a:extLst>
          </p:cNvPr>
          <p:cNvSpPr txBox="1"/>
          <p:nvPr/>
        </p:nvSpPr>
        <p:spPr>
          <a:xfrm>
            <a:off x="549648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C41ED-83E7-3E2C-2F8E-2032C42B525B}"/>
              </a:ext>
            </a:extLst>
          </p:cNvPr>
          <p:cNvSpPr txBox="1"/>
          <p:nvPr/>
        </p:nvSpPr>
        <p:spPr>
          <a:xfrm>
            <a:off x="461682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38938-1E21-CE43-4C67-690041515F72}"/>
              </a:ext>
            </a:extLst>
          </p:cNvPr>
          <p:cNvSpPr txBox="1"/>
          <p:nvPr/>
        </p:nvSpPr>
        <p:spPr>
          <a:xfrm>
            <a:off x="373716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6EEEE-E2DF-1256-1926-AD9F613EFE90}"/>
              </a:ext>
            </a:extLst>
          </p:cNvPr>
          <p:cNvSpPr txBox="1"/>
          <p:nvPr/>
        </p:nvSpPr>
        <p:spPr>
          <a:xfrm>
            <a:off x="285750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D3307-05DF-88F9-9B4F-DA41448ED9A8}"/>
              </a:ext>
            </a:extLst>
          </p:cNvPr>
          <p:cNvSpPr txBox="1"/>
          <p:nvPr/>
        </p:nvSpPr>
        <p:spPr>
          <a:xfrm>
            <a:off x="197783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B2F45A-FF13-BDBB-A5C1-A3101DDDC934}"/>
              </a:ext>
            </a:extLst>
          </p:cNvPr>
          <p:cNvSpPr txBox="1"/>
          <p:nvPr/>
        </p:nvSpPr>
        <p:spPr>
          <a:xfrm>
            <a:off x="109817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5AFDB6-6A70-26BD-C07C-8BABB65D1965}"/>
              </a:ext>
            </a:extLst>
          </p:cNvPr>
          <p:cNvSpPr txBox="1"/>
          <p:nvPr/>
        </p:nvSpPr>
        <p:spPr>
          <a:xfrm>
            <a:off x="21851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1996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9BFE88E-ABE2-0AC4-BC9C-1C6CC626F63C}"/>
              </a:ext>
            </a:extLst>
          </p:cNvPr>
          <p:cNvSpPr/>
          <p:nvPr/>
        </p:nvSpPr>
        <p:spPr>
          <a:xfrm>
            <a:off x="131109" y="3207123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2D9D9F0D-D6F1-0274-0203-2FF2320826EB}"/>
              </a:ext>
            </a:extLst>
          </p:cNvPr>
          <p:cNvSpPr/>
          <p:nvPr/>
        </p:nvSpPr>
        <p:spPr>
          <a:xfrm>
            <a:off x="512654" y="3206735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CAE0AC-6A32-1A34-614C-F011BECA1772}"/>
              </a:ext>
            </a:extLst>
          </p:cNvPr>
          <p:cNvSpPr txBox="1"/>
          <p:nvPr/>
        </p:nvSpPr>
        <p:spPr>
          <a:xfrm rot="16200000">
            <a:off x="1912782" y="1654996"/>
            <a:ext cx="2589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ICA on EEG from Science</a:t>
            </a:r>
          </a:p>
          <a:p>
            <a:r>
              <a:rPr lang="en-US" dirty="0">
                <a:solidFill>
                  <a:srgbClr val="FFFF00"/>
                </a:solidFill>
              </a:rPr>
              <a:t> SCCN Launched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D791B013-0CC3-F554-2D69-3977366DDDBF}"/>
              </a:ext>
            </a:extLst>
          </p:cNvPr>
          <p:cNvSpPr/>
          <p:nvPr/>
        </p:nvSpPr>
        <p:spPr>
          <a:xfrm>
            <a:off x="991460" y="3205550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66711FA-3C40-67ED-E41D-307937302141}"/>
              </a:ext>
            </a:extLst>
          </p:cNvPr>
          <p:cNvSpPr/>
          <p:nvPr/>
        </p:nvSpPr>
        <p:spPr>
          <a:xfrm>
            <a:off x="3112995" y="3197524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274BA6-BD67-570D-F67B-2CFFEB2EFA19}"/>
              </a:ext>
            </a:extLst>
          </p:cNvPr>
          <p:cNvSpPr txBox="1"/>
          <p:nvPr/>
        </p:nvSpPr>
        <p:spPr>
          <a:xfrm rot="16200000">
            <a:off x="-251030" y="2199594"/>
            <a:ext cx="170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First ICA on EEG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8C0C87-4229-4C6E-F68E-38FC0B77500E}"/>
              </a:ext>
            </a:extLst>
          </p:cNvPr>
          <p:cNvSpPr txBox="1"/>
          <p:nvPr/>
        </p:nvSpPr>
        <p:spPr>
          <a:xfrm rot="16200000">
            <a:off x="-94674" y="1889525"/>
            <a:ext cx="234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ICA on EEG from PNAS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944EDD5C-9FF9-E567-DD4B-C8C5104F5BBD}"/>
              </a:ext>
            </a:extLst>
          </p:cNvPr>
          <p:cNvSpPr/>
          <p:nvPr/>
        </p:nvSpPr>
        <p:spPr>
          <a:xfrm rot="10800000">
            <a:off x="982024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70371B8C-A84C-BDF2-B583-C2D6394ADF5C}"/>
              </a:ext>
            </a:extLst>
          </p:cNvPr>
          <p:cNvSpPr/>
          <p:nvPr/>
        </p:nvSpPr>
        <p:spPr>
          <a:xfrm rot="10800000">
            <a:off x="1351358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AA249F50-A988-50B5-616F-94588027BE90}"/>
              </a:ext>
            </a:extLst>
          </p:cNvPr>
          <p:cNvSpPr/>
          <p:nvPr/>
        </p:nvSpPr>
        <p:spPr>
          <a:xfrm rot="10800000">
            <a:off x="3562045" y="3964182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ECA48755-2A02-ADE4-55D9-9A6D875B2033}"/>
              </a:ext>
            </a:extLst>
          </p:cNvPr>
          <p:cNvSpPr/>
          <p:nvPr/>
        </p:nvSpPr>
        <p:spPr>
          <a:xfrm>
            <a:off x="3998268" y="3192744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8992B77-CEB7-304C-A64F-DEDC45BF1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208" y="2253743"/>
            <a:ext cx="875997" cy="8955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3309BD4-2749-2C05-ADB1-FB930AA84C96}"/>
              </a:ext>
            </a:extLst>
          </p:cNvPr>
          <p:cNvSpPr txBox="1"/>
          <p:nvPr/>
        </p:nvSpPr>
        <p:spPr>
          <a:xfrm>
            <a:off x="3633690" y="1649749"/>
            <a:ext cx="907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2004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TICS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6D7B10-6A00-1BFA-537C-1274851CA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286" y="965454"/>
            <a:ext cx="7233199" cy="441303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5249A63-0480-748D-9DAC-AC7CF16B6E0E}"/>
              </a:ext>
            </a:extLst>
          </p:cNvPr>
          <p:cNvSpPr txBox="1"/>
          <p:nvPr/>
        </p:nvSpPr>
        <p:spPr>
          <a:xfrm>
            <a:off x="9726627" y="6526706"/>
            <a:ext cx="2468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/>
              <a:t>Makeig</a:t>
            </a:r>
            <a:r>
              <a:rPr lang="en-US" sz="1600" dirty="0"/>
              <a:t> et al. (2004)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4240DA-4DE0-5962-27A9-72706E68B694}"/>
              </a:ext>
            </a:extLst>
          </p:cNvPr>
          <p:cNvCxnSpPr>
            <a:cxnSpLocks/>
          </p:cNvCxnSpPr>
          <p:nvPr/>
        </p:nvCxnSpPr>
        <p:spPr>
          <a:xfrm>
            <a:off x="5130985" y="2476134"/>
            <a:ext cx="667432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AC16FCA-9FDC-ADBE-43A0-0BEE8587336B}"/>
              </a:ext>
            </a:extLst>
          </p:cNvPr>
          <p:cNvCxnSpPr>
            <a:cxnSpLocks/>
          </p:cNvCxnSpPr>
          <p:nvPr/>
        </p:nvCxnSpPr>
        <p:spPr>
          <a:xfrm>
            <a:off x="4878536" y="2754177"/>
            <a:ext cx="11383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A4C543E-41B7-B51F-2C39-2CD3210A73FA}"/>
              </a:ext>
            </a:extLst>
          </p:cNvPr>
          <p:cNvSpPr txBox="1"/>
          <p:nvPr/>
        </p:nvSpPr>
        <p:spPr>
          <a:xfrm>
            <a:off x="6376149" y="1425023"/>
            <a:ext cx="51972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0" dirty="0">
                <a:solidFill>
                  <a:srgbClr val="FF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4217170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/>
              <a:t>Cocktail party problem vs. spatial averaging on cell assembly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030" y="2667509"/>
            <a:ext cx="4097595" cy="4142871"/>
          </a:xfrm>
          <a:prstGeom prst="rect">
            <a:avLst/>
          </a:prstGeom>
        </p:spPr>
      </p:pic>
      <p:sp>
        <p:nvSpPr>
          <p:cNvPr id="34" name="Freeform 33"/>
          <p:cNvSpPr>
            <a:spLocks noChangeAspect="1"/>
          </p:cNvSpPr>
          <p:nvPr/>
        </p:nvSpPr>
        <p:spPr>
          <a:xfrm>
            <a:off x="3058316" y="4718524"/>
            <a:ext cx="1383738" cy="1317613"/>
          </a:xfrm>
          <a:custGeom>
            <a:avLst/>
            <a:gdLst>
              <a:gd name="connsiteX0" fmla="*/ 0 w 2767476"/>
              <a:gd name="connsiteY0" fmla="*/ 2735120 h 2735120"/>
              <a:gd name="connsiteX1" fmla="*/ 946768 w 2767476"/>
              <a:gd name="connsiteY1" fmla="*/ 2273874 h 2735120"/>
              <a:gd name="connsiteX2" fmla="*/ 1399922 w 2767476"/>
              <a:gd name="connsiteY2" fmla="*/ 12 h 2735120"/>
              <a:gd name="connsiteX3" fmla="*/ 1844984 w 2767476"/>
              <a:gd name="connsiteY3" fmla="*/ 2241506 h 2735120"/>
              <a:gd name="connsiteX4" fmla="*/ 2767476 w 2767476"/>
              <a:gd name="connsiteY4" fmla="*/ 2727028 h 273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7476" h="2735120">
                <a:moveTo>
                  <a:pt x="0" y="2735120"/>
                </a:moveTo>
                <a:cubicBezTo>
                  <a:pt x="356724" y="2732422"/>
                  <a:pt x="713448" y="2729725"/>
                  <a:pt x="946768" y="2273874"/>
                </a:cubicBezTo>
                <a:cubicBezTo>
                  <a:pt x="1180088" y="1818023"/>
                  <a:pt x="1250219" y="5407"/>
                  <a:pt x="1399922" y="12"/>
                </a:cubicBezTo>
                <a:cubicBezTo>
                  <a:pt x="1549625" y="-5383"/>
                  <a:pt x="1617058" y="1787003"/>
                  <a:pt x="1844984" y="2241506"/>
                </a:cubicBezTo>
                <a:cubicBezTo>
                  <a:pt x="2072910" y="2696009"/>
                  <a:pt x="2420193" y="2711518"/>
                  <a:pt x="2767476" y="272702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 38"/>
          <p:cNvSpPr/>
          <p:nvPr/>
        </p:nvSpPr>
        <p:spPr>
          <a:xfrm>
            <a:off x="3025948" y="2327512"/>
            <a:ext cx="1448474" cy="1049574"/>
          </a:xfrm>
          <a:custGeom>
            <a:avLst/>
            <a:gdLst>
              <a:gd name="connsiteX0" fmla="*/ 0 w 3665692"/>
              <a:gd name="connsiteY0" fmla="*/ 1820719 h 1853087"/>
              <a:gd name="connsiteX1" fmla="*/ 906308 w 3665692"/>
              <a:gd name="connsiteY1" fmla="*/ 1408025 h 1853087"/>
              <a:gd name="connsiteX2" fmla="*/ 1804524 w 3665692"/>
              <a:gd name="connsiteY2" fmla="*/ 11 h 1853087"/>
              <a:gd name="connsiteX3" fmla="*/ 2751292 w 3665692"/>
              <a:gd name="connsiteY3" fmla="*/ 1383749 h 1853087"/>
              <a:gd name="connsiteX4" fmla="*/ 3665692 w 3665692"/>
              <a:gd name="connsiteY4" fmla="*/ 1853087 h 185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5692" h="1853087">
                <a:moveTo>
                  <a:pt x="0" y="1820719"/>
                </a:moveTo>
                <a:cubicBezTo>
                  <a:pt x="302777" y="1766097"/>
                  <a:pt x="605554" y="1711476"/>
                  <a:pt x="906308" y="1408025"/>
                </a:cubicBezTo>
                <a:cubicBezTo>
                  <a:pt x="1207062" y="1104574"/>
                  <a:pt x="1497027" y="4057"/>
                  <a:pt x="1804524" y="11"/>
                </a:cubicBezTo>
                <a:cubicBezTo>
                  <a:pt x="2112021" y="-4035"/>
                  <a:pt x="2441097" y="1074903"/>
                  <a:pt x="2751292" y="1383749"/>
                </a:cubicBezTo>
                <a:cubicBezTo>
                  <a:pt x="3061487" y="1692595"/>
                  <a:pt x="3363589" y="1772841"/>
                  <a:pt x="3665692" y="18530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021462" y="1599217"/>
                <a:ext cx="33581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PDF is close to </a:t>
                </a:r>
                <a:r>
                  <a:rPr lang="en-US" dirty="0">
                    <a:solidFill>
                      <a:srgbClr val="FFFF00"/>
                    </a:solidFill>
                  </a:rPr>
                  <a:t>Gaussian</a:t>
                </a:r>
              </a:p>
              <a:p>
                <a:pPr algn="ctr"/>
                <a:r>
                  <a:rPr lang="en-US" dirty="0"/>
                  <a:t>due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∑</m:t>
                    </m:r>
                  </m:oMath>
                </a14:m>
                <a:r>
                  <a:rPr lang="en-US" dirty="0"/>
                  <a:t> (Central Limit Theorem)</a:t>
                </a: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462" y="1599217"/>
                <a:ext cx="3358194" cy="646331"/>
              </a:xfrm>
              <a:prstGeom prst="rect">
                <a:avLst/>
              </a:prstGeom>
              <a:blipFill>
                <a:blip r:embed="rId3"/>
                <a:stretch>
                  <a:fillRect l="-545" t="-4717" r="-545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2021462" y="6075144"/>
            <a:ext cx="3358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PDF is close to </a:t>
            </a:r>
            <a:r>
              <a:rPr lang="en-US" dirty="0">
                <a:solidFill>
                  <a:srgbClr val="FFFF00"/>
                </a:solidFill>
              </a:rPr>
              <a:t>super-Gaussian</a:t>
            </a:r>
          </a:p>
          <a:p>
            <a:pPr algn="ctr"/>
            <a:r>
              <a:rPr lang="en-US" dirty="0"/>
              <a:t>(sparsity of neural activity)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1605474" y="4040684"/>
            <a:ext cx="3584772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Down Arrow 44"/>
          <p:cNvSpPr/>
          <p:nvPr/>
        </p:nvSpPr>
        <p:spPr>
          <a:xfrm rot="10800000">
            <a:off x="3074500" y="3482282"/>
            <a:ext cx="542166" cy="117891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Down Arrow 46"/>
          <p:cNvSpPr/>
          <p:nvPr/>
        </p:nvSpPr>
        <p:spPr>
          <a:xfrm>
            <a:off x="3907982" y="3495274"/>
            <a:ext cx="542166" cy="117891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2629436" y="3917248"/>
            <a:ext cx="1399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Mixing</a:t>
            </a:r>
          </a:p>
        </p:txBody>
      </p:sp>
      <p:sp>
        <p:nvSpPr>
          <p:cNvPr id="49" name="TextBox 48"/>
          <p:cNvSpPr txBox="1"/>
          <p:nvPr/>
        </p:nvSpPr>
        <p:spPr>
          <a:xfrm rot="16200000">
            <a:off x="3462919" y="3885332"/>
            <a:ext cx="1399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Unmixing</a:t>
            </a:r>
          </a:p>
        </p:txBody>
      </p:sp>
      <p:grpSp>
        <p:nvGrpSpPr>
          <p:cNvPr id="50" name="Group 35"/>
          <p:cNvGrpSpPr>
            <a:grpSpLocks/>
          </p:cNvGrpSpPr>
          <p:nvPr/>
        </p:nvGrpSpPr>
        <p:grpSpPr bwMode="auto">
          <a:xfrm rot="14520114">
            <a:off x="2762165" y="2355045"/>
            <a:ext cx="259226" cy="609897"/>
            <a:chOff x="3316" y="1473"/>
            <a:chExt cx="156" cy="308"/>
          </a:xfrm>
        </p:grpSpPr>
        <p:grpSp>
          <p:nvGrpSpPr>
            <p:cNvPr id="51" name="Group 36"/>
            <p:cNvGrpSpPr>
              <a:grpSpLocks/>
            </p:cNvGrpSpPr>
            <p:nvPr/>
          </p:nvGrpSpPr>
          <p:grpSpPr bwMode="auto">
            <a:xfrm>
              <a:off x="3328" y="1484"/>
              <a:ext cx="135" cy="297"/>
              <a:chOff x="3308" y="2544"/>
              <a:chExt cx="135" cy="297"/>
            </a:xfrm>
          </p:grpSpPr>
          <p:sp>
            <p:nvSpPr>
              <p:cNvPr id="68" name="Rectangle 37"/>
              <p:cNvSpPr>
                <a:spLocks noChangeArrowheads="1"/>
              </p:cNvSpPr>
              <p:nvPr/>
            </p:nvSpPr>
            <p:spPr bwMode="auto">
              <a:xfrm>
                <a:off x="3347" y="2649"/>
                <a:ext cx="58" cy="192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sp>
            <p:nvSpPr>
              <p:cNvPr id="69" name="Oval 38"/>
              <p:cNvSpPr>
                <a:spLocks noChangeArrowheads="1"/>
              </p:cNvSpPr>
              <p:nvPr/>
            </p:nvSpPr>
            <p:spPr bwMode="auto">
              <a:xfrm>
                <a:off x="3308" y="2544"/>
                <a:ext cx="135" cy="134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</p:grpSp>
        <p:grpSp>
          <p:nvGrpSpPr>
            <p:cNvPr id="52" name="Group 39"/>
            <p:cNvGrpSpPr>
              <a:grpSpLocks/>
            </p:cNvGrpSpPr>
            <p:nvPr/>
          </p:nvGrpSpPr>
          <p:grpSpPr bwMode="auto">
            <a:xfrm>
              <a:off x="3316" y="1491"/>
              <a:ext cx="156" cy="116"/>
              <a:chOff x="3316" y="1491"/>
              <a:chExt cx="156" cy="116"/>
            </a:xfrm>
          </p:grpSpPr>
          <p:sp>
            <p:nvSpPr>
              <p:cNvPr id="61" name="Line 40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" name="Line 41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" name="Line 42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" name="Line 43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5" name="Line 44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6" name="Line 45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7" name="Line 46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53" name="Group 47"/>
            <p:cNvGrpSpPr>
              <a:grpSpLocks/>
            </p:cNvGrpSpPr>
            <p:nvPr/>
          </p:nvGrpSpPr>
          <p:grpSpPr bwMode="auto">
            <a:xfrm rot="5099214">
              <a:off x="3320" y="1493"/>
              <a:ext cx="156" cy="116"/>
              <a:chOff x="3316" y="1491"/>
              <a:chExt cx="156" cy="116"/>
            </a:xfrm>
          </p:grpSpPr>
          <p:sp>
            <p:nvSpPr>
              <p:cNvPr id="54" name="Line 48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5" name="Line 49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6" name="Line 50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7" name="Line 51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8" name="Line 52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9" name="Line 53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0" name="Line 54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1763088" y="5127219"/>
            <a:ext cx="898525" cy="676275"/>
            <a:chOff x="7609102" y="4789568"/>
            <a:chExt cx="898525" cy="676275"/>
          </a:xfrm>
        </p:grpSpPr>
        <p:grpSp>
          <p:nvGrpSpPr>
            <p:cNvPr id="70" name="Group 7"/>
            <p:cNvGrpSpPr>
              <a:grpSpLocks/>
            </p:cNvGrpSpPr>
            <p:nvPr/>
          </p:nvGrpSpPr>
          <p:grpSpPr bwMode="auto">
            <a:xfrm>
              <a:off x="7609102" y="4789568"/>
              <a:ext cx="898525" cy="676275"/>
              <a:chOff x="3303" y="2265"/>
              <a:chExt cx="1265" cy="814"/>
            </a:xfrm>
          </p:grpSpPr>
          <p:sp>
            <p:nvSpPr>
              <p:cNvPr id="71" name="Freeform 8"/>
              <p:cNvSpPr>
                <a:spLocks noChangeAspect="1"/>
              </p:cNvSpPr>
              <p:nvPr/>
            </p:nvSpPr>
            <p:spPr bwMode="auto">
              <a:xfrm>
                <a:off x="3303" y="2705"/>
                <a:ext cx="1265" cy="374"/>
              </a:xfrm>
              <a:custGeom>
                <a:avLst/>
                <a:gdLst>
                  <a:gd name="T0" fmla="*/ 0 w 1809"/>
                  <a:gd name="T1" fmla="*/ 361 h 535"/>
                  <a:gd name="T2" fmla="*/ 302 w 1809"/>
                  <a:gd name="T3" fmla="*/ 59 h 535"/>
                  <a:gd name="T4" fmla="*/ 950 w 1809"/>
                  <a:gd name="T5" fmla="*/ 52 h 535"/>
                  <a:gd name="T6" fmla="*/ 1265 w 1809"/>
                  <a:gd name="T7" fmla="*/ 374 h 53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09" h="535">
                    <a:moveTo>
                      <a:pt x="0" y="516"/>
                    </a:moveTo>
                    <a:cubicBezTo>
                      <a:pt x="103" y="336"/>
                      <a:pt x="206" y="157"/>
                      <a:pt x="432" y="84"/>
                    </a:cubicBezTo>
                    <a:cubicBezTo>
                      <a:pt x="658" y="11"/>
                      <a:pt x="1128" y="0"/>
                      <a:pt x="1358" y="75"/>
                    </a:cubicBezTo>
                    <a:cubicBezTo>
                      <a:pt x="1588" y="150"/>
                      <a:pt x="1698" y="342"/>
                      <a:pt x="1809" y="535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" name="Oval 9"/>
              <p:cNvSpPr>
                <a:spLocks noChangeArrowheads="1"/>
              </p:cNvSpPr>
              <p:nvPr/>
            </p:nvSpPr>
            <p:spPr bwMode="auto">
              <a:xfrm>
                <a:off x="3718" y="2265"/>
                <a:ext cx="466" cy="4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</p:grpSp>
        <p:grpSp>
          <p:nvGrpSpPr>
            <p:cNvPr id="73" name="Group 23"/>
            <p:cNvGrpSpPr>
              <a:grpSpLocks noChangeAspect="1"/>
            </p:cNvGrpSpPr>
            <p:nvPr/>
          </p:nvGrpSpPr>
          <p:grpSpPr bwMode="auto">
            <a:xfrm>
              <a:off x="8295230" y="4871997"/>
              <a:ext cx="138112" cy="300037"/>
              <a:chOff x="2563" y="3585"/>
              <a:chExt cx="86" cy="174"/>
            </a:xfrm>
          </p:grpSpPr>
          <p:sp>
            <p:nvSpPr>
              <p:cNvPr id="74" name="Line 24"/>
              <p:cNvSpPr>
                <a:spLocks noChangeAspect="1" noChangeShapeType="1"/>
              </p:cNvSpPr>
              <p:nvPr/>
            </p:nvSpPr>
            <p:spPr bwMode="auto">
              <a:xfrm flipV="1">
                <a:off x="2567" y="3585"/>
                <a:ext cx="79" cy="5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5" name="Line 25"/>
              <p:cNvSpPr>
                <a:spLocks noChangeAspect="1" noChangeShapeType="1"/>
              </p:cNvSpPr>
              <p:nvPr/>
            </p:nvSpPr>
            <p:spPr bwMode="auto">
              <a:xfrm>
                <a:off x="2563" y="3669"/>
                <a:ext cx="86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6" name="Line 26"/>
              <p:cNvSpPr>
                <a:spLocks noChangeAspect="1" noChangeShapeType="1"/>
              </p:cNvSpPr>
              <p:nvPr/>
            </p:nvSpPr>
            <p:spPr bwMode="auto">
              <a:xfrm>
                <a:off x="2568" y="3704"/>
                <a:ext cx="77" cy="5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6822632" y="6572648"/>
            <a:ext cx="540547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3"/>
                </a:solidFill>
              </a:rPr>
              <a:t>Figure by Dr. Mayank Agarwal https://www.slideshare.net/drmayankmanu/eeg-69533120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297777" y="2404171"/>
            <a:ext cx="1355725" cy="1148343"/>
            <a:chOff x="7436864" y="2080242"/>
            <a:chExt cx="1355725" cy="1148343"/>
          </a:xfrm>
        </p:grpSpPr>
        <p:grpSp>
          <p:nvGrpSpPr>
            <p:cNvPr id="3" name="Group 2"/>
            <p:cNvGrpSpPr/>
            <p:nvPr/>
          </p:nvGrpSpPr>
          <p:grpSpPr>
            <a:xfrm>
              <a:off x="7436864" y="2080242"/>
              <a:ext cx="898525" cy="691143"/>
              <a:chOff x="4907668" y="2514099"/>
              <a:chExt cx="898525" cy="691143"/>
            </a:xfrm>
          </p:grpSpPr>
          <p:sp>
            <p:nvSpPr>
              <p:cNvPr id="78" name="Freeform 8"/>
              <p:cNvSpPr>
                <a:spLocks noChangeAspect="1"/>
              </p:cNvSpPr>
              <p:nvPr/>
            </p:nvSpPr>
            <p:spPr bwMode="auto">
              <a:xfrm>
                <a:off x="4907668" y="2894521"/>
                <a:ext cx="898525" cy="310721"/>
              </a:xfrm>
              <a:custGeom>
                <a:avLst/>
                <a:gdLst>
                  <a:gd name="T0" fmla="*/ 0 w 1809"/>
                  <a:gd name="T1" fmla="*/ 361 h 535"/>
                  <a:gd name="T2" fmla="*/ 302 w 1809"/>
                  <a:gd name="T3" fmla="*/ 59 h 535"/>
                  <a:gd name="T4" fmla="*/ 950 w 1809"/>
                  <a:gd name="T5" fmla="*/ 52 h 535"/>
                  <a:gd name="T6" fmla="*/ 1265 w 1809"/>
                  <a:gd name="T7" fmla="*/ 374 h 53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09" h="535">
                    <a:moveTo>
                      <a:pt x="0" y="516"/>
                    </a:moveTo>
                    <a:cubicBezTo>
                      <a:pt x="103" y="336"/>
                      <a:pt x="206" y="157"/>
                      <a:pt x="432" y="84"/>
                    </a:cubicBezTo>
                    <a:cubicBezTo>
                      <a:pt x="658" y="11"/>
                      <a:pt x="1128" y="0"/>
                      <a:pt x="1358" y="75"/>
                    </a:cubicBezTo>
                    <a:cubicBezTo>
                      <a:pt x="1588" y="150"/>
                      <a:pt x="1698" y="342"/>
                      <a:pt x="1809" y="535"/>
                    </a:cubicBezTo>
                  </a:path>
                </a:pathLst>
              </a:cu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9" name="Oval 9"/>
              <p:cNvSpPr>
                <a:spLocks noChangeArrowheads="1"/>
              </p:cNvSpPr>
              <p:nvPr/>
            </p:nvSpPr>
            <p:spPr bwMode="auto">
              <a:xfrm>
                <a:off x="5202441" y="2514099"/>
                <a:ext cx="330998" cy="3987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grpSp>
            <p:nvGrpSpPr>
              <p:cNvPr id="80" name="Group 23"/>
              <p:cNvGrpSpPr>
                <a:grpSpLocks noChangeAspect="1"/>
              </p:cNvGrpSpPr>
              <p:nvPr/>
            </p:nvGrpSpPr>
            <p:grpSpPr bwMode="auto">
              <a:xfrm>
                <a:off x="5593796" y="2611396"/>
                <a:ext cx="138112" cy="300037"/>
                <a:chOff x="2563" y="3585"/>
                <a:chExt cx="86" cy="174"/>
              </a:xfrm>
            </p:grpSpPr>
            <p:sp>
              <p:nvSpPr>
                <p:cNvPr id="81" name="Line 2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567" y="3585"/>
                  <a:ext cx="79" cy="51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2" name="Line 25"/>
                <p:cNvSpPr>
                  <a:spLocks noChangeAspect="1" noChangeShapeType="1"/>
                </p:cNvSpPr>
                <p:nvPr/>
              </p:nvSpPr>
              <p:spPr bwMode="auto">
                <a:xfrm>
                  <a:off x="2563" y="3669"/>
                  <a:ext cx="86" cy="1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3" name="Line 26"/>
                <p:cNvSpPr>
                  <a:spLocks noChangeAspect="1" noChangeShapeType="1"/>
                </p:cNvSpPr>
                <p:nvPr/>
              </p:nvSpPr>
              <p:spPr bwMode="auto">
                <a:xfrm>
                  <a:off x="2568" y="3704"/>
                  <a:ext cx="77" cy="5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84" name="Group 83"/>
            <p:cNvGrpSpPr/>
            <p:nvPr/>
          </p:nvGrpSpPr>
          <p:grpSpPr>
            <a:xfrm>
              <a:off x="7589264" y="2232642"/>
              <a:ext cx="898525" cy="691143"/>
              <a:chOff x="4907668" y="2514099"/>
              <a:chExt cx="898525" cy="691143"/>
            </a:xfrm>
          </p:grpSpPr>
          <p:sp>
            <p:nvSpPr>
              <p:cNvPr id="86" name="Freeform 8"/>
              <p:cNvSpPr>
                <a:spLocks noChangeAspect="1"/>
              </p:cNvSpPr>
              <p:nvPr/>
            </p:nvSpPr>
            <p:spPr bwMode="auto">
              <a:xfrm>
                <a:off x="4907668" y="2894521"/>
                <a:ext cx="898525" cy="310721"/>
              </a:xfrm>
              <a:custGeom>
                <a:avLst/>
                <a:gdLst>
                  <a:gd name="T0" fmla="*/ 0 w 1809"/>
                  <a:gd name="T1" fmla="*/ 361 h 535"/>
                  <a:gd name="T2" fmla="*/ 302 w 1809"/>
                  <a:gd name="T3" fmla="*/ 59 h 535"/>
                  <a:gd name="T4" fmla="*/ 950 w 1809"/>
                  <a:gd name="T5" fmla="*/ 52 h 535"/>
                  <a:gd name="T6" fmla="*/ 1265 w 1809"/>
                  <a:gd name="T7" fmla="*/ 374 h 53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09" h="535">
                    <a:moveTo>
                      <a:pt x="0" y="516"/>
                    </a:moveTo>
                    <a:cubicBezTo>
                      <a:pt x="103" y="336"/>
                      <a:pt x="206" y="157"/>
                      <a:pt x="432" y="84"/>
                    </a:cubicBezTo>
                    <a:cubicBezTo>
                      <a:pt x="658" y="11"/>
                      <a:pt x="1128" y="0"/>
                      <a:pt x="1358" y="75"/>
                    </a:cubicBezTo>
                    <a:cubicBezTo>
                      <a:pt x="1588" y="150"/>
                      <a:pt x="1698" y="342"/>
                      <a:pt x="1809" y="535"/>
                    </a:cubicBezTo>
                  </a:path>
                </a:pathLst>
              </a:cu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" name="Oval 9"/>
              <p:cNvSpPr>
                <a:spLocks noChangeArrowheads="1"/>
              </p:cNvSpPr>
              <p:nvPr/>
            </p:nvSpPr>
            <p:spPr bwMode="auto">
              <a:xfrm>
                <a:off x="5202441" y="2514099"/>
                <a:ext cx="330998" cy="3987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grpSp>
            <p:nvGrpSpPr>
              <p:cNvPr id="88" name="Group 23"/>
              <p:cNvGrpSpPr>
                <a:grpSpLocks noChangeAspect="1"/>
              </p:cNvGrpSpPr>
              <p:nvPr/>
            </p:nvGrpSpPr>
            <p:grpSpPr bwMode="auto">
              <a:xfrm>
                <a:off x="5593796" y="2611396"/>
                <a:ext cx="138112" cy="300037"/>
                <a:chOff x="2563" y="3585"/>
                <a:chExt cx="86" cy="174"/>
              </a:xfrm>
            </p:grpSpPr>
            <p:sp>
              <p:nvSpPr>
                <p:cNvPr id="89" name="Line 2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567" y="3585"/>
                  <a:ext cx="79" cy="51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0" name="Line 25"/>
                <p:cNvSpPr>
                  <a:spLocks noChangeAspect="1" noChangeShapeType="1"/>
                </p:cNvSpPr>
                <p:nvPr/>
              </p:nvSpPr>
              <p:spPr bwMode="auto">
                <a:xfrm>
                  <a:off x="2563" y="3669"/>
                  <a:ext cx="86" cy="1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1" name="Line 26"/>
                <p:cNvSpPr>
                  <a:spLocks noChangeAspect="1" noChangeShapeType="1"/>
                </p:cNvSpPr>
                <p:nvPr/>
              </p:nvSpPr>
              <p:spPr bwMode="auto">
                <a:xfrm>
                  <a:off x="2568" y="3704"/>
                  <a:ext cx="77" cy="5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2" name="Group 91"/>
            <p:cNvGrpSpPr/>
            <p:nvPr/>
          </p:nvGrpSpPr>
          <p:grpSpPr>
            <a:xfrm>
              <a:off x="7741664" y="2385042"/>
              <a:ext cx="898525" cy="691143"/>
              <a:chOff x="4907668" y="2514099"/>
              <a:chExt cx="898525" cy="691143"/>
            </a:xfrm>
          </p:grpSpPr>
          <p:sp>
            <p:nvSpPr>
              <p:cNvPr id="93" name="Freeform 8"/>
              <p:cNvSpPr>
                <a:spLocks noChangeAspect="1"/>
              </p:cNvSpPr>
              <p:nvPr/>
            </p:nvSpPr>
            <p:spPr bwMode="auto">
              <a:xfrm>
                <a:off x="4907668" y="2894521"/>
                <a:ext cx="898525" cy="310721"/>
              </a:xfrm>
              <a:custGeom>
                <a:avLst/>
                <a:gdLst>
                  <a:gd name="T0" fmla="*/ 0 w 1809"/>
                  <a:gd name="T1" fmla="*/ 361 h 535"/>
                  <a:gd name="T2" fmla="*/ 302 w 1809"/>
                  <a:gd name="T3" fmla="*/ 59 h 535"/>
                  <a:gd name="T4" fmla="*/ 950 w 1809"/>
                  <a:gd name="T5" fmla="*/ 52 h 535"/>
                  <a:gd name="T6" fmla="*/ 1265 w 1809"/>
                  <a:gd name="T7" fmla="*/ 374 h 53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09" h="535">
                    <a:moveTo>
                      <a:pt x="0" y="516"/>
                    </a:moveTo>
                    <a:cubicBezTo>
                      <a:pt x="103" y="336"/>
                      <a:pt x="206" y="157"/>
                      <a:pt x="432" y="84"/>
                    </a:cubicBezTo>
                    <a:cubicBezTo>
                      <a:pt x="658" y="11"/>
                      <a:pt x="1128" y="0"/>
                      <a:pt x="1358" y="75"/>
                    </a:cubicBezTo>
                    <a:cubicBezTo>
                      <a:pt x="1588" y="150"/>
                      <a:pt x="1698" y="342"/>
                      <a:pt x="1809" y="535"/>
                    </a:cubicBezTo>
                  </a:path>
                </a:pathLst>
              </a:cu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4" name="Oval 9"/>
              <p:cNvSpPr>
                <a:spLocks noChangeArrowheads="1"/>
              </p:cNvSpPr>
              <p:nvPr/>
            </p:nvSpPr>
            <p:spPr bwMode="auto">
              <a:xfrm>
                <a:off x="5202441" y="2514099"/>
                <a:ext cx="330998" cy="3987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grpSp>
            <p:nvGrpSpPr>
              <p:cNvPr id="95" name="Group 23"/>
              <p:cNvGrpSpPr>
                <a:grpSpLocks noChangeAspect="1"/>
              </p:cNvGrpSpPr>
              <p:nvPr/>
            </p:nvGrpSpPr>
            <p:grpSpPr bwMode="auto">
              <a:xfrm>
                <a:off x="5593796" y="2611396"/>
                <a:ext cx="138112" cy="300037"/>
                <a:chOff x="2563" y="3585"/>
                <a:chExt cx="86" cy="174"/>
              </a:xfrm>
            </p:grpSpPr>
            <p:sp>
              <p:nvSpPr>
                <p:cNvPr id="96" name="Line 2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567" y="3585"/>
                  <a:ext cx="79" cy="51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7" name="Line 25"/>
                <p:cNvSpPr>
                  <a:spLocks noChangeAspect="1" noChangeShapeType="1"/>
                </p:cNvSpPr>
                <p:nvPr/>
              </p:nvSpPr>
              <p:spPr bwMode="auto">
                <a:xfrm>
                  <a:off x="2563" y="3669"/>
                  <a:ext cx="86" cy="1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8" name="Line 26"/>
                <p:cNvSpPr>
                  <a:spLocks noChangeAspect="1" noChangeShapeType="1"/>
                </p:cNvSpPr>
                <p:nvPr/>
              </p:nvSpPr>
              <p:spPr bwMode="auto">
                <a:xfrm>
                  <a:off x="2568" y="3704"/>
                  <a:ext cx="77" cy="5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9" name="Group 98"/>
            <p:cNvGrpSpPr/>
            <p:nvPr/>
          </p:nvGrpSpPr>
          <p:grpSpPr>
            <a:xfrm>
              <a:off x="7894064" y="2537442"/>
              <a:ext cx="898525" cy="691143"/>
              <a:chOff x="4907668" y="2514099"/>
              <a:chExt cx="898525" cy="691143"/>
            </a:xfrm>
          </p:grpSpPr>
          <p:sp>
            <p:nvSpPr>
              <p:cNvPr id="100" name="Freeform 8"/>
              <p:cNvSpPr>
                <a:spLocks noChangeAspect="1"/>
              </p:cNvSpPr>
              <p:nvPr/>
            </p:nvSpPr>
            <p:spPr bwMode="auto">
              <a:xfrm>
                <a:off x="4907668" y="2894521"/>
                <a:ext cx="898525" cy="310721"/>
              </a:xfrm>
              <a:custGeom>
                <a:avLst/>
                <a:gdLst>
                  <a:gd name="T0" fmla="*/ 0 w 1809"/>
                  <a:gd name="T1" fmla="*/ 361 h 535"/>
                  <a:gd name="T2" fmla="*/ 302 w 1809"/>
                  <a:gd name="T3" fmla="*/ 59 h 535"/>
                  <a:gd name="T4" fmla="*/ 950 w 1809"/>
                  <a:gd name="T5" fmla="*/ 52 h 535"/>
                  <a:gd name="T6" fmla="*/ 1265 w 1809"/>
                  <a:gd name="T7" fmla="*/ 374 h 53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09" h="535">
                    <a:moveTo>
                      <a:pt x="0" y="516"/>
                    </a:moveTo>
                    <a:cubicBezTo>
                      <a:pt x="103" y="336"/>
                      <a:pt x="206" y="157"/>
                      <a:pt x="432" y="84"/>
                    </a:cubicBezTo>
                    <a:cubicBezTo>
                      <a:pt x="658" y="11"/>
                      <a:pt x="1128" y="0"/>
                      <a:pt x="1358" y="75"/>
                    </a:cubicBezTo>
                    <a:cubicBezTo>
                      <a:pt x="1588" y="150"/>
                      <a:pt x="1698" y="342"/>
                      <a:pt x="1809" y="535"/>
                    </a:cubicBezTo>
                  </a:path>
                </a:pathLst>
              </a:cu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1" name="Oval 9"/>
              <p:cNvSpPr>
                <a:spLocks noChangeArrowheads="1"/>
              </p:cNvSpPr>
              <p:nvPr/>
            </p:nvSpPr>
            <p:spPr bwMode="auto">
              <a:xfrm>
                <a:off x="5202441" y="2514099"/>
                <a:ext cx="330998" cy="3987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grpSp>
            <p:nvGrpSpPr>
              <p:cNvPr id="102" name="Group 23"/>
              <p:cNvGrpSpPr>
                <a:grpSpLocks noChangeAspect="1"/>
              </p:cNvGrpSpPr>
              <p:nvPr/>
            </p:nvGrpSpPr>
            <p:grpSpPr bwMode="auto">
              <a:xfrm>
                <a:off x="5593796" y="2611396"/>
                <a:ext cx="138112" cy="300037"/>
                <a:chOff x="2563" y="3585"/>
                <a:chExt cx="86" cy="174"/>
              </a:xfrm>
            </p:grpSpPr>
            <p:sp>
              <p:nvSpPr>
                <p:cNvPr id="103" name="Line 2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567" y="3585"/>
                  <a:ext cx="79" cy="51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" name="Line 25"/>
                <p:cNvSpPr>
                  <a:spLocks noChangeAspect="1" noChangeShapeType="1"/>
                </p:cNvSpPr>
                <p:nvPr/>
              </p:nvSpPr>
              <p:spPr bwMode="auto">
                <a:xfrm>
                  <a:off x="2563" y="3669"/>
                  <a:ext cx="86" cy="1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5" name="Line 26"/>
                <p:cNvSpPr>
                  <a:spLocks noChangeAspect="1" noChangeShapeType="1"/>
                </p:cNvSpPr>
                <p:nvPr/>
              </p:nvSpPr>
              <p:spPr bwMode="auto">
                <a:xfrm>
                  <a:off x="2568" y="3704"/>
                  <a:ext cx="77" cy="5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06" name="Group 35"/>
          <p:cNvGrpSpPr>
            <a:grpSpLocks/>
          </p:cNvGrpSpPr>
          <p:nvPr/>
        </p:nvGrpSpPr>
        <p:grpSpPr bwMode="auto">
          <a:xfrm rot="14520114">
            <a:off x="2838199" y="4849534"/>
            <a:ext cx="259226" cy="609897"/>
            <a:chOff x="3316" y="1473"/>
            <a:chExt cx="156" cy="308"/>
          </a:xfrm>
        </p:grpSpPr>
        <p:grpSp>
          <p:nvGrpSpPr>
            <p:cNvPr id="107" name="Group 36"/>
            <p:cNvGrpSpPr>
              <a:grpSpLocks/>
            </p:cNvGrpSpPr>
            <p:nvPr/>
          </p:nvGrpSpPr>
          <p:grpSpPr bwMode="auto">
            <a:xfrm>
              <a:off x="3328" y="1484"/>
              <a:ext cx="135" cy="297"/>
              <a:chOff x="3308" y="2544"/>
              <a:chExt cx="135" cy="297"/>
            </a:xfrm>
          </p:grpSpPr>
          <p:sp>
            <p:nvSpPr>
              <p:cNvPr id="124" name="Rectangle 37"/>
              <p:cNvSpPr>
                <a:spLocks noChangeArrowheads="1"/>
              </p:cNvSpPr>
              <p:nvPr/>
            </p:nvSpPr>
            <p:spPr bwMode="auto">
              <a:xfrm>
                <a:off x="3347" y="2649"/>
                <a:ext cx="58" cy="192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sp>
            <p:nvSpPr>
              <p:cNvPr id="125" name="Oval 38"/>
              <p:cNvSpPr>
                <a:spLocks noChangeArrowheads="1"/>
              </p:cNvSpPr>
              <p:nvPr/>
            </p:nvSpPr>
            <p:spPr bwMode="auto">
              <a:xfrm>
                <a:off x="3308" y="2544"/>
                <a:ext cx="135" cy="134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</p:grpSp>
        <p:grpSp>
          <p:nvGrpSpPr>
            <p:cNvPr id="108" name="Group 39"/>
            <p:cNvGrpSpPr>
              <a:grpSpLocks/>
            </p:cNvGrpSpPr>
            <p:nvPr/>
          </p:nvGrpSpPr>
          <p:grpSpPr bwMode="auto">
            <a:xfrm>
              <a:off x="3316" y="1491"/>
              <a:ext cx="156" cy="116"/>
              <a:chOff x="3316" y="1491"/>
              <a:chExt cx="156" cy="116"/>
            </a:xfrm>
          </p:grpSpPr>
          <p:sp>
            <p:nvSpPr>
              <p:cNvPr id="117" name="Line 40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8" name="Line 41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9" name="Line 42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0" name="Line 43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1" name="Line 44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2" name="Line 45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3" name="Line 46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09" name="Group 47"/>
            <p:cNvGrpSpPr>
              <a:grpSpLocks/>
            </p:cNvGrpSpPr>
            <p:nvPr/>
          </p:nvGrpSpPr>
          <p:grpSpPr bwMode="auto">
            <a:xfrm rot="5099214">
              <a:off x="3320" y="1493"/>
              <a:ext cx="156" cy="116"/>
              <a:chOff x="3316" y="1491"/>
              <a:chExt cx="156" cy="116"/>
            </a:xfrm>
          </p:grpSpPr>
          <p:sp>
            <p:nvSpPr>
              <p:cNvPr id="110" name="Line 48"/>
              <p:cNvSpPr>
                <a:spLocks noChangeShapeType="1"/>
              </p:cNvSpPr>
              <p:nvPr/>
            </p:nvSpPr>
            <p:spPr bwMode="auto">
              <a:xfrm rot="1153186">
                <a:off x="3372" y="1500"/>
                <a:ext cx="100" cy="4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1" name="Line 49"/>
              <p:cNvSpPr>
                <a:spLocks noChangeShapeType="1"/>
              </p:cNvSpPr>
              <p:nvPr/>
            </p:nvSpPr>
            <p:spPr bwMode="auto">
              <a:xfrm rot="1153186">
                <a:off x="3337" y="1519"/>
                <a:ext cx="117" cy="5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2" name="Line 50"/>
              <p:cNvSpPr>
                <a:spLocks noChangeShapeType="1"/>
              </p:cNvSpPr>
              <p:nvPr/>
            </p:nvSpPr>
            <p:spPr bwMode="auto">
              <a:xfrm rot="1153186">
                <a:off x="3316" y="1545"/>
                <a:ext cx="103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3" name="Line 51"/>
              <p:cNvSpPr>
                <a:spLocks noChangeShapeType="1"/>
              </p:cNvSpPr>
              <p:nvPr/>
            </p:nvSpPr>
            <p:spPr bwMode="auto">
              <a:xfrm rot="1153186">
                <a:off x="3318" y="1563"/>
                <a:ext cx="84" cy="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4" name="Line 52"/>
              <p:cNvSpPr>
                <a:spLocks noChangeShapeType="1"/>
              </p:cNvSpPr>
              <p:nvPr/>
            </p:nvSpPr>
            <p:spPr bwMode="auto">
              <a:xfrm rot="1153186">
                <a:off x="3351" y="1507"/>
                <a:ext cx="112" cy="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5" name="Line 53"/>
              <p:cNvSpPr>
                <a:spLocks noChangeShapeType="1"/>
              </p:cNvSpPr>
              <p:nvPr/>
            </p:nvSpPr>
            <p:spPr bwMode="auto">
              <a:xfrm rot="1153186">
                <a:off x="3324" y="1532"/>
                <a:ext cx="112" cy="5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6" name="Line 54"/>
              <p:cNvSpPr>
                <a:spLocks noChangeShapeType="1"/>
              </p:cNvSpPr>
              <p:nvPr/>
            </p:nvSpPr>
            <p:spPr bwMode="auto">
              <a:xfrm rot="1153186">
                <a:off x="3387" y="1491"/>
                <a:ext cx="81" cy="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F012658-78A6-C8E9-E69E-E21E73DDBCA2}"/>
              </a:ext>
            </a:extLst>
          </p:cNvPr>
          <p:cNvCxnSpPr>
            <a:cxnSpLocks/>
          </p:cNvCxnSpPr>
          <p:nvPr/>
        </p:nvCxnSpPr>
        <p:spPr>
          <a:xfrm>
            <a:off x="5898183" y="4067699"/>
            <a:ext cx="6215594" cy="0"/>
          </a:xfrm>
          <a:prstGeom prst="line">
            <a:avLst/>
          </a:prstGeom>
          <a:ln w="63500" cmpd="sng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own Arrow 44">
            <a:extLst>
              <a:ext uri="{FF2B5EF4-FFF2-40B4-BE49-F238E27FC236}">
                <a16:creationId xmlns:a16="http://schemas.microsoft.com/office/drawing/2014/main" id="{A1469C0C-4972-8FAA-9B15-A4E1891E6D98}"/>
              </a:ext>
            </a:extLst>
          </p:cNvPr>
          <p:cNvSpPr/>
          <p:nvPr/>
        </p:nvSpPr>
        <p:spPr>
          <a:xfrm rot="10800000">
            <a:off x="6644690" y="3466043"/>
            <a:ext cx="542166" cy="1178912"/>
          </a:xfrm>
          <a:prstGeom prst="downArrow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Down Arrow 46">
            <a:extLst>
              <a:ext uri="{FF2B5EF4-FFF2-40B4-BE49-F238E27FC236}">
                <a16:creationId xmlns:a16="http://schemas.microsoft.com/office/drawing/2014/main" id="{45501933-FFB7-0391-3D21-BDAD45CFEC42}"/>
              </a:ext>
            </a:extLst>
          </p:cNvPr>
          <p:cNvSpPr/>
          <p:nvPr/>
        </p:nvSpPr>
        <p:spPr>
          <a:xfrm>
            <a:off x="7478172" y="3479035"/>
            <a:ext cx="542166" cy="1178912"/>
          </a:xfrm>
          <a:prstGeom prst="downArrow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114D84-54B0-041D-B63B-0031D2B36BE0}"/>
              </a:ext>
            </a:extLst>
          </p:cNvPr>
          <p:cNvSpPr txBox="1"/>
          <p:nvPr/>
        </p:nvSpPr>
        <p:spPr>
          <a:xfrm rot="16200000">
            <a:off x="6199626" y="3901009"/>
            <a:ext cx="1399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Mixing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82F411-185F-B3A2-A4E4-164C603EC6C6}"/>
              </a:ext>
            </a:extLst>
          </p:cNvPr>
          <p:cNvSpPr txBox="1"/>
          <p:nvPr/>
        </p:nvSpPr>
        <p:spPr>
          <a:xfrm rot="16200000">
            <a:off x="7033109" y="3869093"/>
            <a:ext cx="1399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Unmixing</a:t>
            </a:r>
          </a:p>
        </p:txBody>
      </p:sp>
      <p:sp>
        <p:nvSpPr>
          <p:cNvPr id="37" name="Freeform 38">
            <a:extLst>
              <a:ext uri="{FF2B5EF4-FFF2-40B4-BE49-F238E27FC236}">
                <a16:creationId xmlns:a16="http://schemas.microsoft.com/office/drawing/2014/main" id="{EFB0A092-115C-C463-4907-9412F73C4440}"/>
              </a:ext>
            </a:extLst>
          </p:cNvPr>
          <p:cNvSpPr/>
          <p:nvPr/>
        </p:nvSpPr>
        <p:spPr>
          <a:xfrm>
            <a:off x="10359563" y="2260826"/>
            <a:ext cx="1448474" cy="1049574"/>
          </a:xfrm>
          <a:custGeom>
            <a:avLst/>
            <a:gdLst>
              <a:gd name="connsiteX0" fmla="*/ 0 w 3665692"/>
              <a:gd name="connsiteY0" fmla="*/ 1820719 h 1853087"/>
              <a:gd name="connsiteX1" fmla="*/ 906308 w 3665692"/>
              <a:gd name="connsiteY1" fmla="*/ 1408025 h 1853087"/>
              <a:gd name="connsiteX2" fmla="*/ 1804524 w 3665692"/>
              <a:gd name="connsiteY2" fmla="*/ 11 h 1853087"/>
              <a:gd name="connsiteX3" fmla="*/ 2751292 w 3665692"/>
              <a:gd name="connsiteY3" fmla="*/ 1383749 h 1853087"/>
              <a:gd name="connsiteX4" fmla="*/ 3665692 w 3665692"/>
              <a:gd name="connsiteY4" fmla="*/ 1853087 h 185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5692" h="1853087">
                <a:moveTo>
                  <a:pt x="0" y="1820719"/>
                </a:moveTo>
                <a:cubicBezTo>
                  <a:pt x="302777" y="1766097"/>
                  <a:pt x="605554" y="1711476"/>
                  <a:pt x="906308" y="1408025"/>
                </a:cubicBezTo>
                <a:cubicBezTo>
                  <a:pt x="1207062" y="1104574"/>
                  <a:pt x="1497027" y="4057"/>
                  <a:pt x="1804524" y="11"/>
                </a:cubicBezTo>
                <a:cubicBezTo>
                  <a:pt x="2112021" y="-4035"/>
                  <a:pt x="2441097" y="1074903"/>
                  <a:pt x="2751292" y="1383749"/>
                </a:cubicBezTo>
                <a:cubicBezTo>
                  <a:pt x="3061487" y="1692595"/>
                  <a:pt x="3363589" y="1772841"/>
                  <a:pt x="3665692" y="18530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 33">
            <a:extLst>
              <a:ext uri="{FF2B5EF4-FFF2-40B4-BE49-F238E27FC236}">
                <a16:creationId xmlns:a16="http://schemas.microsoft.com/office/drawing/2014/main" id="{F7A0B712-FD4B-F9A0-7D44-716B04F823DF}"/>
              </a:ext>
            </a:extLst>
          </p:cNvPr>
          <p:cNvSpPr>
            <a:spLocks noChangeAspect="1"/>
          </p:cNvSpPr>
          <p:nvPr/>
        </p:nvSpPr>
        <p:spPr>
          <a:xfrm>
            <a:off x="10464723" y="4769958"/>
            <a:ext cx="1383738" cy="1317613"/>
          </a:xfrm>
          <a:custGeom>
            <a:avLst/>
            <a:gdLst>
              <a:gd name="connsiteX0" fmla="*/ 0 w 2767476"/>
              <a:gd name="connsiteY0" fmla="*/ 2735120 h 2735120"/>
              <a:gd name="connsiteX1" fmla="*/ 946768 w 2767476"/>
              <a:gd name="connsiteY1" fmla="*/ 2273874 h 2735120"/>
              <a:gd name="connsiteX2" fmla="*/ 1399922 w 2767476"/>
              <a:gd name="connsiteY2" fmla="*/ 12 h 2735120"/>
              <a:gd name="connsiteX3" fmla="*/ 1844984 w 2767476"/>
              <a:gd name="connsiteY3" fmla="*/ 2241506 h 2735120"/>
              <a:gd name="connsiteX4" fmla="*/ 2767476 w 2767476"/>
              <a:gd name="connsiteY4" fmla="*/ 2727028 h 273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7476" h="2735120">
                <a:moveTo>
                  <a:pt x="0" y="2735120"/>
                </a:moveTo>
                <a:cubicBezTo>
                  <a:pt x="356724" y="2732422"/>
                  <a:pt x="713448" y="2729725"/>
                  <a:pt x="946768" y="2273874"/>
                </a:cubicBezTo>
                <a:cubicBezTo>
                  <a:pt x="1180088" y="1818023"/>
                  <a:pt x="1250219" y="5407"/>
                  <a:pt x="1399922" y="12"/>
                </a:cubicBezTo>
                <a:cubicBezTo>
                  <a:pt x="1549625" y="-5383"/>
                  <a:pt x="1617058" y="1787003"/>
                  <a:pt x="1844984" y="2241506"/>
                </a:cubicBezTo>
                <a:cubicBezTo>
                  <a:pt x="2072910" y="2696009"/>
                  <a:pt x="2420193" y="2711518"/>
                  <a:pt x="2767476" y="272702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Down Arrow 44">
            <a:extLst>
              <a:ext uri="{FF2B5EF4-FFF2-40B4-BE49-F238E27FC236}">
                <a16:creationId xmlns:a16="http://schemas.microsoft.com/office/drawing/2014/main" id="{6338E451-93CF-EDB9-8491-590C2EC097CA}"/>
              </a:ext>
            </a:extLst>
          </p:cNvPr>
          <p:cNvSpPr/>
          <p:nvPr/>
        </p:nvSpPr>
        <p:spPr>
          <a:xfrm rot="10800000">
            <a:off x="10454138" y="3482282"/>
            <a:ext cx="542166" cy="117891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Down Arrow 46">
            <a:extLst>
              <a:ext uri="{FF2B5EF4-FFF2-40B4-BE49-F238E27FC236}">
                <a16:creationId xmlns:a16="http://schemas.microsoft.com/office/drawing/2014/main" id="{E108C56A-E956-AD02-8883-808D2306DE12}"/>
              </a:ext>
            </a:extLst>
          </p:cNvPr>
          <p:cNvSpPr/>
          <p:nvPr/>
        </p:nvSpPr>
        <p:spPr>
          <a:xfrm>
            <a:off x="11287620" y="3495274"/>
            <a:ext cx="542166" cy="117891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9F4AD37-8232-9D30-D4DB-CEEDBDF29C41}"/>
              </a:ext>
            </a:extLst>
          </p:cNvPr>
          <p:cNvSpPr txBox="1"/>
          <p:nvPr/>
        </p:nvSpPr>
        <p:spPr>
          <a:xfrm rot="16200000">
            <a:off x="10009074" y="3917248"/>
            <a:ext cx="1399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Mixing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AD8F441-2295-37B0-1111-6BCD4E227EEF}"/>
              </a:ext>
            </a:extLst>
          </p:cNvPr>
          <p:cNvSpPr txBox="1"/>
          <p:nvPr/>
        </p:nvSpPr>
        <p:spPr>
          <a:xfrm rot="16200000">
            <a:off x="10842557" y="3885332"/>
            <a:ext cx="1399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Unmixing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BC36892-E843-A8B1-115D-3158A6976A6D}"/>
              </a:ext>
            </a:extLst>
          </p:cNvPr>
          <p:cNvSpPr txBox="1"/>
          <p:nvPr/>
        </p:nvSpPr>
        <p:spPr>
          <a:xfrm>
            <a:off x="10539759" y="1815331"/>
            <a:ext cx="1097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Gaussian</a:t>
            </a:r>
            <a:endParaRPr lang="en-US" dirty="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61D6B9B-364D-0807-D184-1E7530FD9106}"/>
              </a:ext>
            </a:extLst>
          </p:cNvPr>
          <p:cNvSpPr txBox="1"/>
          <p:nvPr/>
        </p:nvSpPr>
        <p:spPr>
          <a:xfrm>
            <a:off x="10295355" y="6159067"/>
            <a:ext cx="1754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Super-Gaussian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4528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91448-B8C7-4C84-BB03-0F18E882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Conclusion (3): Independent Components are not independent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D659-315A-927C-F6F1-384A265AE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Independent components (ICs) are less independent toward higher frequencies: </a:t>
            </a:r>
            <a:r>
              <a:rPr lang="en-US" dirty="0">
                <a:solidFill>
                  <a:srgbClr val="FFFF00"/>
                </a:solidFill>
              </a:rPr>
              <a:t>Above 20 Hz, more than 10% of IC pairs have </a:t>
            </a:r>
            <a:r>
              <a:rPr lang="en-US" i="1" dirty="0">
                <a:solidFill>
                  <a:srgbClr val="FFFF00"/>
                </a:solidFill>
              </a:rPr>
              <a:t>r</a:t>
            </a:r>
            <a:r>
              <a:rPr lang="en-US" dirty="0">
                <a:solidFill>
                  <a:srgbClr val="FFFF00"/>
                </a:solidFill>
              </a:rPr>
              <a:t> &gt; 0.3 correlations, and above 50 Hz, 20%.</a:t>
            </a:r>
            <a:endParaRPr lang="en-US" dirty="0"/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This frequency dependency may derive from 1/f power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7996532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8C2CB-E34A-17BE-B61E-91820F4EC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 summary of my critical works on PI-ICA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412B1-EA0A-6E41-BCA8-2ABE8FA83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1st criticism</a:t>
            </a:r>
            <a:r>
              <a:rPr lang="en-US" dirty="0"/>
              <a:t>: ICA’s dimension reduction effect.</a:t>
            </a:r>
          </a:p>
          <a:p>
            <a:pPr lvl="1"/>
            <a:r>
              <a:rPr lang="en-US" dirty="0"/>
              <a:t>Group-level analysis suffers from little overlap across subjects!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i="1" dirty="0"/>
              <a:t>2nd criticism</a:t>
            </a:r>
            <a:r>
              <a:rPr lang="en-US" dirty="0"/>
              <a:t>: The small-patch hypothesis.</a:t>
            </a:r>
          </a:p>
          <a:p>
            <a:pPr lvl="1"/>
            <a:r>
              <a:rPr lang="en-US" dirty="0"/>
              <a:t>1 out of 2.7 brain ICs are localized in the subcortical regions!</a:t>
            </a:r>
          </a:p>
          <a:p>
            <a:endParaRPr lang="en-US" dirty="0"/>
          </a:p>
          <a:p>
            <a:r>
              <a:rPr lang="en-US" i="1" dirty="0"/>
              <a:t>3rd criticism</a:t>
            </a:r>
            <a:r>
              <a:rPr lang="en-US" dirty="0"/>
              <a:t>: Independent components are not independent.</a:t>
            </a:r>
          </a:p>
          <a:p>
            <a:pPr lvl="1"/>
            <a:r>
              <a:rPr lang="en-US" dirty="0"/>
              <a:t>IC rejection increases gamma power!</a:t>
            </a:r>
          </a:p>
        </p:txBody>
      </p:sp>
    </p:spTree>
    <p:extLst>
      <p:ext uri="{BB962C8B-B14F-4D97-AF65-F5344CB8AC3E}">
        <p14:creationId xmlns:p14="http://schemas.microsoft.com/office/powerpoint/2010/main" val="36476569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Chart, histogram&#10;&#10;Description automatically generated">
            <a:extLst>
              <a:ext uri="{FF2B5EF4-FFF2-40B4-BE49-F238E27FC236}">
                <a16:creationId xmlns:a16="http://schemas.microsoft.com/office/drawing/2014/main" id="{DC9D217E-7325-471D-6C85-B1759B506B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3" y="47767"/>
            <a:ext cx="11430001" cy="336417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2E66F1DD-2F4F-42F7-D641-AD1F574A45FA}"/>
              </a:ext>
            </a:extLst>
          </p:cNvPr>
          <p:cNvSpPr/>
          <p:nvPr/>
        </p:nvSpPr>
        <p:spPr>
          <a:xfrm>
            <a:off x="218515" y="3348317"/>
            <a:ext cx="11754970" cy="302558"/>
          </a:xfrm>
          <a:prstGeom prst="rightArrow">
            <a:avLst>
              <a:gd name="adj1" fmla="val 50000"/>
              <a:gd name="adj2" fmla="val 1277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D92C9-0160-BEA7-A364-DB769E3213AB}"/>
              </a:ext>
            </a:extLst>
          </p:cNvPr>
          <p:cNvSpPr txBox="1"/>
          <p:nvPr/>
        </p:nvSpPr>
        <p:spPr>
          <a:xfrm>
            <a:off x="10774456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29221-1CAE-2DB7-0B1F-5AF893B37392}"/>
              </a:ext>
            </a:extLst>
          </p:cNvPr>
          <p:cNvSpPr txBox="1"/>
          <p:nvPr/>
        </p:nvSpPr>
        <p:spPr>
          <a:xfrm>
            <a:off x="989479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5DE49-2100-14EF-46E2-6480806737CA}"/>
              </a:ext>
            </a:extLst>
          </p:cNvPr>
          <p:cNvSpPr txBox="1"/>
          <p:nvPr/>
        </p:nvSpPr>
        <p:spPr>
          <a:xfrm>
            <a:off x="901513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0B395-BCEF-74A4-2A05-2305E01F36CE}"/>
              </a:ext>
            </a:extLst>
          </p:cNvPr>
          <p:cNvSpPr txBox="1"/>
          <p:nvPr/>
        </p:nvSpPr>
        <p:spPr>
          <a:xfrm>
            <a:off x="813547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7E9A4-C212-EC1A-51A6-76EBDDE50114}"/>
              </a:ext>
            </a:extLst>
          </p:cNvPr>
          <p:cNvSpPr txBox="1"/>
          <p:nvPr/>
        </p:nvSpPr>
        <p:spPr>
          <a:xfrm>
            <a:off x="725581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BBA6A-8FDA-2692-3DFF-0C8D6334FC61}"/>
              </a:ext>
            </a:extLst>
          </p:cNvPr>
          <p:cNvSpPr txBox="1"/>
          <p:nvPr/>
        </p:nvSpPr>
        <p:spPr>
          <a:xfrm>
            <a:off x="637614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85A62-17A8-0B34-7289-6493A79561CC}"/>
              </a:ext>
            </a:extLst>
          </p:cNvPr>
          <p:cNvSpPr txBox="1"/>
          <p:nvPr/>
        </p:nvSpPr>
        <p:spPr>
          <a:xfrm>
            <a:off x="549648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C41ED-83E7-3E2C-2F8E-2032C42B525B}"/>
              </a:ext>
            </a:extLst>
          </p:cNvPr>
          <p:cNvSpPr txBox="1"/>
          <p:nvPr/>
        </p:nvSpPr>
        <p:spPr>
          <a:xfrm>
            <a:off x="461682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38938-1E21-CE43-4C67-690041515F72}"/>
              </a:ext>
            </a:extLst>
          </p:cNvPr>
          <p:cNvSpPr txBox="1"/>
          <p:nvPr/>
        </p:nvSpPr>
        <p:spPr>
          <a:xfrm>
            <a:off x="373716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6EEEE-E2DF-1256-1926-AD9F613EFE90}"/>
              </a:ext>
            </a:extLst>
          </p:cNvPr>
          <p:cNvSpPr txBox="1"/>
          <p:nvPr/>
        </p:nvSpPr>
        <p:spPr>
          <a:xfrm>
            <a:off x="285750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D3307-05DF-88F9-9B4F-DA41448ED9A8}"/>
              </a:ext>
            </a:extLst>
          </p:cNvPr>
          <p:cNvSpPr txBox="1"/>
          <p:nvPr/>
        </p:nvSpPr>
        <p:spPr>
          <a:xfrm>
            <a:off x="197783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B2F45A-FF13-BDBB-A5C1-A3101DDDC934}"/>
              </a:ext>
            </a:extLst>
          </p:cNvPr>
          <p:cNvSpPr txBox="1"/>
          <p:nvPr/>
        </p:nvSpPr>
        <p:spPr>
          <a:xfrm>
            <a:off x="109817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5AFDB6-6A70-26BD-C07C-8BABB65D1965}"/>
              </a:ext>
            </a:extLst>
          </p:cNvPr>
          <p:cNvSpPr txBox="1"/>
          <p:nvPr/>
        </p:nvSpPr>
        <p:spPr>
          <a:xfrm>
            <a:off x="21851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1996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9BFE88E-ABE2-0AC4-BC9C-1C6CC626F63C}"/>
              </a:ext>
            </a:extLst>
          </p:cNvPr>
          <p:cNvSpPr/>
          <p:nvPr/>
        </p:nvSpPr>
        <p:spPr>
          <a:xfrm>
            <a:off x="131109" y="3207123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2D9D9F0D-D6F1-0274-0203-2FF2320826EB}"/>
              </a:ext>
            </a:extLst>
          </p:cNvPr>
          <p:cNvSpPr/>
          <p:nvPr/>
        </p:nvSpPr>
        <p:spPr>
          <a:xfrm>
            <a:off x="512654" y="3206735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CAE0AC-6A32-1A34-614C-F011BECA1772}"/>
              </a:ext>
            </a:extLst>
          </p:cNvPr>
          <p:cNvSpPr txBox="1"/>
          <p:nvPr/>
        </p:nvSpPr>
        <p:spPr>
          <a:xfrm rot="16200000">
            <a:off x="1912782" y="1654996"/>
            <a:ext cx="2589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ICA on EEG from Science</a:t>
            </a:r>
          </a:p>
          <a:p>
            <a:r>
              <a:rPr lang="en-US" dirty="0">
                <a:solidFill>
                  <a:srgbClr val="FFFF00"/>
                </a:solidFill>
              </a:rPr>
              <a:t> SCCN Launched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D791B013-0CC3-F554-2D69-3977366DDDBF}"/>
              </a:ext>
            </a:extLst>
          </p:cNvPr>
          <p:cNvSpPr/>
          <p:nvPr/>
        </p:nvSpPr>
        <p:spPr>
          <a:xfrm>
            <a:off x="991460" y="3205550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3CD1F3-6E69-5059-23F4-A7A455731FD8}"/>
              </a:ext>
            </a:extLst>
          </p:cNvPr>
          <p:cNvSpPr txBox="1"/>
          <p:nvPr/>
        </p:nvSpPr>
        <p:spPr>
          <a:xfrm rot="16200000">
            <a:off x="-415501" y="2423544"/>
            <a:ext cx="12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Infomax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66711FA-3C40-67ED-E41D-307937302141}"/>
              </a:ext>
            </a:extLst>
          </p:cNvPr>
          <p:cNvSpPr/>
          <p:nvPr/>
        </p:nvSpPr>
        <p:spPr>
          <a:xfrm>
            <a:off x="3112995" y="3197524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274BA6-BD67-570D-F67B-2CFFEB2EFA19}"/>
              </a:ext>
            </a:extLst>
          </p:cNvPr>
          <p:cNvSpPr txBox="1"/>
          <p:nvPr/>
        </p:nvSpPr>
        <p:spPr>
          <a:xfrm rot="16200000">
            <a:off x="-251030" y="2199594"/>
            <a:ext cx="170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First ICA on EEG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8C0C87-4229-4C6E-F68E-38FC0B77500E}"/>
              </a:ext>
            </a:extLst>
          </p:cNvPr>
          <p:cNvSpPr txBox="1"/>
          <p:nvPr/>
        </p:nvSpPr>
        <p:spPr>
          <a:xfrm rot="16200000">
            <a:off x="-94674" y="1889525"/>
            <a:ext cx="234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ICA on EEG from PNAS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9384ECF8-77FB-BAD1-DB39-5190B691F4BC}"/>
              </a:ext>
            </a:extLst>
          </p:cNvPr>
          <p:cNvSpPr/>
          <p:nvPr/>
        </p:nvSpPr>
        <p:spPr>
          <a:xfrm rot="10800000">
            <a:off x="982024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30F4EC-6515-E5C1-A0A4-685F2A6DF399}"/>
              </a:ext>
            </a:extLst>
          </p:cNvPr>
          <p:cNvSpPr txBox="1"/>
          <p:nvPr/>
        </p:nvSpPr>
        <p:spPr>
          <a:xfrm rot="16200000">
            <a:off x="-252074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Graduated a high school</a:t>
            </a: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3DA23100-FE16-3BBB-9A0F-0840C15CF3BD}"/>
              </a:ext>
            </a:extLst>
          </p:cNvPr>
          <p:cNvSpPr/>
          <p:nvPr/>
        </p:nvSpPr>
        <p:spPr>
          <a:xfrm rot="10800000">
            <a:off x="1351358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68BBB8-FE80-C83B-535D-45817EFD97A0}"/>
              </a:ext>
            </a:extLst>
          </p:cNvPr>
          <p:cNvSpPr txBox="1"/>
          <p:nvPr/>
        </p:nvSpPr>
        <p:spPr>
          <a:xfrm rot="16200000">
            <a:off x="117260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university</a:t>
            </a: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998031ED-676B-EA32-FAF2-CE19A8D1A54D}"/>
              </a:ext>
            </a:extLst>
          </p:cNvPr>
          <p:cNvSpPr/>
          <p:nvPr/>
        </p:nvSpPr>
        <p:spPr>
          <a:xfrm rot="10800000">
            <a:off x="3562045" y="3964182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6B4D27-B8F1-FC10-4765-B2474FFB2C3C}"/>
              </a:ext>
            </a:extLst>
          </p:cNvPr>
          <p:cNvSpPr txBox="1"/>
          <p:nvPr/>
        </p:nvSpPr>
        <p:spPr>
          <a:xfrm rot="16200000">
            <a:off x="2327947" y="5312927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grad school</a:t>
            </a: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77533A53-914A-07FC-A857-852CDD8F642B}"/>
              </a:ext>
            </a:extLst>
          </p:cNvPr>
          <p:cNvSpPr/>
          <p:nvPr/>
        </p:nvSpPr>
        <p:spPr>
          <a:xfrm rot="10800000">
            <a:off x="4453800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115658-46DC-F622-4BF6-FF4A3B56C1BE}"/>
              </a:ext>
            </a:extLst>
          </p:cNvPr>
          <p:cNvSpPr txBox="1"/>
          <p:nvPr/>
        </p:nvSpPr>
        <p:spPr>
          <a:xfrm rot="16200000">
            <a:off x="3219702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US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nd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EEGLAB Workshop</a:t>
            </a: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04D74B2B-E9BF-F5A4-717A-2D0BCAF3556A}"/>
              </a:ext>
            </a:extLst>
          </p:cNvPr>
          <p:cNvSpPr/>
          <p:nvPr/>
        </p:nvSpPr>
        <p:spPr>
          <a:xfrm rot="10800000">
            <a:off x="7055711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DD0001-3A8A-F758-E313-2A0AED9FD2EF}"/>
              </a:ext>
            </a:extLst>
          </p:cNvPr>
          <p:cNvSpPr txBox="1"/>
          <p:nvPr/>
        </p:nvSpPr>
        <p:spPr>
          <a:xfrm rot="16200000">
            <a:off x="5817184" y="5290028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Joined SCCN as a post-doc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0B1F8699-C5F0-4DBA-2A8D-C6F5D4B63569}"/>
              </a:ext>
            </a:extLst>
          </p:cNvPr>
          <p:cNvSpPr/>
          <p:nvPr/>
        </p:nvSpPr>
        <p:spPr>
          <a:xfrm rot="10800000">
            <a:off x="9720483" y="3948106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20DDBA10-9B72-CBC6-12E5-26908CE45B49}"/>
              </a:ext>
            </a:extLst>
          </p:cNvPr>
          <p:cNvSpPr/>
          <p:nvPr/>
        </p:nvSpPr>
        <p:spPr>
          <a:xfrm rot="10800000">
            <a:off x="5749369" y="3989584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896E9B-BDFD-F22A-F3F3-9946252CE7CD}"/>
              </a:ext>
            </a:extLst>
          </p:cNvPr>
          <p:cNvSpPr txBox="1"/>
          <p:nvPr/>
        </p:nvSpPr>
        <p:spPr>
          <a:xfrm rot="16200000">
            <a:off x="4515271" y="5338329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Started posts-doc (MRI)</a:t>
            </a:r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7D296A8B-2938-0F6E-DCEB-BBF0965BB230}"/>
              </a:ext>
            </a:extLst>
          </p:cNvPr>
          <p:cNvSpPr/>
          <p:nvPr/>
        </p:nvSpPr>
        <p:spPr>
          <a:xfrm rot="10800000">
            <a:off x="8861229" y="3968361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63025E04-D2B2-B028-03CD-6599C756F237}"/>
              </a:ext>
            </a:extLst>
          </p:cNvPr>
          <p:cNvSpPr/>
          <p:nvPr/>
        </p:nvSpPr>
        <p:spPr>
          <a:xfrm rot="10800000">
            <a:off x="7986872" y="3975185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74EFF1-3480-C1EB-693D-821D9B6AA0FF}"/>
              </a:ext>
            </a:extLst>
          </p:cNvPr>
          <p:cNvSpPr txBox="1"/>
          <p:nvPr/>
        </p:nvSpPr>
        <p:spPr>
          <a:xfrm rot="16200000">
            <a:off x="6758476" y="5319749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Meeting Hiro Tanaka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680E860-D33C-B808-B642-2451C2F1F975}"/>
              </a:ext>
            </a:extLst>
          </p:cNvPr>
          <p:cNvSpPr txBox="1"/>
          <p:nvPr/>
        </p:nvSpPr>
        <p:spPr>
          <a:xfrm rot="16200000">
            <a:off x="7617712" y="5338328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‘Brain circulation’ started</a:t>
            </a: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9DF5B679-FE54-A0F4-E72A-DEDD31910EB7}"/>
              </a:ext>
            </a:extLst>
          </p:cNvPr>
          <p:cNvSpPr/>
          <p:nvPr/>
        </p:nvSpPr>
        <p:spPr>
          <a:xfrm rot="10800000">
            <a:off x="10150540" y="3948106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CC36F471-4610-96B1-A919-2A636FD093B7}"/>
              </a:ext>
            </a:extLst>
          </p:cNvPr>
          <p:cNvSpPr/>
          <p:nvPr/>
        </p:nvSpPr>
        <p:spPr>
          <a:xfrm rot="10800000">
            <a:off x="10626453" y="3954712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CB5081-067E-3715-6EAD-C9C1BB67B0A2}"/>
              </a:ext>
            </a:extLst>
          </p:cNvPr>
          <p:cNvSpPr txBox="1"/>
          <p:nvPr/>
        </p:nvSpPr>
        <p:spPr>
          <a:xfrm rot="16200000">
            <a:off x="8980150" y="5258187"/>
            <a:ext cx="251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Meeting Paul Nunez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795FB9-BBAF-E925-1DCF-E6B7BA17695E}"/>
              </a:ext>
            </a:extLst>
          </p:cNvPr>
          <p:cNvSpPr txBox="1"/>
          <p:nvPr/>
        </p:nvSpPr>
        <p:spPr>
          <a:xfrm rot="16200000">
            <a:off x="9437957" y="5265997"/>
            <a:ext cx="251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Small patch </a:t>
            </a:r>
            <a:r>
              <a:rPr lang="en-US" dirty="0" err="1">
                <a:solidFill>
                  <a:srgbClr val="FF0000"/>
                </a:solidFill>
              </a:rPr>
              <a:t>hypohtesis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2" name="Arrow: Down 51">
            <a:extLst>
              <a:ext uri="{FF2B5EF4-FFF2-40B4-BE49-F238E27FC236}">
                <a16:creationId xmlns:a16="http://schemas.microsoft.com/office/drawing/2014/main" id="{165F755E-1321-AE31-EA56-2D0628B54C47}"/>
              </a:ext>
            </a:extLst>
          </p:cNvPr>
          <p:cNvSpPr/>
          <p:nvPr/>
        </p:nvSpPr>
        <p:spPr>
          <a:xfrm rot="10800000">
            <a:off x="11487552" y="3940532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CA8C902-6B47-CC35-1E91-B3DF1A5C4277}"/>
              </a:ext>
            </a:extLst>
          </p:cNvPr>
          <p:cNvGrpSpPr/>
          <p:nvPr/>
        </p:nvGrpSpPr>
        <p:grpSpPr>
          <a:xfrm>
            <a:off x="3900916" y="996900"/>
            <a:ext cx="369332" cy="2417721"/>
            <a:chOff x="3900916" y="996900"/>
            <a:chExt cx="369332" cy="2417721"/>
          </a:xfrm>
        </p:grpSpPr>
        <p:sp>
          <p:nvSpPr>
            <p:cNvPr id="59" name="Arrow: Down 58">
              <a:extLst>
                <a:ext uri="{FF2B5EF4-FFF2-40B4-BE49-F238E27FC236}">
                  <a16:creationId xmlns:a16="http://schemas.microsoft.com/office/drawing/2014/main" id="{B4F32885-3426-AB17-BBA1-A1E72D5FF170}"/>
                </a:ext>
              </a:extLst>
            </p:cNvPr>
            <p:cNvSpPr/>
            <p:nvPr/>
          </p:nvSpPr>
          <p:spPr>
            <a:xfrm>
              <a:off x="3998268" y="3192744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DC6F9E9-6C70-878F-B060-5E63EF2E8F71}"/>
                </a:ext>
              </a:extLst>
            </p:cNvPr>
            <p:cNvSpPr txBox="1"/>
            <p:nvPr/>
          </p:nvSpPr>
          <p:spPr>
            <a:xfrm rot="16200000">
              <a:off x="2982755" y="1915061"/>
              <a:ext cx="2205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ICA on EEG from TICS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1A627AA-8D9E-B94B-9BD1-0E545092015E}"/>
              </a:ext>
            </a:extLst>
          </p:cNvPr>
          <p:cNvSpPr txBox="1"/>
          <p:nvPr/>
        </p:nvSpPr>
        <p:spPr>
          <a:xfrm rot="16200000">
            <a:off x="10295816" y="5242864"/>
            <a:ext cx="251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Frequency dependency</a:t>
            </a:r>
          </a:p>
        </p:txBody>
      </p:sp>
      <p:sp>
        <p:nvSpPr>
          <p:cNvPr id="57" name="Arrow: Down 56">
            <a:extLst>
              <a:ext uri="{FF2B5EF4-FFF2-40B4-BE49-F238E27FC236}">
                <a16:creationId xmlns:a16="http://schemas.microsoft.com/office/drawing/2014/main" id="{138C449D-9026-C828-7247-4C9E2698E4D4}"/>
              </a:ext>
            </a:extLst>
          </p:cNvPr>
          <p:cNvSpPr/>
          <p:nvPr/>
        </p:nvSpPr>
        <p:spPr>
          <a:xfrm>
            <a:off x="7511298" y="3195214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row: Down 60">
            <a:extLst>
              <a:ext uri="{FF2B5EF4-FFF2-40B4-BE49-F238E27FC236}">
                <a16:creationId xmlns:a16="http://schemas.microsoft.com/office/drawing/2014/main" id="{CEF5E2AB-71BC-9BA5-E5B0-10FC2A30247E}"/>
              </a:ext>
            </a:extLst>
          </p:cNvPr>
          <p:cNvSpPr/>
          <p:nvPr/>
        </p:nvSpPr>
        <p:spPr>
          <a:xfrm>
            <a:off x="9307625" y="3190817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row: Down 61">
            <a:extLst>
              <a:ext uri="{FF2B5EF4-FFF2-40B4-BE49-F238E27FC236}">
                <a16:creationId xmlns:a16="http://schemas.microsoft.com/office/drawing/2014/main" id="{863E95B1-70DD-05C5-71B9-71BE02F89B4D}"/>
              </a:ext>
            </a:extLst>
          </p:cNvPr>
          <p:cNvSpPr/>
          <p:nvPr/>
        </p:nvSpPr>
        <p:spPr>
          <a:xfrm>
            <a:off x="4884946" y="3200565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7DB33E5-A3A3-E794-DE57-2879CA390B35}"/>
              </a:ext>
            </a:extLst>
          </p:cNvPr>
          <p:cNvSpPr txBox="1"/>
          <p:nvPr/>
        </p:nvSpPr>
        <p:spPr>
          <a:xfrm rot="16200000">
            <a:off x="6426972" y="1868652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Physiol. interp. of ICA 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9A0D1B3-7408-E634-DB72-E91A80FFFE2D}"/>
              </a:ext>
            </a:extLst>
          </p:cNvPr>
          <p:cNvSpPr txBox="1"/>
          <p:nvPr/>
        </p:nvSpPr>
        <p:spPr>
          <a:xfrm rot="16200000">
            <a:off x="3800620" y="1858281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Physiol. interp. of ICA 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36E88D2-0217-A244-607B-F0D6FB096F85}"/>
              </a:ext>
            </a:extLst>
          </p:cNvPr>
          <p:cNvSpPr txBox="1"/>
          <p:nvPr/>
        </p:nvSpPr>
        <p:spPr>
          <a:xfrm rot="16200000">
            <a:off x="8223299" y="1868651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Physiol. interp. of ICA 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2B5CBB6-6551-AD4C-8BD8-62F3296103F6}"/>
              </a:ext>
            </a:extLst>
          </p:cNvPr>
          <p:cNvSpPr txBox="1"/>
          <p:nvPr/>
        </p:nvSpPr>
        <p:spPr>
          <a:xfrm rot="16200000">
            <a:off x="8449801" y="5333900"/>
            <a:ext cx="267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ICA’s dimension reduction</a:t>
            </a:r>
          </a:p>
        </p:txBody>
      </p:sp>
    </p:spTree>
    <p:extLst>
      <p:ext uri="{BB962C8B-B14F-4D97-AF65-F5344CB8AC3E}">
        <p14:creationId xmlns:p14="http://schemas.microsoft.com/office/powerpoint/2010/main" val="32781023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Chart, histogram&#10;&#10;Description automatically generated">
            <a:extLst>
              <a:ext uri="{FF2B5EF4-FFF2-40B4-BE49-F238E27FC236}">
                <a16:creationId xmlns:a16="http://schemas.microsoft.com/office/drawing/2014/main" id="{DC9D217E-7325-471D-6C85-B1759B506B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3" y="47767"/>
            <a:ext cx="11430001" cy="336417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2E66F1DD-2F4F-42F7-D641-AD1F574A45FA}"/>
              </a:ext>
            </a:extLst>
          </p:cNvPr>
          <p:cNvSpPr/>
          <p:nvPr/>
        </p:nvSpPr>
        <p:spPr>
          <a:xfrm>
            <a:off x="218515" y="3348317"/>
            <a:ext cx="11754970" cy="302558"/>
          </a:xfrm>
          <a:prstGeom prst="rightArrow">
            <a:avLst>
              <a:gd name="adj1" fmla="val 50000"/>
              <a:gd name="adj2" fmla="val 1277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D92C9-0160-BEA7-A364-DB769E3213AB}"/>
              </a:ext>
            </a:extLst>
          </p:cNvPr>
          <p:cNvSpPr txBox="1"/>
          <p:nvPr/>
        </p:nvSpPr>
        <p:spPr>
          <a:xfrm>
            <a:off x="10774456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29221-1CAE-2DB7-0B1F-5AF893B37392}"/>
              </a:ext>
            </a:extLst>
          </p:cNvPr>
          <p:cNvSpPr txBox="1"/>
          <p:nvPr/>
        </p:nvSpPr>
        <p:spPr>
          <a:xfrm>
            <a:off x="989479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5DE49-2100-14EF-46E2-6480806737CA}"/>
              </a:ext>
            </a:extLst>
          </p:cNvPr>
          <p:cNvSpPr txBox="1"/>
          <p:nvPr/>
        </p:nvSpPr>
        <p:spPr>
          <a:xfrm>
            <a:off x="901513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0B395-BCEF-74A4-2A05-2305E01F36CE}"/>
              </a:ext>
            </a:extLst>
          </p:cNvPr>
          <p:cNvSpPr txBox="1"/>
          <p:nvPr/>
        </p:nvSpPr>
        <p:spPr>
          <a:xfrm>
            <a:off x="813547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7E9A4-C212-EC1A-51A6-76EBDDE50114}"/>
              </a:ext>
            </a:extLst>
          </p:cNvPr>
          <p:cNvSpPr txBox="1"/>
          <p:nvPr/>
        </p:nvSpPr>
        <p:spPr>
          <a:xfrm>
            <a:off x="725581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BBA6A-8FDA-2692-3DFF-0C8D6334FC61}"/>
              </a:ext>
            </a:extLst>
          </p:cNvPr>
          <p:cNvSpPr txBox="1"/>
          <p:nvPr/>
        </p:nvSpPr>
        <p:spPr>
          <a:xfrm>
            <a:off x="637614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85A62-17A8-0B34-7289-6493A79561CC}"/>
              </a:ext>
            </a:extLst>
          </p:cNvPr>
          <p:cNvSpPr txBox="1"/>
          <p:nvPr/>
        </p:nvSpPr>
        <p:spPr>
          <a:xfrm>
            <a:off x="549648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C41ED-83E7-3E2C-2F8E-2032C42B525B}"/>
              </a:ext>
            </a:extLst>
          </p:cNvPr>
          <p:cNvSpPr txBox="1"/>
          <p:nvPr/>
        </p:nvSpPr>
        <p:spPr>
          <a:xfrm>
            <a:off x="461682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38938-1E21-CE43-4C67-690041515F72}"/>
              </a:ext>
            </a:extLst>
          </p:cNvPr>
          <p:cNvSpPr txBox="1"/>
          <p:nvPr/>
        </p:nvSpPr>
        <p:spPr>
          <a:xfrm>
            <a:off x="373716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6EEEE-E2DF-1256-1926-AD9F613EFE90}"/>
              </a:ext>
            </a:extLst>
          </p:cNvPr>
          <p:cNvSpPr txBox="1"/>
          <p:nvPr/>
        </p:nvSpPr>
        <p:spPr>
          <a:xfrm>
            <a:off x="285750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D3307-05DF-88F9-9B4F-DA41448ED9A8}"/>
              </a:ext>
            </a:extLst>
          </p:cNvPr>
          <p:cNvSpPr txBox="1"/>
          <p:nvPr/>
        </p:nvSpPr>
        <p:spPr>
          <a:xfrm>
            <a:off x="197783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B2F45A-FF13-BDBB-A5C1-A3101DDDC934}"/>
              </a:ext>
            </a:extLst>
          </p:cNvPr>
          <p:cNvSpPr txBox="1"/>
          <p:nvPr/>
        </p:nvSpPr>
        <p:spPr>
          <a:xfrm>
            <a:off x="109817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5AFDB6-6A70-26BD-C07C-8BABB65D1965}"/>
              </a:ext>
            </a:extLst>
          </p:cNvPr>
          <p:cNvSpPr txBox="1"/>
          <p:nvPr/>
        </p:nvSpPr>
        <p:spPr>
          <a:xfrm>
            <a:off x="21851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1996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9BFE88E-ABE2-0AC4-BC9C-1C6CC626F63C}"/>
              </a:ext>
            </a:extLst>
          </p:cNvPr>
          <p:cNvSpPr/>
          <p:nvPr/>
        </p:nvSpPr>
        <p:spPr>
          <a:xfrm>
            <a:off x="131109" y="3207123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2D9D9F0D-D6F1-0274-0203-2FF2320826EB}"/>
              </a:ext>
            </a:extLst>
          </p:cNvPr>
          <p:cNvSpPr/>
          <p:nvPr/>
        </p:nvSpPr>
        <p:spPr>
          <a:xfrm>
            <a:off x="512654" y="3206735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CAE0AC-6A32-1A34-614C-F011BECA1772}"/>
              </a:ext>
            </a:extLst>
          </p:cNvPr>
          <p:cNvSpPr txBox="1"/>
          <p:nvPr/>
        </p:nvSpPr>
        <p:spPr>
          <a:xfrm rot="16200000">
            <a:off x="1912782" y="1654996"/>
            <a:ext cx="2589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ICA on EEG from Science</a:t>
            </a:r>
          </a:p>
          <a:p>
            <a:r>
              <a:rPr lang="en-US" dirty="0">
                <a:solidFill>
                  <a:srgbClr val="FFFF00"/>
                </a:solidFill>
              </a:rPr>
              <a:t> SCCN Launched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D791B013-0CC3-F554-2D69-3977366DDDBF}"/>
              </a:ext>
            </a:extLst>
          </p:cNvPr>
          <p:cNvSpPr/>
          <p:nvPr/>
        </p:nvSpPr>
        <p:spPr>
          <a:xfrm>
            <a:off x="991460" y="3205550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3CD1F3-6E69-5059-23F4-A7A455731FD8}"/>
              </a:ext>
            </a:extLst>
          </p:cNvPr>
          <p:cNvSpPr txBox="1"/>
          <p:nvPr/>
        </p:nvSpPr>
        <p:spPr>
          <a:xfrm rot="16200000">
            <a:off x="-415501" y="2423544"/>
            <a:ext cx="12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Infomax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66711FA-3C40-67ED-E41D-307937302141}"/>
              </a:ext>
            </a:extLst>
          </p:cNvPr>
          <p:cNvSpPr/>
          <p:nvPr/>
        </p:nvSpPr>
        <p:spPr>
          <a:xfrm>
            <a:off x="3112995" y="3197524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274BA6-BD67-570D-F67B-2CFFEB2EFA19}"/>
              </a:ext>
            </a:extLst>
          </p:cNvPr>
          <p:cNvSpPr txBox="1"/>
          <p:nvPr/>
        </p:nvSpPr>
        <p:spPr>
          <a:xfrm rot="16200000">
            <a:off x="-251030" y="2199594"/>
            <a:ext cx="170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First ICA on EEG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8C0C87-4229-4C6E-F68E-38FC0B77500E}"/>
              </a:ext>
            </a:extLst>
          </p:cNvPr>
          <p:cNvSpPr txBox="1"/>
          <p:nvPr/>
        </p:nvSpPr>
        <p:spPr>
          <a:xfrm rot="16200000">
            <a:off x="-94674" y="1889525"/>
            <a:ext cx="234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ICA on EEG from PNAS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9384ECF8-77FB-BAD1-DB39-5190B691F4BC}"/>
              </a:ext>
            </a:extLst>
          </p:cNvPr>
          <p:cNvSpPr/>
          <p:nvPr/>
        </p:nvSpPr>
        <p:spPr>
          <a:xfrm rot="10800000">
            <a:off x="982024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30F4EC-6515-E5C1-A0A4-685F2A6DF399}"/>
              </a:ext>
            </a:extLst>
          </p:cNvPr>
          <p:cNvSpPr txBox="1"/>
          <p:nvPr/>
        </p:nvSpPr>
        <p:spPr>
          <a:xfrm rot="16200000">
            <a:off x="-252074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Graduated a high school</a:t>
            </a: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3DA23100-FE16-3BBB-9A0F-0840C15CF3BD}"/>
              </a:ext>
            </a:extLst>
          </p:cNvPr>
          <p:cNvSpPr/>
          <p:nvPr/>
        </p:nvSpPr>
        <p:spPr>
          <a:xfrm rot="10800000">
            <a:off x="1351358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68BBB8-FE80-C83B-535D-45817EFD97A0}"/>
              </a:ext>
            </a:extLst>
          </p:cNvPr>
          <p:cNvSpPr txBox="1"/>
          <p:nvPr/>
        </p:nvSpPr>
        <p:spPr>
          <a:xfrm rot="16200000">
            <a:off x="117260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university</a:t>
            </a: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998031ED-676B-EA32-FAF2-CE19A8D1A54D}"/>
              </a:ext>
            </a:extLst>
          </p:cNvPr>
          <p:cNvSpPr/>
          <p:nvPr/>
        </p:nvSpPr>
        <p:spPr>
          <a:xfrm rot="10800000">
            <a:off x="3562045" y="3964182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6B4D27-B8F1-FC10-4765-B2474FFB2C3C}"/>
              </a:ext>
            </a:extLst>
          </p:cNvPr>
          <p:cNvSpPr txBox="1"/>
          <p:nvPr/>
        </p:nvSpPr>
        <p:spPr>
          <a:xfrm rot="16200000">
            <a:off x="2327947" y="5312927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grad school</a:t>
            </a: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77533A53-914A-07FC-A857-852CDD8F642B}"/>
              </a:ext>
            </a:extLst>
          </p:cNvPr>
          <p:cNvSpPr/>
          <p:nvPr/>
        </p:nvSpPr>
        <p:spPr>
          <a:xfrm rot="10800000">
            <a:off x="4453800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115658-46DC-F622-4BF6-FF4A3B56C1BE}"/>
              </a:ext>
            </a:extLst>
          </p:cNvPr>
          <p:cNvSpPr txBox="1"/>
          <p:nvPr/>
        </p:nvSpPr>
        <p:spPr>
          <a:xfrm rot="16200000">
            <a:off x="3219702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US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nd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EEGLAB Workshop</a:t>
            </a: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04D74B2B-E9BF-F5A4-717A-2D0BCAF3556A}"/>
              </a:ext>
            </a:extLst>
          </p:cNvPr>
          <p:cNvSpPr/>
          <p:nvPr/>
        </p:nvSpPr>
        <p:spPr>
          <a:xfrm rot="10800000">
            <a:off x="7055711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DD0001-3A8A-F758-E313-2A0AED9FD2EF}"/>
              </a:ext>
            </a:extLst>
          </p:cNvPr>
          <p:cNvSpPr txBox="1"/>
          <p:nvPr/>
        </p:nvSpPr>
        <p:spPr>
          <a:xfrm rot="16200000">
            <a:off x="5817184" y="5290028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Joined SCCN as a post-doc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0B1F8699-C5F0-4DBA-2A8D-C6F5D4B63569}"/>
              </a:ext>
            </a:extLst>
          </p:cNvPr>
          <p:cNvSpPr/>
          <p:nvPr/>
        </p:nvSpPr>
        <p:spPr>
          <a:xfrm rot="10800000">
            <a:off x="9720483" y="3948106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20DDBA10-9B72-CBC6-12E5-26908CE45B49}"/>
              </a:ext>
            </a:extLst>
          </p:cNvPr>
          <p:cNvSpPr/>
          <p:nvPr/>
        </p:nvSpPr>
        <p:spPr>
          <a:xfrm rot="10800000">
            <a:off x="5749369" y="3989584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896E9B-BDFD-F22A-F3F3-9946252CE7CD}"/>
              </a:ext>
            </a:extLst>
          </p:cNvPr>
          <p:cNvSpPr txBox="1"/>
          <p:nvPr/>
        </p:nvSpPr>
        <p:spPr>
          <a:xfrm rot="16200000">
            <a:off x="4515271" y="5338329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Started posts-doc (MRI)</a:t>
            </a:r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7D296A8B-2938-0F6E-DCEB-BBF0965BB230}"/>
              </a:ext>
            </a:extLst>
          </p:cNvPr>
          <p:cNvSpPr/>
          <p:nvPr/>
        </p:nvSpPr>
        <p:spPr>
          <a:xfrm rot="10800000">
            <a:off x="8861229" y="3968361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63025E04-D2B2-B028-03CD-6599C756F237}"/>
              </a:ext>
            </a:extLst>
          </p:cNvPr>
          <p:cNvSpPr/>
          <p:nvPr/>
        </p:nvSpPr>
        <p:spPr>
          <a:xfrm rot="10800000">
            <a:off x="7986872" y="3975185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74EFF1-3480-C1EB-693D-821D9B6AA0FF}"/>
              </a:ext>
            </a:extLst>
          </p:cNvPr>
          <p:cNvSpPr txBox="1"/>
          <p:nvPr/>
        </p:nvSpPr>
        <p:spPr>
          <a:xfrm rot="16200000">
            <a:off x="6758476" y="5319749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Meeting Hiro Tanaka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680E860-D33C-B808-B642-2451C2F1F975}"/>
              </a:ext>
            </a:extLst>
          </p:cNvPr>
          <p:cNvSpPr txBox="1"/>
          <p:nvPr/>
        </p:nvSpPr>
        <p:spPr>
          <a:xfrm rot="16200000">
            <a:off x="7617712" y="5338328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‘Brain circulation’ started</a:t>
            </a: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9DF5B679-FE54-A0F4-E72A-DEDD31910EB7}"/>
              </a:ext>
            </a:extLst>
          </p:cNvPr>
          <p:cNvSpPr/>
          <p:nvPr/>
        </p:nvSpPr>
        <p:spPr>
          <a:xfrm rot="10800000">
            <a:off x="10150540" y="3948106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CC36F471-4610-96B1-A919-2A636FD093B7}"/>
              </a:ext>
            </a:extLst>
          </p:cNvPr>
          <p:cNvSpPr/>
          <p:nvPr/>
        </p:nvSpPr>
        <p:spPr>
          <a:xfrm rot="10800000">
            <a:off x="10626453" y="3954712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CB5081-067E-3715-6EAD-C9C1BB67B0A2}"/>
              </a:ext>
            </a:extLst>
          </p:cNvPr>
          <p:cNvSpPr txBox="1"/>
          <p:nvPr/>
        </p:nvSpPr>
        <p:spPr>
          <a:xfrm rot="16200000">
            <a:off x="8980150" y="5258187"/>
            <a:ext cx="251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Meeting Paul Nunez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795FB9-BBAF-E925-1DCF-E6B7BA17695E}"/>
              </a:ext>
            </a:extLst>
          </p:cNvPr>
          <p:cNvSpPr txBox="1"/>
          <p:nvPr/>
        </p:nvSpPr>
        <p:spPr>
          <a:xfrm rot="16200000">
            <a:off x="9437957" y="5265997"/>
            <a:ext cx="251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Small patch </a:t>
            </a:r>
            <a:r>
              <a:rPr lang="en-US" dirty="0" err="1">
                <a:solidFill>
                  <a:srgbClr val="FF0000"/>
                </a:solidFill>
              </a:rPr>
              <a:t>hypohtesis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2" name="Arrow: Down 51">
            <a:extLst>
              <a:ext uri="{FF2B5EF4-FFF2-40B4-BE49-F238E27FC236}">
                <a16:creationId xmlns:a16="http://schemas.microsoft.com/office/drawing/2014/main" id="{165F755E-1321-AE31-EA56-2D0628B54C47}"/>
              </a:ext>
            </a:extLst>
          </p:cNvPr>
          <p:cNvSpPr/>
          <p:nvPr/>
        </p:nvSpPr>
        <p:spPr>
          <a:xfrm rot="10800000">
            <a:off x="11487552" y="3940532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CA8C902-6B47-CC35-1E91-B3DF1A5C4277}"/>
              </a:ext>
            </a:extLst>
          </p:cNvPr>
          <p:cNvGrpSpPr/>
          <p:nvPr/>
        </p:nvGrpSpPr>
        <p:grpSpPr>
          <a:xfrm>
            <a:off x="3900916" y="996900"/>
            <a:ext cx="369332" cy="2417721"/>
            <a:chOff x="3900916" y="996900"/>
            <a:chExt cx="369332" cy="2417721"/>
          </a:xfrm>
        </p:grpSpPr>
        <p:sp>
          <p:nvSpPr>
            <p:cNvPr id="59" name="Arrow: Down 58">
              <a:extLst>
                <a:ext uri="{FF2B5EF4-FFF2-40B4-BE49-F238E27FC236}">
                  <a16:creationId xmlns:a16="http://schemas.microsoft.com/office/drawing/2014/main" id="{B4F32885-3426-AB17-BBA1-A1E72D5FF170}"/>
                </a:ext>
              </a:extLst>
            </p:cNvPr>
            <p:cNvSpPr/>
            <p:nvPr/>
          </p:nvSpPr>
          <p:spPr>
            <a:xfrm>
              <a:off x="3998268" y="3192744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DC6F9E9-6C70-878F-B060-5E63EF2E8F71}"/>
                </a:ext>
              </a:extLst>
            </p:cNvPr>
            <p:cNvSpPr txBox="1"/>
            <p:nvPr/>
          </p:nvSpPr>
          <p:spPr>
            <a:xfrm rot="16200000">
              <a:off x="2982755" y="1915061"/>
              <a:ext cx="2205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ICA on EEG from TICS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1A627AA-8D9E-B94B-9BD1-0E545092015E}"/>
              </a:ext>
            </a:extLst>
          </p:cNvPr>
          <p:cNvSpPr txBox="1"/>
          <p:nvPr/>
        </p:nvSpPr>
        <p:spPr>
          <a:xfrm rot="16200000">
            <a:off x="10295816" y="5242864"/>
            <a:ext cx="251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Frequency dependency</a:t>
            </a:r>
          </a:p>
        </p:txBody>
      </p:sp>
      <p:sp>
        <p:nvSpPr>
          <p:cNvPr id="57" name="Arrow: Down 56">
            <a:extLst>
              <a:ext uri="{FF2B5EF4-FFF2-40B4-BE49-F238E27FC236}">
                <a16:creationId xmlns:a16="http://schemas.microsoft.com/office/drawing/2014/main" id="{138C449D-9026-C828-7247-4C9E2698E4D4}"/>
              </a:ext>
            </a:extLst>
          </p:cNvPr>
          <p:cNvSpPr/>
          <p:nvPr/>
        </p:nvSpPr>
        <p:spPr>
          <a:xfrm>
            <a:off x="7511298" y="3195214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row: Down 60">
            <a:extLst>
              <a:ext uri="{FF2B5EF4-FFF2-40B4-BE49-F238E27FC236}">
                <a16:creationId xmlns:a16="http://schemas.microsoft.com/office/drawing/2014/main" id="{CEF5E2AB-71BC-9BA5-E5B0-10FC2A30247E}"/>
              </a:ext>
            </a:extLst>
          </p:cNvPr>
          <p:cNvSpPr/>
          <p:nvPr/>
        </p:nvSpPr>
        <p:spPr>
          <a:xfrm>
            <a:off x="9307625" y="3190817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row: Down 61">
            <a:extLst>
              <a:ext uri="{FF2B5EF4-FFF2-40B4-BE49-F238E27FC236}">
                <a16:creationId xmlns:a16="http://schemas.microsoft.com/office/drawing/2014/main" id="{863E95B1-70DD-05C5-71B9-71BE02F89B4D}"/>
              </a:ext>
            </a:extLst>
          </p:cNvPr>
          <p:cNvSpPr/>
          <p:nvPr/>
        </p:nvSpPr>
        <p:spPr>
          <a:xfrm>
            <a:off x="4884946" y="3200565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7DB33E5-A3A3-E794-DE57-2879CA390B35}"/>
              </a:ext>
            </a:extLst>
          </p:cNvPr>
          <p:cNvSpPr txBox="1"/>
          <p:nvPr/>
        </p:nvSpPr>
        <p:spPr>
          <a:xfrm rot="16200000">
            <a:off x="6426972" y="1868652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Physiol. interp. of ICA 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9A0D1B3-7408-E634-DB72-E91A80FFFE2D}"/>
              </a:ext>
            </a:extLst>
          </p:cNvPr>
          <p:cNvSpPr txBox="1"/>
          <p:nvPr/>
        </p:nvSpPr>
        <p:spPr>
          <a:xfrm rot="16200000">
            <a:off x="3800620" y="1858281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Physiol. interp. of ICA 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36E88D2-0217-A244-607B-F0D6FB096F85}"/>
              </a:ext>
            </a:extLst>
          </p:cNvPr>
          <p:cNvSpPr txBox="1"/>
          <p:nvPr/>
        </p:nvSpPr>
        <p:spPr>
          <a:xfrm rot="16200000">
            <a:off x="8223299" y="1868651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Physiol. interp. of ICA 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564F09-358E-EF38-07AF-80058EA3780D}"/>
              </a:ext>
            </a:extLst>
          </p:cNvPr>
          <p:cNvSpPr/>
          <p:nvPr/>
        </p:nvSpPr>
        <p:spPr>
          <a:xfrm>
            <a:off x="4723003" y="864864"/>
            <a:ext cx="502965" cy="254818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5E64A6-BC88-96E1-3690-291A28D4BDA1}"/>
              </a:ext>
            </a:extLst>
          </p:cNvPr>
          <p:cNvSpPr/>
          <p:nvPr/>
        </p:nvSpPr>
        <p:spPr>
          <a:xfrm>
            <a:off x="7347221" y="874463"/>
            <a:ext cx="502965" cy="254818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293B21-1F59-2EF9-01E8-0CC7EEB3161B}"/>
              </a:ext>
            </a:extLst>
          </p:cNvPr>
          <p:cNvSpPr/>
          <p:nvPr/>
        </p:nvSpPr>
        <p:spPr>
          <a:xfrm>
            <a:off x="9143548" y="872890"/>
            <a:ext cx="502965" cy="254818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ECD7D9B-57D6-2909-7490-45FFC557FE21}"/>
              </a:ext>
            </a:extLst>
          </p:cNvPr>
          <p:cNvSpPr/>
          <p:nvPr/>
        </p:nvSpPr>
        <p:spPr>
          <a:xfrm>
            <a:off x="9558154" y="3935405"/>
            <a:ext cx="502965" cy="277987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12021D3-DC52-2060-C322-AC73C3946796}"/>
              </a:ext>
            </a:extLst>
          </p:cNvPr>
          <p:cNvSpPr/>
          <p:nvPr/>
        </p:nvSpPr>
        <p:spPr>
          <a:xfrm>
            <a:off x="10457381" y="3937229"/>
            <a:ext cx="502965" cy="254818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60DE585-D44F-AD5A-913A-D60DD7D268B9}"/>
              </a:ext>
            </a:extLst>
          </p:cNvPr>
          <p:cNvSpPr/>
          <p:nvPr/>
        </p:nvSpPr>
        <p:spPr>
          <a:xfrm>
            <a:off x="11321923" y="3925524"/>
            <a:ext cx="502965" cy="254818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0D483D3-2896-4C4A-6064-D06D8817AA2C}"/>
              </a:ext>
            </a:extLst>
          </p:cNvPr>
          <p:cNvSpPr txBox="1"/>
          <p:nvPr/>
        </p:nvSpPr>
        <p:spPr>
          <a:xfrm rot="16200000">
            <a:off x="8449801" y="5333900"/>
            <a:ext cx="267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ICA’s dimension reduction</a:t>
            </a:r>
          </a:p>
        </p:txBody>
      </p:sp>
    </p:spTree>
    <p:extLst>
      <p:ext uri="{BB962C8B-B14F-4D97-AF65-F5344CB8AC3E}">
        <p14:creationId xmlns:p14="http://schemas.microsoft.com/office/powerpoint/2010/main" val="21556563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Chart, histogram&#10;&#10;Description automatically generated">
            <a:extLst>
              <a:ext uri="{FF2B5EF4-FFF2-40B4-BE49-F238E27FC236}">
                <a16:creationId xmlns:a16="http://schemas.microsoft.com/office/drawing/2014/main" id="{DC9D217E-7325-471D-6C85-B1759B506B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3" y="47767"/>
            <a:ext cx="11430001" cy="336417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2E66F1DD-2F4F-42F7-D641-AD1F574A45FA}"/>
              </a:ext>
            </a:extLst>
          </p:cNvPr>
          <p:cNvSpPr/>
          <p:nvPr/>
        </p:nvSpPr>
        <p:spPr>
          <a:xfrm>
            <a:off x="218515" y="3348317"/>
            <a:ext cx="11754970" cy="302558"/>
          </a:xfrm>
          <a:prstGeom prst="rightArrow">
            <a:avLst>
              <a:gd name="adj1" fmla="val 50000"/>
              <a:gd name="adj2" fmla="val 1277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D92C9-0160-BEA7-A364-DB769E3213AB}"/>
              </a:ext>
            </a:extLst>
          </p:cNvPr>
          <p:cNvSpPr txBox="1"/>
          <p:nvPr/>
        </p:nvSpPr>
        <p:spPr>
          <a:xfrm>
            <a:off x="10774456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29221-1CAE-2DB7-0B1F-5AF893B37392}"/>
              </a:ext>
            </a:extLst>
          </p:cNvPr>
          <p:cNvSpPr txBox="1"/>
          <p:nvPr/>
        </p:nvSpPr>
        <p:spPr>
          <a:xfrm>
            <a:off x="989479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5DE49-2100-14EF-46E2-6480806737CA}"/>
              </a:ext>
            </a:extLst>
          </p:cNvPr>
          <p:cNvSpPr txBox="1"/>
          <p:nvPr/>
        </p:nvSpPr>
        <p:spPr>
          <a:xfrm>
            <a:off x="901513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0B395-BCEF-74A4-2A05-2305E01F36CE}"/>
              </a:ext>
            </a:extLst>
          </p:cNvPr>
          <p:cNvSpPr txBox="1"/>
          <p:nvPr/>
        </p:nvSpPr>
        <p:spPr>
          <a:xfrm>
            <a:off x="813547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7E9A4-C212-EC1A-51A6-76EBDDE50114}"/>
              </a:ext>
            </a:extLst>
          </p:cNvPr>
          <p:cNvSpPr txBox="1"/>
          <p:nvPr/>
        </p:nvSpPr>
        <p:spPr>
          <a:xfrm>
            <a:off x="725581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BBA6A-8FDA-2692-3DFF-0C8D6334FC61}"/>
              </a:ext>
            </a:extLst>
          </p:cNvPr>
          <p:cNvSpPr txBox="1"/>
          <p:nvPr/>
        </p:nvSpPr>
        <p:spPr>
          <a:xfrm>
            <a:off x="637614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85A62-17A8-0B34-7289-6493A79561CC}"/>
              </a:ext>
            </a:extLst>
          </p:cNvPr>
          <p:cNvSpPr txBox="1"/>
          <p:nvPr/>
        </p:nvSpPr>
        <p:spPr>
          <a:xfrm>
            <a:off x="549648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C41ED-83E7-3E2C-2F8E-2032C42B525B}"/>
              </a:ext>
            </a:extLst>
          </p:cNvPr>
          <p:cNvSpPr txBox="1"/>
          <p:nvPr/>
        </p:nvSpPr>
        <p:spPr>
          <a:xfrm>
            <a:off x="461682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38938-1E21-CE43-4C67-690041515F72}"/>
              </a:ext>
            </a:extLst>
          </p:cNvPr>
          <p:cNvSpPr txBox="1"/>
          <p:nvPr/>
        </p:nvSpPr>
        <p:spPr>
          <a:xfrm>
            <a:off x="3737163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6EEEE-E2DF-1256-1926-AD9F613EFE90}"/>
              </a:ext>
            </a:extLst>
          </p:cNvPr>
          <p:cNvSpPr txBox="1"/>
          <p:nvPr/>
        </p:nvSpPr>
        <p:spPr>
          <a:xfrm>
            <a:off x="2857501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D3307-05DF-88F9-9B4F-DA41448ED9A8}"/>
              </a:ext>
            </a:extLst>
          </p:cNvPr>
          <p:cNvSpPr txBox="1"/>
          <p:nvPr/>
        </p:nvSpPr>
        <p:spPr>
          <a:xfrm>
            <a:off x="1977839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B2F45A-FF13-BDBB-A5C1-A3101DDDC934}"/>
              </a:ext>
            </a:extLst>
          </p:cNvPr>
          <p:cNvSpPr txBox="1"/>
          <p:nvPr/>
        </p:nvSpPr>
        <p:spPr>
          <a:xfrm>
            <a:off x="1098177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5AFDB6-6A70-26BD-C07C-8BABB65D1965}"/>
              </a:ext>
            </a:extLst>
          </p:cNvPr>
          <p:cNvSpPr txBox="1"/>
          <p:nvPr/>
        </p:nvSpPr>
        <p:spPr>
          <a:xfrm>
            <a:off x="218515" y="359484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1996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9BFE88E-ABE2-0AC4-BC9C-1C6CC626F63C}"/>
              </a:ext>
            </a:extLst>
          </p:cNvPr>
          <p:cNvSpPr/>
          <p:nvPr/>
        </p:nvSpPr>
        <p:spPr>
          <a:xfrm>
            <a:off x="131109" y="3207123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2D9D9F0D-D6F1-0274-0203-2FF2320826EB}"/>
              </a:ext>
            </a:extLst>
          </p:cNvPr>
          <p:cNvSpPr/>
          <p:nvPr/>
        </p:nvSpPr>
        <p:spPr>
          <a:xfrm>
            <a:off x="512654" y="3206735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CAE0AC-6A32-1A34-614C-F011BECA1772}"/>
              </a:ext>
            </a:extLst>
          </p:cNvPr>
          <p:cNvSpPr txBox="1"/>
          <p:nvPr/>
        </p:nvSpPr>
        <p:spPr>
          <a:xfrm rot="16200000">
            <a:off x="1912782" y="1654996"/>
            <a:ext cx="2589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ICA on EEG from Science</a:t>
            </a:r>
          </a:p>
          <a:p>
            <a:r>
              <a:rPr lang="en-US" dirty="0">
                <a:solidFill>
                  <a:srgbClr val="FFFF00"/>
                </a:solidFill>
              </a:rPr>
              <a:t> SCCN Launched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D791B013-0CC3-F554-2D69-3977366DDDBF}"/>
              </a:ext>
            </a:extLst>
          </p:cNvPr>
          <p:cNvSpPr/>
          <p:nvPr/>
        </p:nvSpPr>
        <p:spPr>
          <a:xfrm>
            <a:off x="991460" y="3205550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3CD1F3-6E69-5059-23F4-A7A455731FD8}"/>
              </a:ext>
            </a:extLst>
          </p:cNvPr>
          <p:cNvSpPr txBox="1"/>
          <p:nvPr/>
        </p:nvSpPr>
        <p:spPr>
          <a:xfrm rot="16200000">
            <a:off x="-415501" y="2423544"/>
            <a:ext cx="12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Infomax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66711FA-3C40-67ED-E41D-307937302141}"/>
              </a:ext>
            </a:extLst>
          </p:cNvPr>
          <p:cNvSpPr/>
          <p:nvPr/>
        </p:nvSpPr>
        <p:spPr>
          <a:xfrm>
            <a:off x="3112995" y="3197524"/>
            <a:ext cx="174812" cy="22187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274BA6-BD67-570D-F67B-2CFFEB2EFA19}"/>
              </a:ext>
            </a:extLst>
          </p:cNvPr>
          <p:cNvSpPr txBox="1"/>
          <p:nvPr/>
        </p:nvSpPr>
        <p:spPr>
          <a:xfrm rot="16200000">
            <a:off x="-251030" y="2199594"/>
            <a:ext cx="170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First ICA on EEG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8C0C87-4229-4C6E-F68E-38FC0B77500E}"/>
              </a:ext>
            </a:extLst>
          </p:cNvPr>
          <p:cNvSpPr txBox="1"/>
          <p:nvPr/>
        </p:nvSpPr>
        <p:spPr>
          <a:xfrm rot="16200000">
            <a:off x="-94674" y="1889525"/>
            <a:ext cx="234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ICA on EEG from PNAS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9384ECF8-77FB-BAD1-DB39-5190B691F4BC}"/>
              </a:ext>
            </a:extLst>
          </p:cNvPr>
          <p:cNvSpPr/>
          <p:nvPr/>
        </p:nvSpPr>
        <p:spPr>
          <a:xfrm rot="10800000">
            <a:off x="982024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30F4EC-6515-E5C1-A0A4-685F2A6DF399}"/>
              </a:ext>
            </a:extLst>
          </p:cNvPr>
          <p:cNvSpPr txBox="1"/>
          <p:nvPr/>
        </p:nvSpPr>
        <p:spPr>
          <a:xfrm rot="16200000">
            <a:off x="-252074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Graduated a high school</a:t>
            </a: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3DA23100-FE16-3BBB-9A0F-0840C15CF3BD}"/>
              </a:ext>
            </a:extLst>
          </p:cNvPr>
          <p:cNvSpPr/>
          <p:nvPr/>
        </p:nvSpPr>
        <p:spPr>
          <a:xfrm rot="10800000">
            <a:off x="1351358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68BBB8-FE80-C83B-535D-45817EFD97A0}"/>
              </a:ext>
            </a:extLst>
          </p:cNvPr>
          <p:cNvSpPr txBox="1"/>
          <p:nvPr/>
        </p:nvSpPr>
        <p:spPr>
          <a:xfrm rot="16200000">
            <a:off x="117260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university</a:t>
            </a: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998031ED-676B-EA32-FAF2-CE19A8D1A54D}"/>
              </a:ext>
            </a:extLst>
          </p:cNvPr>
          <p:cNvSpPr/>
          <p:nvPr/>
        </p:nvSpPr>
        <p:spPr>
          <a:xfrm rot="10800000">
            <a:off x="3562045" y="3964182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6B4D27-B8F1-FC10-4765-B2474FFB2C3C}"/>
              </a:ext>
            </a:extLst>
          </p:cNvPr>
          <p:cNvSpPr txBox="1"/>
          <p:nvPr/>
        </p:nvSpPr>
        <p:spPr>
          <a:xfrm rot="16200000">
            <a:off x="2327947" y="5312927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Entered a grad school</a:t>
            </a: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77533A53-914A-07FC-A857-852CDD8F642B}"/>
              </a:ext>
            </a:extLst>
          </p:cNvPr>
          <p:cNvSpPr/>
          <p:nvPr/>
        </p:nvSpPr>
        <p:spPr>
          <a:xfrm rot="10800000">
            <a:off x="4453800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115658-46DC-F622-4BF6-FF4A3B56C1BE}"/>
              </a:ext>
            </a:extLst>
          </p:cNvPr>
          <p:cNvSpPr txBox="1"/>
          <p:nvPr/>
        </p:nvSpPr>
        <p:spPr>
          <a:xfrm rot="16200000">
            <a:off x="3219702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US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nd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EEGLAB Workshop</a:t>
            </a: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04D74B2B-E9BF-F5A4-717A-2D0BCAF3556A}"/>
              </a:ext>
            </a:extLst>
          </p:cNvPr>
          <p:cNvSpPr/>
          <p:nvPr/>
        </p:nvSpPr>
        <p:spPr>
          <a:xfrm rot="10800000">
            <a:off x="7055711" y="3964180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DD0001-3A8A-F758-E313-2A0AED9FD2EF}"/>
              </a:ext>
            </a:extLst>
          </p:cNvPr>
          <p:cNvSpPr txBox="1"/>
          <p:nvPr/>
        </p:nvSpPr>
        <p:spPr>
          <a:xfrm rot="16200000">
            <a:off x="5817184" y="5290028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Joined SCCN as a post-doc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0B1F8699-C5F0-4DBA-2A8D-C6F5D4B63569}"/>
              </a:ext>
            </a:extLst>
          </p:cNvPr>
          <p:cNvSpPr/>
          <p:nvPr/>
        </p:nvSpPr>
        <p:spPr>
          <a:xfrm rot="10800000">
            <a:off x="9720483" y="3948106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20DDBA10-9B72-CBC6-12E5-26908CE45B49}"/>
              </a:ext>
            </a:extLst>
          </p:cNvPr>
          <p:cNvSpPr/>
          <p:nvPr/>
        </p:nvSpPr>
        <p:spPr>
          <a:xfrm rot="10800000">
            <a:off x="5749369" y="3989584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896E9B-BDFD-F22A-F3F3-9946252CE7CD}"/>
              </a:ext>
            </a:extLst>
          </p:cNvPr>
          <p:cNvSpPr txBox="1"/>
          <p:nvPr/>
        </p:nvSpPr>
        <p:spPr>
          <a:xfrm rot="16200000">
            <a:off x="4515271" y="5338329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Started posts-doc (MRI)</a:t>
            </a:r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7D296A8B-2938-0F6E-DCEB-BBF0965BB230}"/>
              </a:ext>
            </a:extLst>
          </p:cNvPr>
          <p:cNvSpPr/>
          <p:nvPr/>
        </p:nvSpPr>
        <p:spPr>
          <a:xfrm rot="10800000">
            <a:off x="8861229" y="3968361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63025E04-D2B2-B028-03CD-6599C756F237}"/>
              </a:ext>
            </a:extLst>
          </p:cNvPr>
          <p:cNvSpPr/>
          <p:nvPr/>
        </p:nvSpPr>
        <p:spPr>
          <a:xfrm rot="10800000">
            <a:off x="7986872" y="3975185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74EFF1-3480-C1EB-693D-821D9B6AA0FF}"/>
              </a:ext>
            </a:extLst>
          </p:cNvPr>
          <p:cNvSpPr txBox="1"/>
          <p:nvPr/>
        </p:nvSpPr>
        <p:spPr>
          <a:xfrm rot="16200000">
            <a:off x="6758476" y="5319749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Meeting Hiro Tanaka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680E860-D33C-B808-B642-2451C2F1F975}"/>
              </a:ext>
            </a:extLst>
          </p:cNvPr>
          <p:cNvSpPr txBox="1"/>
          <p:nvPr/>
        </p:nvSpPr>
        <p:spPr>
          <a:xfrm rot="16200000">
            <a:off x="7617712" y="5338328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‘Brain circulation’ started</a:t>
            </a: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9DF5B679-FE54-A0F4-E72A-DEDD31910EB7}"/>
              </a:ext>
            </a:extLst>
          </p:cNvPr>
          <p:cNvSpPr/>
          <p:nvPr/>
        </p:nvSpPr>
        <p:spPr>
          <a:xfrm rot="10800000">
            <a:off x="10150540" y="3948106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CC36F471-4610-96B1-A919-2A636FD093B7}"/>
              </a:ext>
            </a:extLst>
          </p:cNvPr>
          <p:cNvSpPr/>
          <p:nvPr/>
        </p:nvSpPr>
        <p:spPr>
          <a:xfrm rot="10800000">
            <a:off x="10626453" y="3954712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CB5081-067E-3715-6EAD-C9C1BB67B0A2}"/>
              </a:ext>
            </a:extLst>
          </p:cNvPr>
          <p:cNvSpPr txBox="1"/>
          <p:nvPr/>
        </p:nvSpPr>
        <p:spPr>
          <a:xfrm rot="16200000">
            <a:off x="8980150" y="5258187"/>
            <a:ext cx="251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Meeting Paul Nunez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795FB9-BBAF-E925-1DCF-E6B7BA17695E}"/>
              </a:ext>
            </a:extLst>
          </p:cNvPr>
          <p:cNvSpPr txBox="1"/>
          <p:nvPr/>
        </p:nvSpPr>
        <p:spPr>
          <a:xfrm rot="16200000">
            <a:off x="9437957" y="5265997"/>
            <a:ext cx="251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Small patch </a:t>
            </a:r>
            <a:r>
              <a:rPr lang="en-US" dirty="0" err="1">
                <a:solidFill>
                  <a:srgbClr val="FF0000"/>
                </a:solidFill>
              </a:rPr>
              <a:t>hypohtesis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2" name="Arrow: Down 51">
            <a:extLst>
              <a:ext uri="{FF2B5EF4-FFF2-40B4-BE49-F238E27FC236}">
                <a16:creationId xmlns:a16="http://schemas.microsoft.com/office/drawing/2014/main" id="{165F755E-1321-AE31-EA56-2D0628B54C47}"/>
              </a:ext>
            </a:extLst>
          </p:cNvPr>
          <p:cNvSpPr/>
          <p:nvPr/>
        </p:nvSpPr>
        <p:spPr>
          <a:xfrm rot="10800000">
            <a:off x="11487552" y="3940532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CA8C902-6B47-CC35-1E91-B3DF1A5C4277}"/>
              </a:ext>
            </a:extLst>
          </p:cNvPr>
          <p:cNvGrpSpPr/>
          <p:nvPr/>
        </p:nvGrpSpPr>
        <p:grpSpPr>
          <a:xfrm>
            <a:off x="3900916" y="996900"/>
            <a:ext cx="369332" cy="2417721"/>
            <a:chOff x="3900916" y="996900"/>
            <a:chExt cx="369332" cy="2417721"/>
          </a:xfrm>
        </p:grpSpPr>
        <p:sp>
          <p:nvSpPr>
            <p:cNvPr id="59" name="Arrow: Down 58">
              <a:extLst>
                <a:ext uri="{FF2B5EF4-FFF2-40B4-BE49-F238E27FC236}">
                  <a16:creationId xmlns:a16="http://schemas.microsoft.com/office/drawing/2014/main" id="{B4F32885-3426-AB17-BBA1-A1E72D5FF170}"/>
                </a:ext>
              </a:extLst>
            </p:cNvPr>
            <p:cNvSpPr/>
            <p:nvPr/>
          </p:nvSpPr>
          <p:spPr>
            <a:xfrm>
              <a:off x="3998268" y="3192744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DC6F9E9-6C70-878F-B060-5E63EF2E8F71}"/>
                </a:ext>
              </a:extLst>
            </p:cNvPr>
            <p:cNvSpPr txBox="1"/>
            <p:nvPr/>
          </p:nvSpPr>
          <p:spPr>
            <a:xfrm rot="16200000">
              <a:off x="2982755" y="1915061"/>
              <a:ext cx="2205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ICA on EEG from TICS</a:t>
              </a:r>
            </a:p>
          </p:txBody>
        </p:sp>
      </p:grpSp>
      <p:sp>
        <p:nvSpPr>
          <p:cNvPr id="57" name="Arrow: Down 56">
            <a:extLst>
              <a:ext uri="{FF2B5EF4-FFF2-40B4-BE49-F238E27FC236}">
                <a16:creationId xmlns:a16="http://schemas.microsoft.com/office/drawing/2014/main" id="{138C449D-9026-C828-7247-4C9E2698E4D4}"/>
              </a:ext>
            </a:extLst>
          </p:cNvPr>
          <p:cNvSpPr/>
          <p:nvPr/>
        </p:nvSpPr>
        <p:spPr>
          <a:xfrm>
            <a:off x="7511298" y="3195214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row: Down 60">
            <a:extLst>
              <a:ext uri="{FF2B5EF4-FFF2-40B4-BE49-F238E27FC236}">
                <a16:creationId xmlns:a16="http://schemas.microsoft.com/office/drawing/2014/main" id="{CEF5E2AB-71BC-9BA5-E5B0-10FC2A30247E}"/>
              </a:ext>
            </a:extLst>
          </p:cNvPr>
          <p:cNvSpPr/>
          <p:nvPr/>
        </p:nvSpPr>
        <p:spPr>
          <a:xfrm>
            <a:off x="9307625" y="3190817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row: Down 61">
            <a:extLst>
              <a:ext uri="{FF2B5EF4-FFF2-40B4-BE49-F238E27FC236}">
                <a16:creationId xmlns:a16="http://schemas.microsoft.com/office/drawing/2014/main" id="{863E95B1-70DD-05C5-71B9-71BE02F89B4D}"/>
              </a:ext>
            </a:extLst>
          </p:cNvPr>
          <p:cNvSpPr/>
          <p:nvPr/>
        </p:nvSpPr>
        <p:spPr>
          <a:xfrm>
            <a:off x="4884946" y="3200565"/>
            <a:ext cx="174812" cy="2218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7DB33E5-A3A3-E794-DE57-2879CA390B35}"/>
              </a:ext>
            </a:extLst>
          </p:cNvPr>
          <p:cNvSpPr txBox="1"/>
          <p:nvPr/>
        </p:nvSpPr>
        <p:spPr>
          <a:xfrm rot="16200000">
            <a:off x="6426972" y="1868652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Physiol. interp. of ICA 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9A0D1B3-7408-E634-DB72-E91A80FFFE2D}"/>
              </a:ext>
            </a:extLst>
          </p:cNvPr>
          <p:cNvSpPr txBox="1"/>
          <p:nvPr/>
        </p:nvSpPr>
        <p:spPr>
          <a:xfrm rot="16200000">
            <a:off x="3800620" y="1858281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Physiol. interp. of ICA 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36E88D2-0217-A244-607B-F0D6FB096F85}"/>
              </a:ext>
            </a:extLst>
          </p:cNvPr>
          <p:cNvSpPr txBox="1"/>
          <p:nvPr/>
        </p:nvSpPr>
        <p:spPr>
          <a:xfrm rot="16200000">
            <a:off x="8223299" y="1868651"/>
            <a:ext cx="234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Physiol. interp. of ICA 3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F5007360-56AD-D4A4-361D-48F11F14223D}"/>
              </a:ext>
            </a:extLst>
          </p:cNvPr>
          <p:cNvSpPr/>
          <p:nvPr/>
        </p:nvSpPr>
        <p:spPr>
          <a:xfrm rot="10800000">
            <a:off x="11841210" y="3940531"/>
            <a:ext cx="174812" cy="22187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EF6434-CA41-8C01-10C0-0E261CBD9E90}"/>
              </a:ext>
            </a:extLst>
          </p:cNvPr>
          <p:cNvSpPr txBox="1"/>
          <p:nvPr/>
        </p:nvSpPr>
        <p:spPr>
          <a:xfrm>
            <a:off x="11302099" y="4253835"/>
            <a:ext cx="988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2022</a:t>
            </a:r>
          </a:p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Leaving</a:t>
            </a:r>
          </a:p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SCCN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80FE2C-EEF0-B3D9-2AA5-7636FCA7C0F4}"/>
              </a:ext>
            </a:extLst>
          </p:cNvPr>
          <p:cNvSpPr txBox="1"/>
          <p:nvPr/>
        </p:nvSpPr>
        <p:spPr>
          <a:xfrm rot="16200000">
            <a:off x="8449801" y="5333900"/>
            <a:ext cx="267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ICA’s dimension reduction</a:t>
            </a:r>
          </a:p>
        </p:txBody>
      </p:sp>
    </p:spTree>
    <p:extLst>
      <p:ext uri="{BB962C8B-B14F-4D97-AF65-F5344CB8AC3E}">
        <p14:creationId xmlns:p14="http://schemas.microsoft.com/office/powerpoint/2010/main" val="39899042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Grand conclusion: The physiological interpretation requires revision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929" y="1453630"/>
            <a:ext cx="2447342" cy="1942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0" y="6604830"/>
            <a:ext cx="5791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https://3.bp.blogspot.com/-3n1E2wb-Glk/Vu04LroMJ4I/AAAAAAAAECo/x6ptckRX6HQYgo2SwVmneqQJ9jN84Juqw/s1600/cyborg-7.jpg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4132" y="3399319"/>
            <a:ext cx="2772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Scalp EEG</a:t>
            </a:r>
            <a:r>
              <a:rPr lang="en-US" dirty="0"/>
              <a:t> 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866505" y="1743560"/>
            <a:ext cx="2423533" cy="207206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E855156-E226-9ADE-2A74-F5BD149D9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463" y="1453630"/>
            <a:ext cx="2447342" cy="20451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E8E97B0-CC8F-CAE5-4083-6A083B65C223}"/>
              </a:ext>
            </a:extLst>
          </p:cNvPr>
          <p:cNvSpPr txBox="1"/>
          <p:nvPr/>
        </p:nvSpPr>
        <p:spPr>
          <a:xfrm>
            <a:off x="6861250" y="3430908"/>
            <a:ext cx="4017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Cortical activity?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E1EB2-7C8A-12FA-9FE6-DF552B68F557}"/>
              </a:ext>
            </a:extLst>
          </p:cNvPr>
          <p:cNvSpPr txBox="1"/>
          <p:nvPr/>
        </p:nvSpPr>
        <p:spPr>
          <a:xfrm>
            <a:off x="4991810" y="2158323"/>
            <a:ext cx="1957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ICA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18EC3A-E5EB-80D9-FE85-0E5B6D75D799}"/>
              </a:ext>
            </a:extLst>
          </p:cNvPr>
          <p:cNvSpPr txBox="1"/>
          <p:nvPr/>
        </p:nvSpPr>
        <p:spPr>
          <a:xfrm>
            <a:off x="501226" y="4229149"/>
            <a:ext cx="11189547" cy="228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Apply the following revisions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Stationarity</a:t>
            </a:r>
            <a:r>
              <a:rPr lang="en-US" sz="2000" dirty="0"/>
              <a:t> assumption should hold (apply ICA to a single-task block, use the ERP paradigm, etc.)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Dimension reduction</a:t>
            </a:r>
            <a:r>
              <a:rPr lang="en-US" sz="2000" dirty="0"/>
              <a:t> effect should be expected (poor overlap across subjects etc.),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Broad-patch hypothesis</a:t>
            </a:r>
            <a:r>
              <a:rPr lang="en-US" sz="2000" dirty="0"/>
              <a:t> should be adopted (‘single’ dipole fitting always produces depth bias)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Cross-frequency generalizability should be given up</a:t>
            </a:r>
            <a:r>
              <a:rPr lang="en-US" sz="2000" dirty="0"/>
              <a:t> (apply a band-pass filter first, then ICA)</a:t>
            </a:r>
          </a:p>
          <a:p>
            <a:pPr algn="r">
              <a:lnSpc>
                <a:spcPct val="120000"/>
              </a:lnSpc>
            </a:pPr>
            <a:r>
              <a:rPr lang="en-US" sz="2000" dirty="0"/>
              <a:t>...and the physiological interpretation of ICA is still valid!</a:t>
            </a:r>
          </a:p>
        </p:txBody>
      </p:sp>
    </p:spTree>
    <p:extLst>
      <p:ext uri="{BB962C8B-B14F-4D97-AF65-F5344CB8AC3E}">
        <p14:creationId xmlns:p14="http://schemas.microsoft.com/office/powerpoint/2010/main" val="22744640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C943B-0D97-BA74-9805-F67A78618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24" y="3090627"/>
            <a:ext cx="10515600" cy="1325563"/>
          </a:xfrm>
        </p:spPr>
        <p:txBody>
          <a:bodyPr/>
          <a:lstStyle/>
          <a:p>
            <a:r>
              <a:rPr lang="en-US" dirty="0"/>
              <a:t>Thank you for your attention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3E1E7D2-C2CA-3515-3B8C-36035DC6A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7136" y="176177"/>
            <a:ext cx="2336131" cy="2336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3B9282-D53F-103B-45F9-1E6C52F7B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323" y="175891"/>
            <a:ext cx="2271676" cy="2271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99996D-D729-6E0C-4F24-42033A599B78}"/>
              </a:ext>
            </a:extLst>
          </p:cNvPr>
          <p:cNvSpPr txBox="1"/>
          <p:nvPr/>
        </p:nvSpPr>
        <p:spPr>
          <a:xfrm>
            <a:off x="1641027" y="5481494"/>
            <a:ext cx="10464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effectLst/>
                <a:latin typeface="Arial" panose="020B0604020202020204" pitchFamily="34" charset="0"/>
                <a:ea typeface="Malgun Gothic" panose="020B0503020000020004" pitchFamily="34" charset="-127"/>
              </a:rPr>
              <a:t>This study is supported by NSF 2011716 CRCNS US-Japan Research Proposal: A computational neuroscience approach to skill acquisition and transfer from visuo-haptic VR to the real-world (a.k.a., ‘Jugging on the moon’) and NINDS 5R01NS047293-16 ‘EEGLAB: Software for Analysis of Human Brain Dynamics’. The Swartz Center is supported by The Swartz Foundation (Old Field, New York).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7657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CC7C7-5007-03DB-44D6-409B6F312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F507E-B9D7-B361-3CAE-6B239B9F6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770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1D76E-1472-2461-560B-53D5F9D83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analysis </a:t>
            </a:r>
            <a:r>
              <a:rPr lang="en-US"/>
              <a:t>(11/08/2022 </a:t>
            </a:r>
            <a:r>
              <a:rPr lang="en-US" dirty="0"/>
              <a:t>added)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32D22-F7B7-2AD6-0BCD-534D416A8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dirty="0"/>
              <a:t>After my presentation, Scott suggested that the gamma-power increase after IC rejection may be due to the low number of electrodes (21 </a:t>
            </a:r>
            <a:r>
              <a:rPr lang="en-US" dirty="0" err="1"/>
              <a:t>ch</a:t>
            </a:r>
            <a:r>
              <a:rPr lang="en-US" dirty="0"/>
              <a:t>).</a:t>
            </a:r>
          </a:p>
          <a:p>
            <a:pPr>
              <a:lnSpc>
                <a:spcPct val="130000"/>
              </a:lnSpc>
            </a:pPr>
            <a:r>
              <a:rPr lang="en-US" dirty="0"/>
              <a:t>Can we replicate the </a:t>
            </a:r>
            <a:r>
              <a:rPr lang="en-US" i="1" dirty="0"/>
              <a:t>post-IC-rejection channel power increase</a:t>
            </a:r>
            <a:r>
              <a:rPr lang="en-US" dirty="0"/>
              <a:t> with datasets with more number of channels?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Requested by </a:t>
            </a:r>
            <a:r>
              <a:rPr lang="en-US" dirty="0" err="1"/>
              <a:t>Hyeonseok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973109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E6626-92F6-4D68-A447-AC407752D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Power comparison: Before – After ASR+ICrej2</a:t>
            </a:r>
          </a:p>
        </p:txBody>
      </p:sp>
      <p:pic>
        <p:nvPicPr>
          <p:cNvPr id="11" name="Content Placeholder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D8CE7B2-09BD-42E3-AC07-079389986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534" y="1482725"/>
            <a:ext cx="8690931" cy="43513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75C138-0B19-8458-3A54-50CF52F8AD78}"/>
              </a:ext>
            </a:extLst>
          </p:cNvPr>
          <p:cNvSpPr txBox="1"/>
          <p:nvPr/>
        </p:nvSpPr>
        <p:spPr>
          <a:xfrm rot="16200000">
            <a:off x="1863247" y="3458338"/>
            <a:ext cx="1203325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Subjects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D83BEC-2865-5468-A0AC-1354A2D5F6BD}"/>
              </a:ext>
            </a:extLst>
          </p:cNvPr>
          <p:cNvSpPr txBox="1"/>
          <p:nvPr/>
        </p:nvSpPr>
        <p:spPr>
          <a:xfrm>
            <a:off x="2796697" y="5387975"/>
            <a:ext cx="1203325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Channels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F0D2A-8DCC-8C97-7132-CE6CCB5B2E25}"/>
              </a:ext>
            </a:extLst>
          </p:cNvPr>
          <p:cNvSpPr txBox="1"/>
          <p:nvPr/>
        </p:nvSpPr>
        <p:spPr>
          <a:xfrm>
            <a:off x="1501774" y="5865813"/>
            <a:ext cx="9201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Yellow, channel EEG power increased after IC rejection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B86CD4-2D7E-93B0-00D9-2F6DA28DAF70}"/>
              </a:ext>
            </a:extLst>
          </p:cNvPr>
          <p:cNvSpPr txBox="1"/>
          <p:nvPr/>
        </p:nvSpPr>
        <p:spPr>
          <a:xfrm>
            <a:off x="6870700" y="6475423"/>
            <a:ext cx="524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Unpublished observation from Miyakoshi et al. (2021)</a:t>
            </a:r>
          </a:p>
        </p:txBody>
      </p:sp>
    </p:spTree>
    <p:extLst>
      <p:ext uri="{BB962C8B-B14F-4D97-AF65-F5344CB8AC3E}">
        <p14:creationId xmlns:p14="http://schemas.microsoft.com/office/powerpoint/2010/main" val="3076617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4DEF09CB-D623-CDD3-83C8-13F55EA608BD}"/>
              </a:ext>
            </a:extLst>
          </p:cNvPr>
          <p:cNvSpPr txBox="1"/>
          <p:nvPr/>
        </p:nvSpPr>
        <p:spPr>
          <a:xfrm rot="16200000">
            <a:off x="-252074" y="5312925"/>
            <a:ext cx="262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Graduated a high school</a:t>
            </a:r>
          </a:p>
        </p:txBody>
      </p:sp>
      <p:pic>
        <p:nvPicPr>
          <p:cNvPr id="28" name="Picture 27" descr="Chart, histogram&#10;&#10;Description automatically generated">
            <a:extLst>
              <a:ext uri="{FF2B5EF4-FFF2-40B4-BE49-F238E27FC236}">
                <a16:creationId xmlns:a16="http://schemas.microsoft.com/office/drawing/2014/main" id="{88157DA1-141B-0758-5903-7C709FF13F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3" y="47767"/>
            <a:ext cx="11430001" cy="336417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DD555C9-A0C2-8469-3E8A-F5DF1618E087}"/>
              </a:ext>
            </a:extLst>
          </p:cNvPr>
          <p:cNvSpPr/>
          <p:nvPr/>
        </p:nvSpPr>
        <p:spPr>
          <a:xfrm>
            <a:off x="1252654" y="0"/>
            <a:ext cx="10939345" cy="3712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FAD5227-C6BE-59E7-8E3B-718F5791C018}"/>
              </a:ext>
            </a:extLst>
          </p:cNvPr>
          <p:cNvGrpSpPr/>
          <p:nvPr/>
        </p:nvGrpSpPr>
        <p:grpSpPr>
          <a:xfrm>
            <a:off x="26974" y="1605230"/>
            <a:ext cx="11946511" cy="2580827"/>
            <a:chOff x="26974" y="1605230"/>
            <a:chExt cx="11946511" cy="2580827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2E66F1DD-2F4F-42F7-D641-AD1F574A45FA}"/>
                </a:ext>
              </a:extLst>
            </p:cNvPr>
            <p:cNvSpPr/>
            <p:nvPr/>
          </p:nvSpPr>
          <p:spPr>
            <a:xfrm>
              <a:off x="218515" y="3348317"/>
              <a:ext cx="11754970" cy="302558"/>
            </a:xfrm>
            <a:prstGeom prst="rightArrow">
              <a:avLst>
                <a:gd name="adj1" fmla="val 50000"/>
                <a:gd name="adj2" fmla="val 12777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FD92C9-0160-BEA7-A364-DB769E3213AB}"/>
                </a:ext>
              </a:extLst>
            </p:cNvPr>
            <p:cNvSpPr txBox="1"/>
            <p:nvPr/>
          </p:nvSpPr>
          <p:spPr>
            <a:xfrm>
              <a:off x="10774456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2020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A29221-1CAE-2DB7-0B1F-5AF893B37392}"/>
                </a:ext>
              </a:extLst>
            </p:cNvPr>
            <p:cNvSpPr txBox="1"/>
            <p:nvPr/>
          </p:nvSpPr>
          <p:spPr>
            <a:xfrm>
              <a:off x="9894797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2018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B5DE49-2100-14EF-46E2-6480806737CA}"/>
                </a:ext>
              </a:extLst>
            </p:cNvPr>
            <p:cNvSpPr txBox="1"/>
            <p:nvPr/>
          </p:nvSpPr>
          <p:spPr>
            <a:xfrm>
              <a:off x="9015135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D0B395-BCEF-74A4-2A05-2305E01F36CE}"/>
                </a:ext>
              </a:extLst>
            </p:cNvPr>
            <p:cNvSpPr txBox="1"/>
            <p:nvPr/>
          </p:nvSpPr>
          <p:spPr>
            <a:xfrm>
              <a:off x="8135473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C7E9A4-C212-EC1A-51A6-76EBDDE50114}"/>
                </a:ext>
              </a:extLst>
            </p:cNvPr>
            <p:cNvSpPr txBox="1"/>
            <p:nvPr/>
          </p:nvSpPr>
          <p:spPr>
            <a:xfrm>
              <a:off x="7255811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7BBA6A-8FDA-2692-3DFF-0C8D6334FC61}"/>
                </a:ext>
              </a:extLst>
            </p:cNvPr>
            <p:cNvSpPr txBox="1"/>
            <p:nvPr/>
          </p:nvSpPr>
          <p:spPr>
            <a:xfrm>
              <a:off x="6376149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285A62-17A8-0B34-7289-6493A79561CC}"/>
                </a:ext>
              </a:extLst>
            </p:cNvPr>
            <p:cNvSpPr txBox="1"/>
            <p:nvPr/>
          </p:nvSpPr>
          <p:spPr>
            <a:xfrm>
              <a:off x="5496487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0C41ED-83E7-3E2C-2F8E-2032C42B525B}"/>
                </a:ext>
              </a:extLst>
            </p:cNvPr>
            <p:cNvSpPr txBox="1"/>
            <p:nvPr/>
          </p:nvSpPr>
          <p:spPr>
            <a:xfrm>
              <a:off x="4616825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038938-1E21-CE43-4C67-690041515F72}"/>
                </a:ext>
              </a:extLst>
            </p:cNvPr>
            <p:cNvSpPr txBox="1"/>
            <p:nvPr/>
          </p:nvSpPr>
          <p:spPr>
            <a:xfrm>
              <a:off x="3737163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36EEEE-E2DF-1256-1926-AD9F613EFE90}"/>
                </a:ext>
              </a:extLst>
            </p:cNvPr>
            <p:cNvSpPr txBox="1"/>
            <p:nvPr/>
          </p:nvSpPr>
          <p:spPr>
            <a:xfrm>
              <a:off x="2857501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AD3307-05DF-88F9-9B4F-DA41448ED9A8}"/>
                </a:ext>
              </a:extLst>
            </p:cNvPr>
            <p:cNvSpPr txBox="1"/>
            <p:nvPr/>
          </p:nvSpPr>
          <p:spPr>
            <a:xfrm>
              <a:off x="1977839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B2F45A-FF13-BDBB-A5C1-A3101DDDC934}"/>
                </a:ext>
              </a:extLst>
            </p:cNvPr>
            <p:cNvSpPr txBox="1"/>
            <p:nvPr/>
          </p:nvSpPr>
          <p:spPr>
            <a:xfrm>
              <a:off x="1098177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1998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5AFDB6-6A70-26BD-C07C-8BABB65D1965}"/>
                </a:ext>
              </a:extLst>
            </p:cNvPr>
            <p:cNvSpPr txBox="1"/>
            <p:nvPr/>
          </p:nvSpPr>
          <p:spPr>
            <a:xfrm>
              <a:off x="218515" y="359484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1996</a:t>
              </a:r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F9BFE88E-ABE2-0AC4-BC9C-1C6CC626F63C}"/>
                </a:ext>
              </a:extLst>
            </p:cNvPr>
            <p:cNvSpPr/>
            <p:nvPr/>
          </p:nvSpPr>
          <p:spPr>
            <a:xfrm>
              <a:off x="131109" y="3207123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Arrow: Down 1">
              <a:extLst>
                <a:ext uri="{FF2B5EF4-FFF2-40B4-BE49-F238E27FC236}">
                  <a16:creationId xmlns:a16="http://schemas.microsoft.com/office/drawing/2014/main" id="{2D9D9F0D-D6F1-0274-0203-2FF2320826EB}"/>
                </a:ext>
              </a:extLst>
            </p:cNvPr>
            <p:cNvSpPr/>
            <p:nvPr/>
          </p:nvSpPr>
          <p:spPr>
            <a:xfrm>
              <a:off x="512654" y="3206735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5F74025-0DE2-D26A-6C59-C66ED740F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428" y="2207326"/>
              <a:ext cx="875997" cy="89558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CAE0AC-6A32-1A34-614C-F011BECA1772}"/>
                </a:ext>
              </a:extLst>
            </p:cNvPr>
            <p:cNvSpPr txBox="1"/>
            <p:nvPr/>
          </p:nvSpPr>
          <p:spPr>
            <a:xfrm>
              <a:off x="529696" y="1605230"/>
              <a:ext cx="12542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</a:rPr>
                <a:t>1997</a:t>
              </a:r>
            </a:p>
            <a:p>
              <a:pPr algn="ctr"/>
              <a:r>
                <a:rPr lang="en-US" i="1" dirty="0">
                  <a:solidFill>
                    <a:srgbClr val="FFFF00"/>
                  </a:solidFill>
                </a:rPr>
                <a:t>PNAS</a:t>
              </a:r>
            </a:p>
          </p:txBody>
        </p:sp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D791B013-0CC3-F554-2D69-3977366DDDBF}"/>
                </a:ext>
              </a:extLst>
            </p:cNvPr>
            <p:cNvSpPr/>
            <p:nvPr/>
          </p:nvSpPr>
          <p:spPr>
            <a:xfrm>
              <a:off x="991460" y="3205550"/>
              <a:ext cx="174812" cy="22187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3CD1F3-6E69-5059-23F4-A7A455731FD8}"/>
                </a:ext>
              </a:extLst>
            </p:cNvPr>
            <p:cNvSpPr txBox="1"/>
            <p:nvPr/>
          </p:nvSpPr>
          <p:spPr>
            <a:xfrm rot="16200000">
              <a:off x="-415501" y="2423544"/>
              <a:ext cx="1254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Infomax</a:t>
              </a:r>
            </a:p>
          </p:txBody>
        </p: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43729E7C-EFD4-A67C-697E-208C60BFF641}"/>
                </a:ext>
              </a:extLst>
            </p:cNvPr>
            <p:cNvSpPr/>
            <p:nvPr/>
          </p:nvSpPr>
          <p:spPr>
            <a:xfrm rot="10800000">
              <a:off x="982024" y="3964180"/>
              <a:ext cx="174812" cy="221877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164316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B14E5-4C99-7B99-63C9-3CE61E50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and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F5A0D-7102-7CCF-41E8-15FD4BBE9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N=212, 62ch, publicly available EEG database by Babayan et al. (2019) </a:t>
            </a:r>
          </a:p>
          <a:p>
            <a:r>
              <a:rPr lang="en-US" dirty="0"/>
              <a:t>Resting eyes open and closed, 7 min each, concatenated.</a:t>
            </a:r>
          </a:p>
          <a:p>
            <a:r>
              <a:rPr lang="en-US" dirty="0"/>
              <a:t>Rejecting all non-’Brain’ ICs labeled by </a:t>
            </a:r>
            <a:r>
              <a:rPr lang="en-US" dirty="0" err="1"/>
              <a:t>ICLabel</a:t>
            </a:r>
            <a:r>
              <a:rPr lang="en-US" dirty="0"/>
              <a:t> (Pion-</a:t>
            </a:r>
            <a:r>
              <a:rPr lang="en-US" dirty="0" err="1"/>
              <a:t>Tonachini</a:t>
            </a:r>
            <a:r>
              <a:rPr lang="en-US" dirty="0"/>
              <a:t> et al., 2019)</a:t>
            </a:r>
          </a:p>
        </p:txBody>
      </p:sp>
    </p:spTree>
    <p:extLst>
      <p:ext uri="{BB962C8B-B14F-4D97-AF65-F5344CB8AC3E}">
        <p14:creationId xmlns:p14="http://schemas.microsoft.com/office/powerpoint/2010/main" val="217308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52B4754-10F0-0FA9-39F2-6FDA169CE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6148"/>
            <a:ext cx="12192000" cy="262570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FE732E4-35AD-C5E1-F68F-52665519B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Results: All-subjects all-channel matrix</a:t>
            </a:r>
          </a:p>
        </p:txBody>
      </p:sp>
    </p:spTree>
    <p:extLst>
      <p:ext uri="{BB962C8B-B14F-4D97-AF65-F5344CB8AC3E}">
        <p14:creationId xmlns:p14="http://schemas.microsoft.com/office/powerpoint/2010/main" val="41257623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280431-7A71-895B-3706-9CF9713C2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71" y="1480782"/>
            <a:ext cx="7155594" cy="487676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81B1F90-7A14-9D37-9358-56C4D98D0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Results: Grand-mean scalp topo in Cohen’s </a:t>
            </a:r>
            <a:r>
              <a:rPr lang="en-US" sz="3200" i="1" dirty="0"/>
              <a:t>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9F2806-FA86-97E7-7653-7D6785636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035" y="3780430"/>
            <a:ext cx="6468186" cy="30079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D9147A-EFC1-C0BC-95E7-2DE7BF3572D6}"/>
              </a:ext>
            </a:extLst>
          </p:cNvPr>
          <p:cNvSpPr/>
          <p:nvPr/>
        </p:nvSpPr>
        <p:spPr>
          <a:xfrm>
            <a:off x="5653035" y="3780430"/>
            <a:ext cx="6468186" cy="3007912"/>
          </a:xfrm>
          <a:prstGeom prst="rect">
            <a:avLst/>
          </a:prstGeom>
          <a:noFill/>
          <a:ln w="2540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895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8E927F-27CC-9738-4D98-B60E69D6E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611"/>
            <a:ext cx="12192000" cy="631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828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1B372-EF09-F6BF-CF64-75CE2DAA0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from the additional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82F8D-51C3-BD1E-C78F-B7D64EF04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The </a:t>
            </a:r>
            <a:r>
              <a:rPr lang="en-US" i="1" dirty="0"/>
              <a:t>post-IC-rejection channel power increase </a:t>
            </a:r>
            <a:r>
              <a:rPr lang="en-US" dirty="0"/>
              <a:t>found in UCLA child psychiatry database (21ch, n=600; Miyakoshi et al., 2021) was </a:t>
            </a:r>
            <a:r>
              <a:rPr lang="en-US" dirty="0">
                <a:solidFill>
                  <a:srgbClr val="FFFF00"/>
                </a:solidFill>
              </a:rPr>
              <a:t>reproduced</a:t>
            </a:r>
            <a:r>
              <a:rPr lang="en-US" dirty="0"/>
              <a:t> with Leipzig Study for Mind-Body-Emotion Interactions (LEMON) database (62ch, n=212, Babayan et al. 2019).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It was confirmed again that the </a:t>
            </a:r>
            <a:r>
              <a:rPr lang="en-US" i="1" dirty="0"/>
              <a:t>post-IC-rejection channel power increase </a:t>
            </a:r>
            <a:r>
              <a:rPr lang="en-US" dirty="0"/>
              <a:t>was maximal at </a:t>
            </a:r>
            <a:r>
              <a:rPr lang="en-US" dirty="0">
                <a:solidFill>
                  <a:srgbClr val="FFFF00"/>
                </a:solidFill>
              </a:rPr>
              <a:t>gamma band</a:t>
            </a:r>
            <a:r>
              <a:rPr lang="en-US" dirty="0"/>
              <a:t> in the </a:t>
            </a:r>
            <a:r>
              <a:rPr lang="en-US" dirty="0">
                <a:solidFill>
                  <a:srgbClr val="FFFF00"/>
                </a:solidFill>
              </a:rPr>
              <a:t>midline region</a:t>
            </a:r>
            <a:r>
              <a:rPr lang="en-US" dirty="0"/>
              <a:t>.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>
                <a:solidFill>
                  <a:srgbClr val="FFFF00"/>
                </a:solidFill>
              </a:rPr>
              <a:t>The more inter-IC correlation, the more power increase (</a:t>
            </a:r>
            <a:r>
              <a:rPr lang="en-US" i="1" dirty="0">
                <a:solidFill>
                  <a:srgbClr val="FFFF00"/>
                </a:solidFill>
              </a:rPr>
              <a:t>r</a:t>
            </a:r>
            <a:r>
              <a:rPr lang="en-US" dirty="0">
                <a:solidFill>
                  <a:srgbClr val="FFFF00"/>
                </a:solidFill>
              </a:rPr>
              <a:t> = 0.629) </a:t>
            </a:r>
          </a:p>
        </p:txBody>
      </p:sp>
    </p:spTree>
    <p:extLst>
      <p:ext uri="{BB962C8B-B14F-4D97-AF65-F5344CB8AC3E}">
        <p14:creationId xmlns:p14="http://schemas.microsoft.com/office/powerpoint/2010/main" val="573468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10088</TotalTime>
  <Words>3890</Words>
  <Application>Microsoft Office PowerPoint</Application>
  <PresentationFormat>Widescreen</PresentationFormat>
  <Paragraphs>959</Paragraphs>
  <Slides>94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9" baseType="lpstr">
      <vt:lpstr>Arial</vt:lpstr>
      <vt:lpstr>Calibri</vt:lpstr>
      <vt:lpstr>Calibri Light</vt:lpstr>
      <vt:lpstr>Cambria Math</vt:lpstr>
      <vt:lpstr>Office Theme</vt:lpstr>
      <vt:lpstr>A critical review on the physiological interpretation of independent component analysis (ICA) applied to EEG data</vt:lpstr>
      <vt:lpstr>Math meets physics</vt:lpstr>
      <vt:lpstr>Math meets physiology?</vt:lpstr>
      <vt:lpstr>PowerPoint Presentation</vt:lpstr>
      <vt:lpstr>Cocktail party problem</vt:lpstr>
      <vt:lpstr>Unmixing using ICA</vt:lpstr>
      <vt:lpstr>PowerPoint Presentation</vt:lpstr>
      <vt:lpstr>Cocktail party problem vs. spatial averaging on cell assembly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Independence-Dipolarity identity (IDID)</vt:lpstr>
      <vt:lpstr>PowerPoint Presentation</vt:lpstr>
      <vt:lpstr>Simultaneous tissue conductivity And source Localization Estimation (SCALE)</vt:lpstr>
      <vt:lpstr>PowerPoint Presentation</vt:lpstr>
      <vt:lpstr>Challenging the Physiological interpretation of ICA (1) ICA’s dimension reduction effect</vt:lpstr>
      <vt:lpstr>Motivation: Too few brain ICs produced</vt:lpstr>
      <vt:lpstr>PowerPoint Presentation</vt:lpstr>
      <vt:lpstr>PowerPoint Presentation</vt:lpstr>
      <vt:lpstr>Conclusion (1): ICA’s dimension reduction effect</vt:lpstr>
      <vt:lpstr>PowerPoint Presentation</vt:lpstr>
      <vt:lpstr>PowerPoint Presentation</vt:lpstr>
      <vt:lpstr>Challenging the Physiological interpretation of ICA (2): The small patch hypothesis</vt:lpstr>
      <vt:lpstr>Motivation: Physiologically invalid deep dipoles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But… it is based on wrong reading/citations</vt:lpstr>
      <vt:lpstr>PowerPoint Presentation</vt:lpstr>
      <vt:lpstr>PowerPoint Presentation</vt:lpstr>
      <vt:lpstr>PowerPoint Presentation</vt:lpstr>
      <vt:lpstr>PowerPoint Presentation</vt:lpstr>
      <vt:lpstr>Forward-inverse simulation to test the 2-D arrey effect (BSCR=25)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 (2): The small patch hypothesis</vt:lpstr>
      <vt:lpstr>PowerPoint Presentation</vt:lpstr>
      <vt:lpstr>Challenging the Physiological interpretation of ICA (3): Independent components are not independent</vt:lpstr>
      <vt:lpstr>Motivation: IC rejection increases gamma power</vt:lpstr>
      <vt:lpstr>Power comparison: Before – After ASR+ICrej2</vt:lpstr>
      <vt:lpstr>Simulation study on injecting correlation across ICs</vt:lpstr>
      <vt:lpstr>Simulation study on injecting correlations in source signals</vt:lpstr>
      <vt:lpstr>Correlation 0.1 (red &gt; gray)</vt:lpstr>
      <vt:lpstr>Correlation 0.2 (red &gt; gray)</vt:lpstr>
      <vt:lpstr>Correlation 0.3 (gray &gt; red started!)</vt:lpstr>
      <vt:lpstr>Correlation 0.4</vt:lpstr>
      <vt:lpstr>Correlation 0.5</vt:lpstr>
      <vt:lpstr>Correlation 0.6</vt:lpstr>
      <vt:lpstr>Correlation 0.7</vt:lpstr>
      <vt:lpstr>Correlation 0.8</vt:lpstr>
      <vt:lpstr>Correlation 0.9</vt:lpstr>
      <vt:lpstr>Simulation study summary</vt:lpstr>
      <vt:lpstr>Empirical EEG data study on IC’s frequency dependency</vt:lpstr>
      <vt:lpstr>IC-IC correlation: Broadband (1-100 Hz)</vt:lpstr>
      <vt:lpstr>PowerPoint Presentation</vt:lpstr>
      <vt:lpstr>PowerPoint Presentation</vt:lpstr>
      <vt:lpstr>PowerPoint Presentation</vt:lpstr>
      <vt:lpstr>PowerPoint Presentation</vt:lpstr>
      <vt:lpstr>Conclusion (3): Independent Components are not independent</vt:lpstr>
      <vt:lpstr>Grand summary of my critical works on PI-ICA</vt:lpstr>
      <vt:lpstr>PowerPoint Presentation</vt:lpstr>
      <vt:lpstr>PowerPoint Presentation</vt:lpstr>
      <vt:lpstr>PowerPoint Presentation</vt:lpstr>
      <vt:lpstr>Grand conclusion: The physiological interpretation requires revision</vt:lpstr>
      <vt:lpstr>Thank you for your attention</vt:lpstr>
      <vt:lpstr>PowerPoint Presentation</vt:lpstr>
      <vt:lpstr>Additional analysis (11/08/2022 added)</vt:lpstr>
      <vt:lpstr>Power comparison: Before – After ASR+ICrej2</vt:lpstr>
      <vt:lpstr>Materials and Methods</vt:lpstr>
      <vt:lpstr>Results: All-subjects all-channel matrix</vt:lpstr>
      <vt:lpstr>Results: Grand-mean scalp topo in Cohen’s d</vt:lpstr>
      <vt:lpstr>PowerPoint Presentation</vt:lpstr>
      <vt:lpstr>Conclusion from the additional analysis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critical review on the physiological interpretation of independent component analysis (ICA) applied to EEG data</dc:title>
  <dc:creator>Miyakoshi, Makoto</dc:creator>
  <cp:lastModifiedBy>Miyakoshi, Makoto</cp:lastModifiedBy>
  <cp:revision>188</cp:revision>
  <dcterms:created xsi:type="dcterms:W3CDTF">2022-10-27T20:07:24Z</dcterms:created>
  <dcterms:modified xsi:type="dcterms:W3CDTF">2022-11-08T20:20:48Z</dcterms:modified>
</cp:coreProperties>
</file>