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8" r:id="rId3"/>
    <p:sldId id="257" r:id="rId4"/>
    <p:sldId id="258" r:id="rId5"/>
    <p:sldId id="266" r:id="rId6"/>
    <p:sldId id="325" r:id="rId7"/>
    <p:sldId id="261" r:id="rId8"/>
    <p:sldId id="322" r:id="rId9"/>
    <p:sldId id="306" r:id="rId10"/>
    <p:sldId id="307" r:id="rId11"/>
    <p:sldId id="308" r:id="rId12"/>
    <p:sldId id="321" r:id="rId13"/>
    <p:sldId id="309" r:id="rId14"/>
    <p:sldId id="272" r:id="rId15"/>
    <p:sldId id="274" r:id="rId16"/>
    <p:sldId id="273" r:id="rId17"/>
    <p:sldId id="277" r:id="rId18"/>
    <p:sldId id="278" r:id="rId19"/>
    <p:sldId id="279" r:id="rId20"/>
    <p:sldId id="316" r:id="rId21"/>
    <p:sldId id="312" r:id="rId22"/>
    <p:sldId id="280" r:id="rId23"/>
    <p:sldId id="313" r:id="rId24"/>
    <p:sldId id="314" r:id="rId25"/>
    <p:sldId id="315" r:id="rId26"/>
    <p:sldId id="291" r:id="rId27"/>
    <p:sldId id="303" r:id="rId28"/>
    <p:sldId id="281" r:id="rId29"/>
    <p:sldId id="310" r:id="rId30"/>
    <p:sldId id="283" r:id="rId31"/>
    <p:sldId id="284" r:id="rId32"/>
    <p:sldId id="32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BCB800"/>
    <a:srgbClr val="008000"/>
    <a:srgbClr val="FF6600"/>
    <a:srgbClr val="00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1" autoAdjust="0"/>
    <p:restoredTop sz="94573" autoAdjust="0"/>
  </p:normalViewPr>
  <p:slideViewPr>
    <p:cSldViewPr>
      <p:cViewPr>
        <p:scale>
          <a:sx n="70" d="100"/>
          <a:sy n="70" d="100"/>
        </p:scale>
        <p:origin x="-1878" y="-13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11C30-1C13-48CD-871C-3F0A6E995FB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363917EF-24E4-413C-90AC-27342EA58D8E}">
      <dgm:prSet phldrT="[Text]"/>
      <dgm:spPr/>
      <dgm:t>
        <a:bodyPr/>
        <a:lstStyle/>
        <a:p>
          <a:r>
            <a:rPr lang="en-US" dirty="0" smtClean="0"/>
            <a:t>Collect EEG</a:t>
          </a:r>
          <a:endParaRPr lang="en-US" dirty="0"/>
        </a:p>
      </dgm:t>
    </dgm:pt>
    <dgm:pt modelId="{A1B73525-F1F9-4B7B-A731-1940B92F9DD9}" type="parTrans" cxnId="{2D4AF024-8B6F-413B-9EB7-A2008C7F491F}">
      <dgm:prSet/>
      <dgm:spPr/>
      <dgm:t>
        <a:bodyPr/>
        <a:lstStyle/>
        <a:p>
          <a:endParaRPr lang="en-US"/>
        </a:p>
      </dgm:t>
    </dgm:pt>
    <dgm:pt modelId="{3B5098A0-F65A-433F-8F78-FF5B74E27A57}" type="sibTrans" cxnId="{2D4AF024-8B6F-413B-9EB7-A2008C7F491F}">
      <dgm:prSet/>
      <dgm:spPr/>
      <dgm:t>
        <a:bodyPr/>
        <a:lstStyle/>
        <a:p>
          <a:endParaRPr lang="en-US"/>
        </a:p>
      </dgm:t>
    </dgm:pt>
    <dgm:pt modelId="{87372F71-EAAB-487E-A7DB-25D56141E042}">
      <dgm:prSet phldrT="[Text]"/>
      <dgm:spPr/>
      <dgm:t>
        <a:bodyPr/>
        <a:lstStyle/>
        <a:p>
          <a:r>
            <a:rPr lang="en-US" dirty="0" smtClean="0"/>
            <a:t>Pre-Process (filter…)</a:t>
          </a:r>
          <a:endParaRPr lang="en-US" dirty="0"/>
        </a:p>
      </dgm:t>
    </dgm:pt>
    <dgm:pt modelId="{E13BC006-6C41-42E4-8EB3-D67C4AA88682}" type="parTrans" cxnId="{8F5C9DDA-0A4A-4BE5-87DF-02CAAE7BD8C8}">
      <dgm:prSet/>
      <dgm:spPr/>
      <dgm:t>
        <a:bodyPr/>
        <a:lstStyle/>
        <a:p>
          <a:endParaRPr lang="en-US"/>
        </a:p>
      </dgm:t>
    </dgm:pt>
    <dgm:pt modelId="{11367E08-72F9-433B-B126-86E8AE9042CA}" type="sibTrans" cxnId="{8F5C9DDA-0A4A-4BE5-87DF-02CAAE7BD8C8}">
      <dgm:prSet/>
      <dgm:spPr/>
      <dgm:t>
        <a:bodyPr/>
        <a:lstStyle/>
        <a:p>
          <a:endParaRPr lang="en-US"/>
        </a:p>
      </dgm:t>
    </dgm:pt>
    <dgm:pt modelId="{B6C0F700-3B7A-4157-8B2D-73BD0ABD9F7D}">
      <dgm:prSet phldrT="[Text]"/>
      <dgm:spPr/>
      <dgm:t>
        <a:bodyPr/>
        <a:lstStyle/>
        <a:p>
          <a:r>
            <a:rPr lang="en-US" dirty="0" smtClean="0"/>
            <a:t>Remove artifacts</a:t>
          </a:r>
          <a:endParaRPr lang="en-US" dirty="0"/>
        </a:p>
      </dgm:t>
    </dgm:pt>
    <dgm:pt modelId="{D96B8779-14B3-4C04-BF38-D116493226A2}" type="parTrans" cxnId="{FF2F9C4F-B90F-44DC-B9F3-BEAE62602994}">
      <dgm:prSet/>
      <dgm:spPr/>
      <dgm:t>
        <a:bodyPr/>
        <a:lstStyle/>
        <a:p>
          <a:endParaRPr lang="en-US"/>
        </a:p>
      </dgm:t>
    </dgm:pt>
    <dgm:pt modelId="{B2427BD7-ECD0-43A3-9686-D75D0C34845E}" type="sibTrans" cxnId="{FF2F9C4F-B90F-44DC-B9F3-BEAE62602994}">
      <dgm:prSet/>
      <dgm:spPr/>
      <dgm:t>
        <a:bodyPr/>
        <a:lstStyle/>
        <a:p>
          <a:endParaRPr lang="en-US"/>
        </a:p>
      </dgm:t>
    </dgm:pt>
    <dgm:pt modelId="{47C8C32B-D55C-41AE-B56E-2BC8BB917DFC}">
      <dgm:prSet phldrT="[Text]"/>
      <dgm:spPr/>
      <dgm:t>
        <a:bodyPr/>
        <a:lstStyle/>
        <a:p>
          <a:r>
            <a:rPr lang="en-US" dirty="0" smtClean="0"/>
            <a:t>Run ICA</a:t>
          </a:r>
          <a:endParaRPr lang="en-US" dirty="0"/>
        </a:p>
      </dgm:t>
    </dgm:pt>
    <dgm:pt modelId="{F3BE86CA-58D4-4244-81DE-347A02D3666B}" type="parTrans" cxnId="{48345922-6FF8-449F-8455-61434FD3DB61}">
      <dgm:prSet/>
      <dgm:spPr/>
      <dgm:t>
        <a:bodyPr/>
        <a:lstStyle/>
        <a:p>
          <a:endParaRPr lang="en-US"/>
        </a:p>
      </dgm:t>
    </dgm:pt>
    <dgm:pt modelId="{3383E7FD-9247-41F9-B09D-5DF5D1BAEFAA}" type="sibTrans" cxnId="{48345922-6FF8-449F-8455-61434FD3DB61}">
      <dgm:prSet/>
      <dgm:spPr/>
      <dgm:t>
        <a:bodyPr/>
        <a:lstStyle/>
        <a:p>
          <a:endParaRPr lang="en-US"/>
        </a:p>
      </dgm:t>
    </dgm:pt>
    <dgm:pt modelId="{82BAE43C-D332-4F98-850A-3EA83DCD51E4}">
      <dgm:prSet phldrT="[Text]"/>
      <dgm:spPr/>
      <dgm:t>
        <a:bodyPr/>
        <a:lstStyle/>
        <a:p>
          <a:r>
            <a:rPr lang="en-US" dirty="0" smtClean="0"/>
            <a:t>Look at ICs 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(maybe)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E7C0E7BC-F087-47E9-B12B-AEC025DA3A1B}" type="parTrans" cxnId="{8AAD6714-2F20-423B-9B58-AA24215BEA9D}">
      <dgm:prSet/>
      <dgm:spPr/>
      <dgm:t>
        <a:bodyPr/>
        <a:lstStyle/>
        <a:p>
          <a:endParaRPr lang="en-US"/>
        </a:p>
      </dgm:t>
    </dgm:pt>
    <dgm:pt modelId="{55088A79-BCF6-49F2-9CCB-C81B5D7F5DC8}" type="sibTrans" cxnId="{8AAD6714-2F20-423B-9B58-AA24215BEA9D}">
      <dgm:prSet/>
      <dgm:spPr/>
      <dgm:t>
        <a:bodyPr/>
        <a:lstStyle/>
        <a:p>
          <a:endParaRPr lang="en-US"/>
        </a:p>
      </dgm:t>
    </dgm:pt>
    <dgm:pt modelId="{EA2039D8-E570-4626-A56F-EEB4470D4150}" type="pres">
      <dgm:prSet presAssocID="{F8C11C30-1C13-48CD-871C-3F0A6E995FB6}" presName="Name0" presStyleCnt="0">
        <dgm:presLayoutVars>
          <dgm:dir/>
          <dgm:resizeHandles val="exact"/>
        </dgm:presLayoutVars>
      </dgm:prSet>
      <dgm:spPr/>
    </dgm:pt>
    <dgm:pt modelId="{F67E648B-DA10-4ED3-A6A9-B39ADBDCD402}" type="pres">
      <dgm:prSet presAssocID="{363917EF-24E4-413C-90AC-27342EA58D8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E8A83-D584-4729-B861-01B8C982A015}" type="pres">
      <dgm:prSet presAssocID="{3B5098A0-F65A-433F-8F78-FF5B74E27A5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53CC2E7-D757-4C75-8884-B1DC52E3A4B6}" type="pres">
      <dgm:prSet presAssocID="{3B5098A0-F65A-433F-8F78-FF5B74E27A5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5EAE839-A012-47C6-B674-3E640A7DFAB2}" type="pres">
      <dgm:prSet presAssocID="{87372F71-EAAB-487E-A7DB-25D56141E0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B7A17-9C85-4C21-AB4C-4004AC37277E}" type="pres">
      <dgm:prSet presAssocID="{11367E08-72F9-433B-B126-86E8AE9042C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507E85B-04C2-482F-A2FD-4DF562C04813}" type="pres">
      <dgm:prSet presAssocID="{11367E08-72F9-433B-B126-86E8AE9042C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4D608A5-52CB-4FCA-83CD-8CD4995CFACD}" type="pres">
      <dgm:prSet presAssocID="{B6C0F700-3B7A-4157-8B2D-73BD0ABD9F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990D5-9BF4-4047-BCE5-81217B945927}" type="pres">
      <dgm:prSet presAssocID="{B2427BD7-ECD0-43A3-9686-D75D0C34845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8B93447-3389-4363-B251-3558B19282CA}" type="pres">
      <dgm:prSet presAssocID="{B2427BD7-ECD0-43A3-9686-D75D0C34845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5277FFE-CFDA-459C-922D-9E066625D672}" type="pres">
      <dgm:prSet presAssocID="{47C8C32B-D55C-41AE-B56E-2BC8BB917DF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3EC9D-2DC1-492F-B598-71C44A530ACB}" type="pres">
      <dgm:prSet presAssocID="{3383E7FD-9247-41F9-B09D-5DF5D1BAEFA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FA6DAAC-0E19-42D9-AD49-DD74F2C72B41}" type="pres">
      <dgm:prSet presAssocID="{3383E7FD-9247-41F9-B09D-5DF5D1BAEFA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B447FF2-DB57-4ACE-BE38-EFD6A4310119}" type="pres">
      <dgm:prSet presAssocID="{82BAE43C-D332-4F98-850A-3EA83DCD51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AE1BA-F091-4973-9E66-629A08C2606D}" type="presOf" srcId="{82BAE43C-D332-4F98-850A-3EA83DCD51E4}" destId="{8B447FF2-DB57-4ACE-BE38-EFD6A4310119}" srcOrd="0" destOrd="0" presId="urn:microsoft.com/office/officeart/2005/8/layout/process1"/>
    <dgm:cxn modelId="{2D4AF024-8B6F-413B-9EB7-A2008C7F491F}" srcId="{F8C11C30-1C13-48CD-871C-3F0A6E995FB6}" destId="{363917EF-24E4-413C-90AC-27342EA58D8E}" srcOrd="0" destOrd="0" parTransId="{A1B73525-F1F9-4B7B-A731-1940B92F9DD9}" sibTransId="{3B5098A0-F65A-433F-8F78-FF5B74E27A57}"/>
    <dgm:cxn modelId="{8AAD6714-2F20-423B-9B58-AA24215BEA9D}" srcId="{F8C11C30-1C13-48CD-871C-3F0A6E995FB6}" destId="{82BAE43C-D332-4F98-850A-3EA83DCD51E4}" srcOrd="4" destOrd="0" parTransId="{E7C0E7BC-F087-47E9-B12B-AEC025DA3A1B}" sibTransId="{55088A79-BCF6-49F2-9CCB-C81B5D7F5DC8}"/>
    <dgm:cxn modelId="{8F5C9DDA-0A4A-4BE5-87DF-02CAAE7BD8C8}" srcId="{F8C11C30-1C13-48CD-871C-3F0A6E995FB6}" destId="{87372F71-EAAB-487E-A7DB-25D56141E042}" srcOrd="1" destOrd="0" parTransId="{E13BC006-6C41-42E4-8EB3-D67C4AA88682}" sibTransId="{11367E08-72F9-433B-B126-86E8AE9042CA}"/>
    <dgm:cxn modelId="{BEEE5188-1AF1-473D-B457-B3DA23932ED9}" type="presOf" srcId="{3B5098A0-F65A-433F-8F78-FF5B74E27A57}" destId="{7C4E8A83-D584-4729-B861-01B8C982A015}" srcOrd="0" destOrd="0" presId="urn:microsoft.com/office/officeart/2005/8/layout/process1"/>
    <dgm:cxn modelId="{85C2C940-3AE2-457B-83A9-0E8A64904D99}" type="presOf" srcId="{F8C11C30-1C13-48CD-871C-3F0A6E995FB6}" destId="{EA2039D8-E570-4626-A56F-EEB4470D4150}" srcOrd="0" destOrd="0" presId="urn:microsoft.com/office/officeart/2005/8/layout/process1"/>
    <dgm:cxn modelId="{29D5316D-823D-4C66-A9D8-FDA765C04DBA}" type="presOf" srcId="{B6C0F700-3B7A-4157-8B2D-73BD0ABD9F7D}" destId="{A4D608A5-52CB-4FCA-83CD-8CD4995CFACD}" srcOrd="0" destOrd="0" presId="urn:microsoft.com/office/officeart/2005/8/layout/process1"/>
    <dgm:cxn modelId="{FF2F9C4F-B90F-44DC-B9F3-BEAE62602994}" srcId="{F8C11C30-1C13-48CD-871C-3F0A6E995FB6}" destId="{B6C0F700-3B7A-4157-8B2D-73BD0ABD9F7D}" srcOrd="2" destOrd="0" parTransId="{D96B8779-14B3-4C04-BF38-D116493226A2}" sibTransId="{B2427BD7-ECD0-43A3-9686-D75D0C34845E}"/>
    <dgm:cxn modelId="{A860EA48-ABDF-43BB-9151-20F41B517E9D}" type="presOf" srcId="{B2427BD7-ECD0-43A3-9686-D75D0C34845E}" destId="{738990D5-9BF4-4047-BCE5-81217B945927}" srcOrd="0" destOrd="0" presId="urn:microsoft.com/office/officeart/2005/8/layout/process1"/>
    <dgm:cxn modelId="{E84C6F47-4848-45E1-A6AF-214E24356F8C}" type="presOf" srcId="{363917EF-24E4-413C-90AC-27342EA58D8E}" destId="{F67E648B-DA10-4ED3-A6A9-B39ADBDCD402}" srcOrd="0" destOrd="0" presId="urn:microsoft.com/office/officeart/2005/8/layout/process1"/>
    <dgm:cxn modelId="{C488B190-5B11-4757-90E2-834133DEC874}" type="presOf" srcId="{3383E7FD-9247-41F9-B09D-5DF5D1BAEFAA}" destId="{B6D3EC9D-2DC1-492F-B598-71C44A530ACB}" srcOrd="0" destOrd="0" presId="urn:microsoft.com/office/officeart/2005/8/layout/process1"/>
    <dgm:cxn modelId="{18EB4B7B-AC6A-4D86-96C9-4C363CB2F6F0}" type="presOf" srcId="{47C8C32B-D55C-41AE-B56E-2BC8BB917DFC}" destId="{25277FFE-CFDA-459C-922D-9E066625D672}" srcOrd="0" destOrd="0" presId="urn:microsoft.com/office/officeart/2005/8/layout/process1"/>
    <dgm:cxn modelId="{94ABF943-281D-4DC3-891A-A52EDBE344A7}" type="presOf" srcId="{87372F71-EAAB-487E-A7DB-25D56141E042}" destId="{35EAE839-A012-47C6-B674-3E640A7DFAB2}" srcOrd="0" destOrd="0" presId="urn:microsoft.com/office/officeart/2005/8/layout/process1"/>
    <dgm:cxn modelId="{48345922-6FF8-449F-8455-61434FD3DB61}" srcId="{F8C11C30-1C13-48CD-871C-3F0A6E995FB6}" destId="{47C8C32B-D55C-41AE-B56E-2BC8BB917DFC}" srcOrd="3" destOrd="0" parTransId="{F3BE86CA-58D4-4244-81DE-347A02D3666B}" sibTransId="{3383E7FD-9247-41F9-B09D-5DF5D1BAEFAA}"/>
    <dgm:cxn modelId="{17704AB9-9EBA-42A4-97F6-581CA7C2A0BE}" type="presOf" srcId="{B2427BD7-ECD0-43A3-9686-D75D0C34845E}" destId="{E8B93447-3389-4363-B251-3558B19282CA}" srcOrd="1" destOrd="0" presId="urn:microsoft.com/office/officeart/2005/8/layout/process1"/>
    <dgm:cxn modelId="{8E6D68D5-B2A4-4BF5-8F2A-F2B0D63A9446}" type="presOf" srcId="{3B5098A0-F65A-433F-8F78-FF5B74E27A57}" destId="{853CC2E7-D757-4C75-8884-B1DC52E3A4B6}" srcOrd="1" destOrd="0" presId="urn:microsoft.com/office/officeart/2005/8/layout/process1"/>
    <dgm:cxn modelId="{3879E8C1-C024-4D5E-B2ED-3689BA67E828}" type="presOf" srcId="{3383E7FD-9247-41F9-B09D-5DF5D1BAEFAA}" destId="{FFA6DAAC-0E19-42D9-AD49-DD74F2C72B41}" srcOrd="1" destOrd="0" presId="urn:microsoft.com/office/officeart/2005/8/layout/process1"/>
    <dgm:cxn modelId="{3DF51044-3A41-4BC1-9DAA-77CC83BBEEFC}" type="presOf" srcId="{11367E08-72F9-433B-B126-86E8AE9042CA}" destId="{8507E85B-04C2-482F-A2FD-4DF562C04813}" srcOrd="1" destOrd="0" presId="urn:microsoft.com/office/officeart/2005/8/layout/process1"/>
    <dgm:cxn modelId="{535A2547-C8E6-4779-BDB1-8A840A1061EA}" type="presOf" srcId="{11367E08-72F9-433B-B126-86E8AE9042CA}" destId="{EBAB7A17-9C85-4C21-AB4C-4004AC37277E}" srcOrd="0" destOrd="0" presId="urn:microsoft.com/office/officeart/2005/8/layout/process1"/>
    <dgm:cxn modelId="{229954F5-F08B-493F-820F-5E785473392E}" type="presParOf" srcId="{EA2039D8-E570-4626-A56F-EEB4470D4150}" destId="{F67E648B-DA10-4ED3-A6A9-B39ADBDCD402}" srcOrd="0" destOrd="0" presId="urn:microsoft.com/office/officeart/2005/8/layout/process1"/>
    <dgm:cxn modelId="{2661A9FD-1440-4C80-9D0D-D687AFC0EE32}" type="presParOf" srcId="{EA2039D8-E570-4626-A56F-EEB4470D4150}" destId="{7C4E8A83-D584-4729-B861-01B8C982A015}" srcOrd="1" destOrd="0" presId="urn:microsoft.com/office/officeart/2005/8/layout/process1"/>
    <dgm:cxn modelId="{45FCB317-6046-4AFB-8B9E-596AF4BF63C8}" type="presParOf" srcId="{7C4E8A83-D584-4729-B861-01B8C982A015}" destId="{853CC2E7-D757-4C75-8884-B1DC52E3A4B6}" srcOrd="0" destOrd="0" presId="urn:microsoft.com/office/officeart/2005/8/layout/process1"/>
    <dgm:cxn modelId="{17070F50-4101-466F-A859-92A050B54958}" type="presParOf" srcId="{EA2039D8-E570-4626-A56F-EEB4470D4150}" destId="{35EAE839-A012-47C6-B674-3E640A7DFAB2}" srcOrd="2" destOrd="0" presId="urn:microsoft.com/office/officeart/2005/8/layout/process1"/>
    <dgm:cxn modelId="{4941C464-5B1B-483A-9654-2D8E32779574}" type="presParOf" srcId="{EA2039D8-E570-4626-A56F-EEB4470D4150}" destId="{EBAB7A17-9C85-4C21-AB4C-4004AC37277E}" srcOrd="3" destOrd="0" presId="urn:microsoft.com/office/officeart/2005/8/layout/process1"/>
    <dgm:cxn modelId="{01B3DAE5-7A6F-4D7A-99E9-C36A2FD23C49}" type="presParOf" srcId="{EBAB7A17-9C85-4C21-AB4C-4004AC37277E}" destId="{8507E85B-04C2-482F-A2FD-4DF562C04813}" srcOrd="0" destOrd="0" presId="urn:microsoft.com/office/officeart/2005/8/layout/process1"/>
    <dgm:cxn modelId="{5E86DF36-A29B-4BAF-B728-1848FF0B0CB0}" type="presParOf" srcId="{EA2039D8-E570-4626-A56F-EEB4470D4150}" destId="{A4D608A5-52CB-4FCA-83CD-8CD4995CFACD}" srcOrd="4" destOrd="0" presId="urn:microsoft.com/office/officeart/2005/8/layout/process1"/>
    <dgm:cxn modelId="{198572C2-7421-4E26-82CD-0E443E23035B}" type="presParOf" srcId="{EA2039D8-E570-4626-A56F-EEB4470D4150}" destId="{738990D5-9BF4-4047-BCE5-81217B945927}" srcOrd="5" destOrd="0" presId="urn:microsoft.com/office/officeart/2005/8/layout/process1"/>
    <dgm:cxn modelId="{51EFF73A-9C2D-4635-A061-829394806648}" type="presParOf" srcId="{738990D5-9BF4-4047-BCE5-81217B945927}" destId="{E8B93447-3389-4363-B251-3558B19282CA}" srcOrd="0" destOrd="0" presId="urn:microsoft.com/office/officeart/2005/8/layout/process1"/>
    <dgm:cxn modelId="{C37F405C-4D77-4D94-BDB6-021CFACC6C5F}" type="presParOf" srcId="{EA2039D8-E570-4626-A56F-EEB4470D4150}" destId="{25277FFE-CFDA-459C-922D-9E066625D672}" srcOrd="6" destOrd="0" presId="urn:microsoft.com/office/officeart/2005/8/layout/process1"/>
    <dgm:cxn modelId="{110F09F7-0307-4C62-A118-93BA93E01732}" type="presParOf" srcId="{EA2039D8-E570-4626-A56F-EEB4470D4150}" destId="{B6D3EC9D-2DC1-492F-B598-71C44A530ACB}" srcOrd="7" destOrd="0" presId="urn:microsoft.com/office/officeart/2005/8/layout/process1"/>
    <dgm:cxn modelId="{88F11CA8-A1BC-41EF-85D8-AA0F0971FBDD}" type="presParOf" srcId="{B6D3EC9D-2DC1-492F-B598-71C44A530ACB}" destId="{FFA6DAAC-0E19-42D9-AD49-DD74F2C72B41}" srcOrd="0" destOrd="0" presId="urn:microsoft.com/office/officeart/2005/8/layout/process1"/>
    <dgm:cxn modelId="{67566686-230E-473E-954F-8118BB12F672}" type="presParOf" srcId="{EA2039D8-E570-4626-A56F-EEB4470D4150}" destId="{8B447FF2-DB57-4ACE-BE38-EFD6A431011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C11C30-1C13-48CD-871C-3F0A6E995FB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917EF-24E4-413C-90AC-27342EA58D8E}">
      <dgm:prSet phldrT="[Text]"/>
      <dgm:spPr/>
      <dgm:t>
        <a:bodyPr/>
        <a:lstStyle/>
        <a:p>
          <a:r>
            <a:rPr lang="en-US" dirty="0" smtClean="0"/>
            <a:t>Select dipolar ICs from all sessions</a:t>
          </a:r>
          <a:endParaRPr lang="en-US" dirty="0"/>
        </a:p>
      </dgm:t>
    </dgm:pt>
    <dgm:pt modelId="{A1B73525-F1F9-4B7B-A731-1940B92F9DD9}" type="parTrans" cxnId="{2D4AF024-8B6F-413B-9EB7-A2008C7F491F}">
      <dgm:prSet/>
      <dgm:spPr/>
      <dgm:t>
        <a:bodyPr/>
        <a:lstStyle/>
        <a:p>
          <a:endParaRPr lang="en-US"/>
        </a:p>
      </dgm:t>
    </dgm:pt>
    <dgm:pt modelId="{3B5098A0-F65A-433F-8F78-FF5B74E27A57}" type="sibTrans" cxnId="{2D4AF024-8B6F-413B-9EB7-A2008C7F491F}">
      <dgm:prSet/>
      <dgm:spPr/>
      <dgm:t>
        <a:bodyPr/>
        <a:lstStyle/>
        <a:p>
          <a:endParaRPr lang="en-US"/>
        </a:p>
      </dgm:t>
    </dgm:pt>
    <dgm:pt modelId="{87372F71-EAAB-487E-A7DB-25D56141E042}">
      <dgm:prSet phldrT="[Text]"/>
      <dgm:spPr/>
      <dgm:t>
        <a:bodyPr/>
        <a:lstStyle/>
        <a:p>
          <a:r>
            <a:rPr lang="en-US" dirty="0" smtClean="0"/>
            <a:t>Pre-compute EEG measures (ERP, ERSP, ITC…)</a:t>
          </a:r>
          <a:endParaRPr lang="en-US" dirty="0"/>
        </a:p>
      </dgm:t>
    </dgm:pt>
    <dgm:pt modelId="{11367E08-72F9-433B-B126-86E8AE9042CA}" type="sibTrans" cxnId="{8F5C9DDA-0A4A-4BE5-87DF-02CAAE7BD8C8}">
      <dgm:prSet/>
      <dgm:spPr/>
      <dgm:t>
        <a:bodyPr/>
        <a:lstStyle/>
        <a:p>
          <a:endParaRPr lang="en-US"/>
        </a:p>
      </dgm:t>
    </dgm:pt>
    <dgm:pt modelId="{E13BC006-6C41-42E4-8EB3-D67C4AA88682}" type="parTrans" cxnId="{8F5C9DDA-0A4A-4BE5-87DF-02CAAE7BD8C8}">
      <dgm:prSet/>
      <dgm:spPr/>
      <dgm:t>
        <a:bodyPr/>
        <a:lstStyle/>
        <a:p>
          <a:endParaRPr lang="en-US"/>
        </a:p>
      </dgm:t>
    </dgm:pt>
    <dgm:pt modelId="{DB3B03F1-DC03-4A23-A62D-D0AC1200A207}">
      <dgm:prSet/>
      <dgm:spPr>
        <a:noFill/>
      </dgm:spPr>
      <dgm:t>
        <a:bodyPr/>
        <a:lstStyle/>
        <a:p>
          <a:endParaRPr lang="en-US" dirty="0"/>
        </a:p>
      </dgm:t>
    </dgm:pt>
    <dgm:pt modelId="{6995BCEF-D51D-4BEC-9E73-EA1C137F4062}" type="sibTrans" cxnId="{93B8910E-2721-47D9-BF38-F45144D7007B}">
      <dgm:prSet/>
      <dgm:spPr/>
      <dgm:t>
        <a:bodyPr/>
        <a:lstStyle/>
        <a:p>
          <a:endParaRPr lang="en-US"/>
        </a:p>
      </dgm:t>
    </dgm:pt>
    <dgm:pt modelId="{F5603BC8-67C5-4BA1-8833-6BD9929D8B5E}" type="parTrans" cxnId="{93B8910E-2721-47D9-BF38-F45144D7007B}">
      <dgm:prSet/>
      <dgm:spPr/>
      <dgm:t>
        <a:bodyPr/>
        <a:lstStyle/>
        <a:p>
          <a:endParaRPr lang="en-US"/>
        </a:p>
      </dgm:t>
    </dgm:pt>
    <dgm:pt modelId="{EA2039D8-E570-4626-A56F-EEB4470D4150}" type="pres">
      <dgm:prSet presAssocID="{F8C11C30-1C13-48CD-871C-3F0A6E995F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7E648B-DA10-4ED3-A6A9-B39ADBDCD402}" type="pres">
      <dgm:prSet presAssocID="{363917EF-24E4-413C-90AC-27342EA58D8E}" presName="node" presStyleLbl="node1" presStyleIdx="0" presStyleCnt="3" custLinFactNeighborX="-10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E8A83-D584-4729-B861-01B8C982A015}" type="pres">
      <dgm:prSet presAssocID="{3B5098A0-F65A-433F-8F78-FF5B74E27A5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53CC2E7-D757-4C75-8884-B1DC52E3A4B6}" type="pres">
      <dgm:prSet presAssocID="{3B5098A0-F65A-433F-8F78-FF5B74E27A5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5EAE839-A012-47C6-B674-3E640A7DFAB2}" type="pres">
      <dgm:prSet presAssocID="{87372F71-EAAB-487E-A7DB-25D56141E0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B7A17-9C85-4C21-AB4C-4004AC37277E}" type="pres">
      <dgm:prSet presAssocID="{11367E08-72F9-433B-B126-86E8AE9042C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507E85B-04C2-482F-A2FD-4DF562C04813}" type="pres">
      <dgm:prSet presAssocID="{11367E08-72F9-433B-B126-86E8AE9042C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3BD1A8A-F1D3-49BA-B7CC-1D588E7D0D6F}" type="pres">
      <dgm:prSet presAssocID="{DB3B03F1-DC03-4A23-A62D-D0AC1200A207}" presName="node" presStyleLbl="node1" presStyleIdx="2" presStyleCnt="3" custFlipVert="0" custFlipHor="1" custScaleX="4762" custScaleY="4128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</dgm:ptLst>
  <dgm:cxnLst>
    <dgm:cxn modelId="{E9EE9764-8F89-46DF-867B-4CAA067C5461}" type="presOf" srcId="{F8C11C30-1C13-48CD-871C-3F0A6E995FB6}" destId="{EA2039D8-E570-4626-A56F-EEB4470D4150}" srcOrd="0" destOrd="0" presId="urn:microsoft.com/office/officeart/2005/8/layout/process1"/>
    <dgm:cxn modelId="{8078187B-DA1F-4122-BBD3-F4EE9E955220}" type="presOf" srcId="{DB3B03F1-DC03-4A23-A62D-D0AC1200A207}" destId="{83BD1A8A-F1D3-49BA-B7CC-1D588E7D0D6F}" srcOrd="0" destOrd="0" presId="urn:microsoft.com/office/officeart/2005/8/layout/process1"/>
    <dgm:cxn modelId="{2D4AF024-8B6F-413B-9EB7-A2008C7F491F}" srcId="{F8C11C30-1C13-48CD-871C-3F0A6E995FB6}" destId="{363917EF-24E4-413C-90AC-27342EA58D8E}" srcOrd="0" destOrd="0" parTransId="{A1B73525-F1F9-4B7B-A731-1940B92F9DD9}" sibTransId="{3B5098A0-F65A-433F-8F78-FF5B74E27A57}"/>
    <dgm:cxn modelId="{93B8910E-2721-47D9-BF38-F45144D7007B}" srcId="{F8C11C30-1C13-48CD-871C-3F0A6E995FB6}" destId="{DB3B03F1-DC03-4A23-A62D-D0AC1200A207}" srcOrd="2" destOrd="0" parTransId="{F5603BC8-67C5-4BA1-8833-6BD9929D8B5E}" sibTransId="{6995BCEF-D51D-4BEC-9E73-EA1C137F4062}"/>
    <dgm:cxn modelId="{995BA30B-32FF-4D8B-A474-84938FD7A7A7}" type="presOf" srcId="{3B5098A0-F65A-433F-8F78-FF5B74E27A57}" destId="{853CC2E7-D757-4C75-8884-B1DC52E3A4B6}" srcOrd="1" destOrd="0" presId="urn:microsoft.com/office/officeart/2005/8/layout/process1"/>
    <dgm:cxn modelId="{E707B1B7-0ADE-423D-BF01-0EEF391FACBC}" type="presOf" srcId="{87372F71-EAAB-487E-A7DB-25D56141E042}" destId="{35EAE839-A012-47C6-B674-3E640A7DFAB2}" srcOrd="0" destOrd="0" presId="urn:microsoft.com/office/officeart/2005/8/layout/process1"/>
    <dgm:cxn modelId="{8F5C9DDA-0A4A-4BE5-87DF-02CAAE7BD8C8}" srcId="{F8C11C30-1C13-48CD-871C-3F0A6E995FB6}" destId="{87372F71-EAAB-487E-A7DB-25D56141E042}" srcOrd="1" destOrd="0" parTransId="{E13BC006-6C41-42E4-8EB3-D67C4AA88682}" sibTransId="{11367E08-72F9-433B-B126-86E8AE9042CA}"/>
    <dgm:cxn modelId="{C137A68C-7E17-49B5-81A1-A3902A3D047E}" type="presOf" srcId="{3B5098A0-F65A-433F-8F78-FF5B74E27A57}" destId="{7C4E8A83-D584-4729-B861-01B8C982A015}" srcOrd="0" destOrd="0" presId="urn:microsoft.com/office/officeart/2005/8/layout/process1"/>
    <dgm:cxn modelId="{797ED56C-47B8-4318-A6C2-41145B67C5A8}" type="presOf" srcId="{11367E08-72F9-433B-B126-86E8AE9042CA}" destId="{EBAB7A17-9C85-4C21-AB4C-4004AC37277E}" srcOrd="0" destOrd="0" presId="urn:microsoft.com/office/officeart/2005/8/layout/process1"/>
    <dgm:cxn modelId="{D9E40E48-18C3-4C3D-844F-51E8B02805D5}" type="presOf" srcId="{363917EF-24E4-413C-90AC-27342EA58D8E}" destId="{F67E648B-DA10-4ED3-A6A9-B39ADBDCD402}" srcOrd="0" destOrd="0" presId="urn:microsoft.com/office/officeart/2005/8/layout/process1"/>
    <dgm:cxn modelId="{60C7ABDE-0BB2-4D4E-A24A-D0DD469E5C1B}" type="presOf" srcId="{11367E08-72F9-433B-B126-86E8AE9042CA}" destId="{8507E85B-04C2-482F-A2FD-4DF562C04813}" srcOrd="1" destOrd="0" presId="urn:microsoft.com/office/officeart/2005/8/layout/process1"/>
    <dgm:cxn modelId="{B526AE7D-CFB7-4E6F-ACA0-56FA8C4BBAA2}" type="presParOf" srcId="{EA2039D8-E570-4626-A56F-EEB4470D4150}" destId="{F67E648B-DA10-4ED3-A6A9-B39ADBDCD402}" srcOrd="0" destOrd="0" presId="urn:microsoft.com/office/officeart/2005/8/layout/process1"/>
    <dgm:cxn modelId="{CB7ED8CB-7C80-452F-A457-2175CD41F84A}" type="presParOf" srcId="{EA2039D8-E570-4626-A56F-EEB4470D4150}" destId="{7C4E8A83-D584-4729-B861-01B8C982A015}" srcOrd="1" destOrd="0" presId="urn:microsoft.com/office/officeart/2005/8/layout/process1"/>
    <dgm:cxn modelId="{40CFD1D0-550D-4438-9F2E-5B097193C6EB}" type="presParOf" srcId="{7C4E8A83-D584-4729-B861-01B8C982A015}" destId="{853CC2E7-D757-4C75-8884-B1DC52E3A4B6}" srcOrd="0" destOrd="0" presId="urn:microsoft.com/office/officeart/2005/8/layout/process1"/>
    <dgm:cxn modelId="{5CD2EE45-AD23-4DC2-82E2-179A66D0AEF6}" type="presParOf" srcId="{EA2039D8-E570-4626-A56F-EEB4470D4150}" destId="{35EAE839-A012-47C6-B674-3E640A7DFAB2}" srcOrd="2" destOrd="0" presId="urn:microsoft.com/office/officeart/2005/8/layout/process1"/>
    <dgm:cxn modelId="{E6BC1EE3-9BD7-45E9-B60E-BF638473F5DC}" type="presParOf" srcId="{EA2039D8-E570-4626-A56F-EEB4470D4150}" destId="{EBAB7A17-9C85-4C21-AB4C-4004AC37277E}" srcOrd="3" destOrd="0" presId="urn:microsoft.com/office/officeart/2005/8/layout/process1"/>
    <dgm:cxn modelId="{6DCB9669-DB14-4998-A8CD-1136D82257B0}" type="presParOf" srcId="{EBAB7A17-9C85-4C21-AB4C-4004AC37277E}" destId="{8507E85B-04C2-482F-A2FD-4DF562C04813}" srcOrd="0" destOrd="0" presId="urn:microsoft.com/office/officeart/2005/8/layout/process1"/>
    <dgm:cxn modelId="{642750E3-F1D8-4CA5-ABD2-1DDCDF15396D}" type="presParOf" srcId="{EA2039D8-E570-4626-A56F-EEB4470D4150}" destId="{83BD1A8A-F1D3-49BA-B7CC-1D588E7D0D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B37EA6-52D1-4BF1-BA9E-D093DCE69680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87CF49-2213-4D2F-9139-9F8282DF1236}">
      <dgm:prSet phldrT="[Text]"/>
      <dgm:spPr/>
      <dgm:t>
        <a:bodyPr/>
        <a:lstStyle/>
        <a:p>
          <a:r>
            <a:rPr lang="en-US" dirty="0" smtClean="0"/>
            <a:t>Select clustering parameters</a:t>
          </a:r>
          <a:endParaRPr lang="en-US" dirty="0"/>
        </a:p>
      </dgm:t>
    </dgm:pt>
    <dgm:pt modelId="{9143C213-ED5A-4C0D-9463-CEE06BE39DA2}" type="parTrans" cxnId="{8EF91E86-44F5-4875-8FD2-F3DB5F414579}">
      <dgm:prSet/>
      <dgm:spPr/>
      <dgm:t>
        <a:bodyPr/>
        <a:lstStyle/>
        <a:p>
          <a:endParaRPr lang="en-US"/>
        </a:p>
      </dgm:t>
    </dgm:pt>
    <dgm:pt modelId="{08774111-C62F-4E52-9D4F-49F3AC0350AE}" type="sibTrans" cxnId="{8EF91E86-44F5-4875-8FD2-F3DB5F414579}">
      <dgm:prSet/>
      <dgm:spPr>
        <a:ln w="25400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6ABA2CEC-4CEC-45AF-A024-2ECBA9B7EAED}">
      <dgm:prSet phldrT="[Text]"/>
      <dgm:spPr/>
      <dgm:t>
        <a:bodyPr/>
        <a:lstStyle/>
        <a:p>
          <a:r>
            <a:rPr lang="en-US" dirty="0" smtClean="0"/>
            <a:t>Look at clusters</a:t>
          </a:r>
          <a:endParaRPr lang="en-US" dirty="0"/>
        </a:p>
      </dgm:t>
    </dgm:pt>
    <dgm:pt modelId="{46C82742-49CC-4163-BC74-6C7E5B4592ED}" type="parTrans" cxnId="{82C09FB1-F9B5-4D6C-ADFB-2824910E86C4}">
      <dgm:prSet/>
      <dgm:spPr/>
      <dgm:t>
        <a:bodyPr/>
        <a:lstStyle/>
        <a:p>
          <a:endParaRPr lang="en-US"/>
        </a:p>
      </dgm:t>
    </dgm:pt>
    <dgm:pt modelId="{D52D130A-7A7F-4E1D-B4CF-E8C683F41CDB}" type="sibTrans" cxnId="{82C09FB1-F9B5-4D6C-ADFB-2824910E86C4}">
      <dgm:prSet/>
      <dgm:spPr>
        <a:ln w="25400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370F2196-A0A3-4D37-8D11-15EB654A0697}" type="pres">
      <dgm:prSet presAssocID="{94B37EA6-52D1-4BF1-BA9E-D093DCE696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32171A-2F9D-4F50-90AA-870B433512E2}" type="pres">
      <dgm:prSet presAssocID="{D487CF49-2213-4D2F-9139-9F8282DF1236}" presName="node" presStyleLbl="node1" presStyleIdx="0" presStyleCnt="2" custRadScaleRad="100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0D74F-665E-43DB-B692-43F623DAB755}" type="pres">
      <dgm:prSet presAssocID="{D487CF49-2213-4D2F-9139-9F8282DF1236}" presName="spNode" presStyleCnt="0"/>
      <dgm:spPr/>
    </dgm:pt>
    <dgm:pt modelId="{A652F4B4-1657-4774-BDDC-A213DC740186}" type="pres">
      <dgm:prSet presAssocID="{08774111-C62F-4E52-9D4F-49F3AC0350AE}" presName="sibTrans" presStyleLbl="sibTrans1D1" presStyleIdx="0" presStyleCnt="2"/>
      <dgm:spPr/>
      <dgm:t>
        <a:bodyPr/>
        <a:lstStyle/>
        <a:p>
          <a:endParaRPr lang="en-US"/>
        </a:p>
      </dgm:t>
    </dgm:pt>
    <dgm:pt modelId="{F0349BBD-91EB-4292-8DDC-4C9E90E44522}" type="pres">
      <dgm:prSet presAssocID="{6ABA2CEC-4CEC-45AF-A024-2ECBA9B7EAE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96D94-28C7-498E-9E06-4A379CAE8E4C}" type="pres">
      <dgm:prSet presAssocID="{6ABA2CEC-4CEC-45AF-A024-2ECBA9B7EAED}" presName="spNode" presStyleCnt="0"/>
      <dgm:spPr/>
    </dgm:pt>
    <dgm:pt modelId="{5B2823F2-6681-4898-845F-0A675346CBFD}" type="pres">
      <dgm:prSet presAssocID="{D52D130A-7A7F-4E1D-B4CF-E8C683F41CDB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8EF91E86-44F5-4875-8FD2-F3DB5F414579}" srcId="{94B37EA6-52D1-4BF1-BA9E-D093DCE69680}" destId="{D487CF49-2213-4D2F-9139-9F8282DF1236}" srcOrd="0" destOrd="0" parTransId="{9143C213-ED5A-4C0D-9463-CEE06BE39DA2}" sibTransId="{08774111-C62F-4E52-9D4F-49F3AC0350AE}"/>
    <dgm:cxn modelId="{7D85024D-D6C7-40DC-A359-6CFF6CCCD0A1}" type="presOf" srcId="{D52D130A-7A7F-4E1D-B4CF-E8C683F41CDB}" destId="{5B2823F2-6681-4898-845F-0A675346CBFD}" srcOrd="0" destOrd="0" presId="urn:microsoft.com/office/officeart/2005/8/layout/cycle5"/>
    <dgm:cxn modelId="{83A5866B-32A7-4FCB-920D-CB8D9D9BA5F6}" type="presOf" srcId="{94B37EA6-52D1-4BF1-BA9E-D093DCE69680}" destId="{370F2196-A0A3-4D37-8D11-15EB654A0697}" srcOrd="0" destOrd="0" presId="urn:microsoft.com/office/officeart/2005/8/layout/cycle5"/>
    <dgm:cxn modelId="{7EE61E24-D596-4F68-93CA-BF6F4192622D}" type="presOf" srcId="{D487CF49-2213-4D2F-9139-9F8282DF1236}" destId="{4532171A-2F9D-4F50-90AA-870B433512E2}" srcOrd="0" destOrd="0" presId="urn:microsoft.com/office/officeart/2005/8/layout/cycle5"/>
    <dgm:cxn modelId="{FB833B9D-6850-4EA4-9E05-938BC9708C67}" type="presOf" srcId="{08774111-C62F-4E52-9D4F-49F3AC0350AE}" destId="{A652F4B4-1657-4774-BDDC-A213DC740186}" srcOrd="0" destOrd="0" presId="urn:microsoft.com/office/officeart/2005/8/layout/cycle5"/>
    <dgm:cxn modelId="{200C7422-AC11-4D17-A069-D542782A8B1C}" type="presOf" srcId="{6ABA2CEC-4CEC-45AF-A024-2ECBA9B7EAED}" destId="{F0349BBD-91EB-4292-8DDC-4C9E90E44522}" srcOrd="0" destOrd="0" presId="urn:microsoft.com/office/officeart/2005/8/layout/cycle5"/>
    <dgm:cxn modelId="{82C09FB1-F9B5-4D6C-ADFB-2824910E86C4}" srcId="{94B37EA6-52D1-4BF1-BA9E-D093DCE69680}" destId="{6ABA2CEC-4CEC-45AF-A024-2ECBA9B7EAED}" srcOrd="1" destOrd="0" parTransId="{46C82742-49CC-4163-BC74-6C7E5B4592ED}" sibTransId="{D52D130A-7A7F-4E1D-B4CF-E8C683F41CDB}"/>
    <dgm:cxn modelId="{CF016773-2B10-4A45-9AA2-EF047DC3B6C7}" type="presParOf" srcId="{370F2196-A0A3-4D37-8D11-15EB654A0697}" destId="{4532171A-2F9D-4F50-90AA-870B433512E2}" srcOrd="0" destOrd="0" presId="urn:microsoft.com/office/officeart/2005/8/layout/cycle5"/>
    <dgm:cxn modelId="{90227E32-DFA0-4073-887D-3AA328A4ABB8}" type="presParOf" srcId="{370F2196-A0A3-4D37-8D11-15EB654A0697}" destId="{8D50D74F-665E-43DB-B692-43F623DAB755}" srcOrd="1" destOrd="0" presId="urn:microsoft.com/office/officeart/2005/8/layout/cycle5"/>
    <dgm:cxn modelId="{E7A14CE2-CAB4-482E-8F9F-1B73E0731C94}" type="presParOf" srcId="{370F2196-A0A3-4D37-8D11-15EB654A0697}" destId="{A652F4B4-1657-4774-BDDC-A213DC740186}" srcOrd="2" destOrd="0" presId="urn:microsoft.com/office/officeart/2005/8/layout/cycle5"/>
    <dgm:cxn modelId="{C0D4E223-2881-44BE-95FA-2509291B8E6B}" type="presParOf" srcId="{370F2196-A0A3-4D37-8D11-15EB654A0697}" destId="{F0349BBD-91EB-4292-8DDC-4C9E90E44522}" srcOrd="3" destOrd="0" presId="urn:microsoft.com/office/officeart/2005/8/layout/cycle5"/>
    <dgm:cxn modelId="{D679DF06-657C-48FD-A734-93BC3260A8D7}" type="presParOf" srcId="{370F2196-A0A3-4D37-8D11-15EB654A0697}" destId="{91A96D94-28C7-498E-9E06-4A379CAE8E4C}" srcOrd="4" destOrd="0" presId="urn:microsoft.com/office/officeart/2005/8/layout/cycle5"/>
    <dgm:cxn modelId="{D10884F4-07EA-48D7-A421-6FCE638AD487}" type="presParOf" srcId="{370F2196-A0A3-4D37-8D11-15EB654A0697}" destId="{5B2823F2-6681-4898-845F-0A675346CBFD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E648B-DA10-4ED3-A6A9-B39ADBDCD402}">
      <dsp:nvSpPr>
        <dsp:cNvPr id="0" name=""/>
        <dsp:cNvSpPr/>
      </dsp:nvSpPr>
      <dsp:spPr>
        <a:xfrm>
          <a:off x="4241" y="1053331"/>
          <a:ext cx="1314896" cy="788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Collect EEG</a:t>
          </a:r>
          <a:endParaRPr lang="en-US" sz="1800" kern="1200" dirty="0"/>
        </a:p>
      </dsp:txBody>
      <dsp:txXfrm>
        <a:off x="27348" y="1076438"/>
        <a:ext cx="1268682" cy="742723"/>
      </dsp:txXfrm>
    </dsp:sp>
    <dsp:sp modelId="{7C4E8A83-D584-4729-B861-01B8C982A015}">
      <dsp:nvSpPr>
        <dsp:cNvPr id="0" name=""/>
        <dsp:cNvSpPr/>
      </dsp:nvSpPr>
      <dsp:spPr>
        <a:xfrm>
          <a:off x="1450627" y="12847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50627" y="1349971"/>
        <a:ext cx="195131" cy="195656"/>
      </dsp:txXfrm>
    </dsp:sp>
    <dsp:sp modelId="{35EAE839-A012-47C6-B674-3E640A7DFAB2}">
      <dsp:nvSpPr>
        <dsp:cNvPr id="0" name=""/>
        <dsp:cNvSpPr/>
      </dsp:nvSpPr>
      <dsp:spPr>
        <a:xfrm>
          <a:off x="1845096" y="1053331"/>
          <a:ext cx="1314896" cy="788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Pre-Process (filter…)</a:t>
          </a:r>
          <a:endParaRPr lang="en-US" sz="1800" kern="1200" dirty="0"/>
        </a:p>
      </dsp:txBody>
      <dsp:txXfrm>
        <a:off x="1868203" y="1076438"/>
        <a:ext cx="1268682" cy="742723"/>
      </dsp:txXfrm>
    </dsp:sp>
    <dsp:sp modelId="{EBAB7A17-9C85-4C21-AB4C-4004AC37277E}">
      <dsp:nvSpPr>
        <dsp:cNvPr id="0" name=""/>
        <dsp:cNvSpPr/>
      </dsp:nvSpPr>
      <dsp:spPr>
        <a:xfrm>
          <a:off x="3291482" y="12847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291482" y="1349971"/>
        <a:ext cx="195131" cy="195656"/>
      </dsp:txXfrm>
    </dsp:sp>
    <dsp:sp modelId="{A4D608A5-52CB-4FCA-83CD-8CD4995CFACD}">
      <dsp:nvSpPr>
        <dsp:cNvPr id="0" name=""/>
        <dsp:cNvSpPr/>
      </dsp:nvSpPr>
      <dsp:spPr>
        <a:xfrm>
          <a:off x="3685951" y="1053331"/>
          <a:ext cx="1314896" cy="788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Remove artifacts</a:t>
          </a:r>
          <a:endParaRPr lang="en-US" sz="1800" kern="1200" dirty="0"/>
        </a:p>
      </dsp:txBody>
      <dsp:txXfrm>
        <a:off x="3709058" y="1076438"/>
        <a:ext cx="1268682" cy="742723"/>
      </dsp:txXfrm>
    </dsp:sp>
    <dsp:sp modelId="{738990D5-9BF4-4047-BCE5-81217B945927}">
      <dsp:nvSpPr>
        <dsp:cNvPr id="0" name=""/>
        <dsp:cNvSpPr/>
      </dsp:nvSpPr>
      <dsp:spPr>
        <a:xfrm>
          <a:off x="5132337" y="12847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32337" y="1349971"/>
        <a:ext cx="195131" cy="195656"/>
      </dsp:txXfrm>
    </dsp:sp>
    <dsp:sp modelId="{25277FFE-CFDA-459C-922D-9E066625D672}">
      <dsp:nvSpPr>
        <dsp:cNvPr id="0" name=""/>
        <dsp:cNvSpPr/>
      </dsp:nvSpPr>
      <dsp:spPr>
        <a:xfrm>
          <a:off x="5526806" y="1053331"/>
          <a:ext cx="1314896" cy="788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Run ICA</a:t>
          </a:r>
          <a:endParaRPr lang="en-US" sz="1800" kern="1200" dirty="0"/>
        </a:p>
      </dsp:txBody>
      <dsp:txXfrm>
        <a:off x="5549913" y="1076438"/>
        <a:ext cx="1268682" cy="742723"/>
      </dsp:txXfrm>
    </dsp:sp>
    <dsp:sp modelId="{B6D3EC9D-2DC1-492F-B598-71C44A530ACB}">
      <dsp:nvSpPr>
        <dsp:cNvPr id="0" name=""/>
        <dsp:cNvSpPr/>
      </dsp:nvSpPr>
      <dsp:spPr>
        <a:xfrm>
          <a:off x="6973192" y="1284752"/>
          <a:ext cx="278758" cy="326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973192" y="1349971"/>
        <a:ext cx="195131" cy="195656"/>
      </dsp:txXfrm>
    </dsp:sp>
    <dsp:sp modelId="{8B447FF2-DB57-4ACE-BE38-EFD6A4310119}">
      <dsp:nvSpPr>
        <dsp:cNvPr id="0" name=""/>
        <dsp:cNvSpPr/>
      </dsp:nvSpPr>
      <dsp:spPr>
        <a:xfrm>
          <a:off x="7367661" y="1053331"/>
          <a:ext cx="1314896" cy="788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Look at ICs </a:t>
          </a:r>
          <a:r>
            <a:rPr lang="en-US" sz="1800" kern="1200" dirty="0" smtClean="0">
              <a:solidFill>
                <a:schemeClr val="bg1">
                  <a:lumMod val="50000"/>
                </a:schemeClr>
              </a:solidFill>
            </a:rPr>
            <a:t>(maybe)</a:t>
          </a:r>
          <a:endParaRPr lang="en-US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7390768" y="1076438"/>
        <a:ext cx="1268682" cy="742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E648B-DA10-4ED3-A6A9-B39ADBDCD402}">
      <dsp:nvSpPr>
        <dsp:cNvPr id="0" name=""/>
        <dsp:cNvSpPr/>
      </dsp:nvSpPr>
      <dsp:spPr>
        <a:xfrm>
          <a:off x="0" y="711562"/>
          <a:ext cx="1819126" cy="1091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Select dipolar ICs from all sessions</a:t>
          </a:r>
          <a:endParaRPr lang="en-US" sz="1800" kern="1200" dirty="0"/>
        </a:p>
      </dsp:txBody>
      <dsp:txXfrm>
        <a:off x="31968" y="743530"/>
        <a:ext cx="1755190" cy="1027539"/>
      </dsp:txXfrm>
    </dsp:sp>
    <dsp:sp modelId="{7C4E8A83-D584-4729-B861-01B8C982A015}">
      <dsp:nvSpPr>
        <dsp:cNvPr id="0" name=""/>
        <dsp:cNvSpPr/>
      </dsp:nvSpPr>
      <dsp:spPr>
        <a:xfrm>
          <a:off x="2001216" y="1031728"/>
          <a:ext cx="386031" cy="451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001216" y="1121957"/>
        <a:ext cx="270222" cy="270685"/>
      </dsp:txXfrm>
    </dsp:sp>
    <dsp:sp modelId="{35EAE839-A012-47C6-B674-3E640A7DFAB2}">
      <dsp:nvSpPr>
        <dsp:cNvPr id="0" name=""/>
        <dsp:cNvSpPr/>
      </dsp:nvSpPr>
      <dsp:spPr>
        <a:xfrm>
          <a:off x="2547486" y="711562"/>
          <a:ext cx="1819126" cy="1091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Pre-compute EEG measures (ERP, ERSP, ITC…)</a:t>
          </a:r>
          <a:endParaRPr lang="en-US" sz="1800" kern="1200" dirty="0"/>
        </a:p>
      </dsp:txBody>
      <dsp:txXfrm>
        <a:off x="2579454" y="743530"/>
        <a:ext cx="1755190" cy="1027539"/>
      </dsp:txXfrm>
    </dsp:sp>
    <dsp:sp modelId="{EBAB7A17-9C85-4C21-AB4C-4004AC37277E}">
      <dsp:nvSpPr>
        <dsp:cNvPr id="0" name=""/>
        <dsp:cNvSpPr/>
      </dsp:nvSpPr>
      <dsp:spPr>
        <a:xfrm>
          <a:off x="4548525" y="1031728"/>
          <a:ext cx="385654" cy="451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548525" y="1121957"/>
        <a:ext cx="269958" cy="270685"/>
      </dsp:txXfrm>
    </dsp:sp>
    <dsp:sp modelId="{83BD1A8A-F1D3-49BA-B7CC-1D588E7D0D6F}">
      <dsp:nvSpPr>
        <dsp:cNvPr id="0" name=""/>
        <dsp:cNvSpPr/>
      </dsp:nvSpPr>
      <dsp:spPr>
        <a:xfrm flipH="1">
          <a:off x="5094263" y="1234771"/>
          <a:ext cx="86626" cy="45056"/>
        </a:xfrm>
        <a:prstGeom prst="rightArrow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105527" y="1246035"/>
        <a:ext cx="75362" cy="22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2171A-2F9D-4F50-90AA-870B433512E2}">
      <dsp:nvSpPr>
        <dsp:cNvPr id="0" name=""/>
        <dsp:cNvSpPr/>
      </dsp:nvSpPr>
      <dsp:spPr>
        <a:xfrm>
          <a:off x="61" y="704307"/>
          <a:ext cx="1701514" cy="11059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Select clustering parameters</a:t>
          </a:r>
          <a:endParaRPr lang="en-US" sz="2000" kern="1200" dirty="0"/>
        </a:p>
      </dsp:txBody>
      <dsp:txXfrm>
        <a:off x="54051" y="758297"/>
        <a:ext cx="1593534" cy="998004"/>
      </dsp:txXfrm>
    </dsp:sp>
    <dsp:sp modelId="{A652F4B4-1657-4774-BDDC-A213DC740186}">
      <dsp:nvSpPr>
        <dsp:cNvPr id="0" name=""/>
        <dsp:cNvSpPr/>
      </dsp:nvSpPr>
      <dsp:spPr>
        <a:xfrm>
          <a:off x="850979" y="317481"/>
          <a:ext cx="1878917" cy="1878917"/>
        </a:xfrm>
        <a:custGeom>
          <a:avLst/>
          <a:gdLst/>
          <a:ahLst/>
          <a:cxnLst/>
          <a:rect l="0" t="0" r="0" b="0"/>
          <a:pathLst>
            <a:path>
              <a:moveTo>
                <a:pt x="394797" y="174000"/>
              </a:moveTo>
              <a:arcTo wR="939458" hR="939458" stAng="14073976" swAng="4252047"/>
            </a:path>
          </a:pathLst>
        </a:custGeom>
        <a:noFill/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49BBD-91EB-4292-8DDC-4C9E90E44522}">
      <dsp:nvSpPr>
        <dsp:cNvPr id="0" name=""/>
        <dsp:cNvSpPr/>
      </dsp:nvSpPr>
      <dsp:spPr>
        <a:xfrm>
          <a:off x="1879401" y="704307"/>
          <a:ext cx="1701514" cy="11059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Look at clusters</a:t>
          </a:r>
          <a:endParaRPr lang="en-US" sz="2000" kern="1200" dirty="0"/>
        </a:p>
      </dsp:txBody>
      <dsp:txXfrm>
        <a:off x="1933391" y="758297"/>
        <a:ext cx="1593534" cy="998004"/>
      </dsp:txXfrm>
    </dsp:sp>
    <dsp:sp modelId="{5B2823F2-6681-4898-845F-0A675346CBFD}">
      <dsp:nvSpPr>
        <dsp:cNvPr id="0" name=""/>
        <dsp:cNvSpPr/>
      </dsp:nvSpPr>
      <dsp:spPr>
        <a:xfrm>
          <a:off x="850979" y="318200"/>
          <a:ext cx="1878917" cy="1878917"/>
        </a:xfrm>
        <a:custGeom>
          <a:avLst/>
          <a:gdLst/>
          <a:ahLst/>
          <a:cxnLst/>
          <a:rect l="0" t="0" r="0" b="0"/>
          <a:pathLst>
            <a:path>
              <a:moveTo>
                <a:pt x="1484120" y="1704917"/>
              </a:moveTo>
              <a:arcTo wR="939458" hR="939458" stAng="3273976" swAng="4252047"/>
            </a:path>
          </a:pathLst>
        </a:custGeom>
        <a:noFill/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3065F-05BA-416E-B318-678824389097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D3A57-1E36-4335-8B8A-D85240C91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1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Correlation threshold 0.8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D3A57-1E36-4335-8B8A-D85240C91F9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6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DAA6-B828-4DFB-ADE7-124B8C0184CF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1656E-8CB6-468A-8754-8CC8C9FFE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216D-0D50-4B3F-8FA7-89C540FC78C4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6875-B374-479C-B18E-3ED5D1B10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2F90-B998-485C-89C9-47AA33965FDF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1021-8549-470D-835F-889577209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8C75-8F31-4620-BE73-5B6E7DCA32C9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2CF6-EAFC-4D62-8779-740356138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F7DF-8B01-4B9B-80FC-94B0A4FB4B9C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739E7-1759-4675-9F11-4E4521E69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1FA6-06C5-448E-97E5-9BB7E7727D2E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F11E-09CA-4476-BBED-616246DE3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1928-F85D-47B2-89D8-EECBB7CD73AA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5709C-3934-426D-97BB-DCFF36289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9439-55BB-4032-8481-557273667975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8629-2C4D-4295-A4F5-4B5A49AF3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8F15-6A93-43B9-8AF4-CB3C69B2F724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6291-0F9D-48E8-B768-DDA779A58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1803-BE4E-4681-9839-02B086DBF2EC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3FC8-C0E3-49EA-86CB-8522E5AD6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3A8F-312E-4794-BF77-40664056A754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2AD5-79EE-4F41-9571-D4FE09FB1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36C753-FFE3-42D3-BC3C-AAB767CA4AF2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B8EAC5-537F-44F0-BB74-E51944D5A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32535"/>
            <a:ext cx="7772400" cy="1470025"/>
          </a:xfrm>
        </p:spPr>
        <p:txBody>
          <a:bodyPr/>
          <a:lstStyle/>
          <a:p>
            <a:r>
              <a:rPr lang="en-US" dirty="0" smtClean="0"/>
              <a:t>Measure Projection Analysis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371600" y="55626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Bigdely-Shamlo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Tim Mullen,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Ozgur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Yigit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Balkan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Swartz Center for Computational Neuroscience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INC, UCSD, 2011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5" name="Picture 3" descr="SCCN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18" y="181478"/>
            <a:ext cx="1282382" cy="12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rsvp_ersp_plot_volume_colored_meas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64" y="2339631"/>
            <a:ext cx="4191036" cy="3146769"/>
          </a:xfrm>
          <a:prstGeom prst="rect">
            <a:avLst/>
          </a:prstGeom>
        </p:spPr>
      </p:pic>
      <p:pic>
        <p:nvPicPr>
          <p:cNvPr id="4098" name="Picture 2" descr="Z:\documents\presentation\ucsd_logo.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36" y="183663"/>
            <a:ext cx="1657064" cy="126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multi-measure clustering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flipH="1">
            <a:off x="2383971" y="3886200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 flipH="1">
            <a:off x="2906486" y="4016828"/>
            <a:ext cx="391886" cy="3918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4855029" y="4669971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2514600" y="4408714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 flipH="1">
            <a:off x="2645229" y="336368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 flipH="1">
            <a:off x="2906486" y="4931228"/>
            <a:ext cx="391886" cy="3918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7783286" y="4136571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2253343" y="4800600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 flipH="1">
            <a:off x="6335486" y="299357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 flipH="1">
            <a:off x="5769429" y="4278085"/>
            <a:ext cx="391886" cy="3918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 flipH="1">
            <a:off x="4724400" y="4016828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 flipH="1">
            <a:off x="1730829" y="4800600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1077686" y="4147457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3559629" y="3755571"/>
            <a:ext cx="391886" cy="3918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 flipH="1">
            <a:off x="3429000" y="4539342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 flipH="1">
            <a:off x="2906486" y="4539342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685800" y="558437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6161314" y="3624942"/>
            <a:ext cx="391886" cy="3918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 flipH="1">
            <a:off x="4724400" y="3363685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2253343" y="5323114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 flipH="1">
            <a:off x="7021286" y="360317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 flipH="1">
            <a:off x="6291943" y="4408714"/>
            <a:ext cx="391886" cy="3918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 flipH="1">
            <a:off x="7249886" y="3069771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 flipH="1">
            <a:off x="1730829" y="5061857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 flipH="1">
            <a:off x="7859486" y="519248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 flipH="1">
            <a:off x="6553200" y="3755571"/>
            <a:ext cx="391886" cy="3918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 flipH="1">
            <a:off x="3951514" y="5584371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 flipH="1">
            <a:off x="5638800" y="4669971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 flipH="1">
            <a:off x="7336972" y="4800600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 flipH="1">
            <a:off x="7206343" y="4016828"/>
            <a:ext cx="391886" cy="3918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 flipH="1">
            <a:off x="6183086" y="6117771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 flipH="1">
            <a:off x="2383971" y="4278085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 flipH="1">
            <a:off x="2122714" y="310242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 flipH="1">
            <a:off x="2383971" y="5061857"/>
            <a:ext cx="391886" cy="3918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Oval 42"/>
          <p:cNvSpPr/>
          <p:nvPr/>
        </p:nvSpPr>
        <p:spPr>
          <a:xfrm flipH="1">
            <a:off x="5377543" y="3494314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 flipH="1">
            <a:off x="2253343" y="4539342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 flipH="1">
            <a:off x="7206343" y="558437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 flipH="1">
            <a:off x="6814457" y="4408714"/>
            <a:ext cx="391886" cy="3918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 flipH="1">
            <a:off x="5769429" y="2971800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Oval 47"/>
          <p:cNvSpPr/>
          <p:nvPr/>
        </p:nvSpPr>
        <p:spPr>
          <a:xfrm flipH="1">
            <a:off x="1992086" y="4669971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 flipH="1">
            <a:off x="3037114" y="362494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Oval 49"/>
          <p:cNvSpPr/>
          <p:nvPr/>
        </p:nvSpPr>
        <p:spPr>
          <a:xfrm flipH="1">
            <a:off x="5377543" y="4147457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 flipH="1">
            <a:off x="3298371" y="545374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 flipH="1">
            <a:off x="5900057" y="3886200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Oval 52"/>
          <p:cNvSpPr/>
          <p:nvPr/>
        </p:nvSpPr>
        <p:spPr>
          <a:xfrm flipH="1">
            <a:off x="5638800" y="493122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Oval 53"/>
          <p:cNvSpPr/>
          <p:nvPr/>
        </p:nvSpPr>
        <p:spPr>
          <a:xfrm flipH="1">
            <a:off x="1861457" y="3494314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Oval 54"/>
          <p:cNvSpPr/>
          <p:nvPr/>
        </p:nvSpPr>
        <p:spPr>
          <a:xfrm flipH="1">
            <a:off x="5246915" y="5323114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Oval 55"/>
          <p:cNvSpPr/>
          <p:nvPr/>
        </p:nvSpPr>
        <p:spPr>
          <a:xfrm flipH="1">
            <a:off x="2514600" y="466997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Oval 56"/>
          <p:cNvSpPr/>
          <p:nvPr/>
        </p:nvSpPr>
        <p:spPr>
          <a:xfrm flipH="1">
            <a:off x="6422572" y="493122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Oval 57"/>
          <p:cNvSpPr/>
          <p:nvPr/>
        </p:nvSpPr>
        <p:spPr>
          <a:xfrm flipH="1">
            <a:off x="6291943" y="401682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9" name="Oval 58"/>
          <p:cNvSpPr/>
          <p:nvPr/>
        </p:nvSpPr>
        <p:spPr>
          <a:xfrm flipH="1">
            <a:off x="6030686" y="5061857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Oval 59"/>
          <p:cNvSpPr/>
          <p:nvPr/>
        </p:nvSpPr>
        <p:spPr>
          <a:xfrm flipH="1">
            <a:off x="5769429" y="558437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Oval 60"/>
          <p:cNvSpPr/>
          <p:nvPr/>
        </p:nvSpPr>
        <p:spPr>
          <a:xfrm flipH="1">
            <a:off x="1730829" y="4408714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1992086" y="401682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Oval 62"/>
          <p:cNvSpPr/>
          <p:nvPr/>
        </p:nvSpPr>
        <p:spPr>
          <a:xfrm flipH="1">
            <a:off x="1338943" y="4800600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Oval 63"/>
          <p:cNvSpPr/>
          <p:nvPr/>
        </p:nvSpPr>
        <p:spPr>
          <a:xfrm flipH="1">
            <a:off x="1600200" y="558437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Oval 64"/>
          <p:cNvSpPr/>
          <p:nvPr/>
        </p:nvSpPr>
        <p:spPr>
          <a:xfrm flipH="1">
            <a:off x="1992086" y="5061857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2775857" y="558437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Oval 66"/>
          <p:cNvSpPr/>
          <p:nvPr/>
        </p:nvSpPr>
        <p:spPr>
          <a:xfrm flipH="1">
            <a:off x="2253343" y="584562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3298371" y="5976257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Oval 68"/>
          <p:cNvSpPr/>
          <p:nvPr/>
        </p:nvSpPr>
        <p:spPr>
          <a:xfrm flipH="1">
            <a:off x="6814457" y="493122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Oval 69"/>
          <p:cNvSpPr/>
          <p:nvPr/>
        </p:nvSpPr>
        <p:spPr>
          <a:xfrm flipH="1">
            <a:off x="6422572" y="545374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3690257" y="5192485"/>
            <a:ext cx="391886" cy="3918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Oval 71"/>
          <p:cNvSpPr/>
          <p:nvPr/>
        </p:nvSpPr>
        <p:spPr>
          <a:xfrm flipH="1">
            <a:off x="3559629" y="2971800"/>
            <a:ext cx="391886" cy="3918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2438400" y="5584371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5800" y="1752600"/>
            <a:ext cx="594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What are the clusters according to circle Size ?</a:t>
            </a:r>
            <a:endParaRPr lang="en-US" sz="2400" dirty="0">
              <a:latin typeface="+mn-lt"/>
            </a:endParaRPr>
          </a:p>
        </p:txBody>
      </p:sp>
      <p:sp>
        <p:nvSpPr>
          <p:cNvPr id="77" name="Oval 76"/>
          <p:cNvSpPr/>
          <p:nvPr/>
        </p:nvSpPr>
        <p:spPr>
          <a:xfrm flipH="1">
            <a:off x="1066800" y="5127171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Oval 77"/>
          <p:cNvSpPr/>
          <p:nvPr/>
        </p:nvSpPr>
        <p:spPr>
          <a:xfrm flipH="1">
            <a:off x="2819400" y="4822371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multi-measure clustering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flipH="1">
            <a:off x="2383971" y="3875315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 flipH="1">
            <a:off x="2906486" y="4005943"/>
            <a:ext cx="391886" cy="3918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4855029" y="4659086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2514600" y="4397829"/>
            <a:ext cx="130629" cy="1306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 flipH="1">
            <a:off x="2645229" y="3352800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 flipH="1">
            <a:off x="2906486" y="4920343"/>
            <a:ext cx="391886" cy="3918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7783286" y="4125686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2253343" y="4789715"/>
            <a:ext cx="130629" cy="1306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 flipH="1">
            <a:off x="6335486" y="2982686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 flipH="1">
            <a:off x="5769429" y="4267200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 flipH="1">
            <a:off x="4724400" y="4005943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 flipH="1">
            <a:off x="1730829" y="4789715"/>
            <a:ext cx="130629" cy="1306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1077686" y="4136572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3559629" y="3744686"/>
            <a:ext cx="391886" cy="3918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 flipH="1">
            <a:off x="3429000" y="4528457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 flipH="1">
            <a:off x="2906486" y="4528457"/>
            <a:ext cx="130629" cy="1306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685800" y="5573486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6161314" y="3614057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 flipH="1">
            <a:off x="4724400" y="3352800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2253343" y="5312229"/>
            <a:ext cx="130629" cy="1306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 flipH="1">
            <a:off x="7021286" y="3592286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 flipH="1">
            <a:off x="6291943" y="4397829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 flipH="1">
            <a:off x="7249886" y="3058886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 flipH="1">
            <a:off x="1730829" y="5050972"/>
            <a:ext cx="130629" cy="1306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 flipH="1">
            <a:off x="7859486" y="5181600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 flipH="1">
            <a:off x="6553200" y="3744686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 flipH="1">
            <a:off x="3951514" y="5573486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 flipH="1">
            <a:off x="5638800" y="4659086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 flipH="1">
            <a:off x="7336972" y="478971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 flipH="1">
            <a:off x="7206343" y="4005943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 flipH="1">
            <a:off x="6183086" y="6106886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 flipH="1">
            <a:off x="2383971" y="4267200"/>
            <a:ext cx="130629" cy="1306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 flipH="1">
            <a:off x="2122714" y="3091543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 flipH="1">
            <a:off x="2383971" y="5050972"/>
            <a:ext cx="391886" cy="3918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Oval 42"/>
          <p:cNvSpPr/>
          <p:nvPr/>
        </p:nvSpPr>
        <p:spPr>
          <a:xfrm flipH="1">
            <a:off x="5377543" y="3483429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 flipH="1">
            <a:off x="2253343" y="4528457"/>
            <a:ext cx="130629" cy="1306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 flipH="1">
            <a:off x="7206343" y="5573486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 flipH="1">
            <a:off x="6814457" y="4397829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 flipH="1">
            <a:off x="5769429" y="2960915"/>
            <a:ext cx="522514" cy="52251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Oval 47"/>
          <p:cNvSpPr/>
          <p:nvPr/>
        </p:nvSpPr>
        <p:spPr>
          <a:xfrm flipH="1">
            <a:off x="1992086" y="4659086"/>
            <a:ext cx="130629" cy="1306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 flipH="1">
            <a:off x="3037114" y="3614057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Oval 49"/>
          <p:cNvSpPr/>
          <p:nvPr/>
        </p:nvSpPr>
        <p:spPr>
          <a:xfrm flipH="1">
            <a:off x="5377543" y="413657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 flipH="1">
            <a:off x="3298371" y="5442857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 flipH="1">
            <a:off x="5900057" y="387531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Oval 52"/>
          <p:cNvSpPr/>
          <p:nvPr/>
        </p:nvSpPr>
        <p:spPr>
          <a:xfrm flipH="1">
            <a:off x="5638800" y="492034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Oval 53"/>
          <p:cNvSpPr/>
          <p:nvPr/>
        </p:nvSpPr>
        <p:spPr>
          <a:xfrm flipH="1">
            <a:off x="1861457" y="3483429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Oval 54"/>
          <p:cNvSpPr/>
          <p:nvPr/>
        </p:nvSpPr>
        <p:spPr>
          <a:xfrm flipH="1">
            <a:off x="5246915" y="531222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Oval 55"/>
          <p:cNvSpPr/>
          <p:nvPr/>
        </p:nvSpPr>
        <p:spPr>
          <a:xfrm flipH="1">
            <a:off x="2514600" y="4659086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Oval 56"/>
          <p:cNvSpPr/>
          <p:nvPr/>
        </p:nvSpPr>
        <p:spPr>
          <a:xfrm flipH="1">
            <a:off x="6422572" y="492034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Oval 57"/>
          <p:cNvSpPr/>
          <p:nvPr/>
        </p:nvSpPr>
        <p:spPr>
          <a:xfrm flipH="1">
            <a:off x="6291943" y="400594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9" name="Oval 58"/>
          <p:cNvSpPr/>
          <p:nvPr/>
        </p:nvSpPr>
        <p:spPr>
          <a:xfrm flipH="1">
            <a:off x="6030686" y="505097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Oval 59"/>
          <p:cNvSpPr/>
          <p:nvPr/>
        </p:nvSpPr>
        <p:spPr>
          <a:xfrm flipH="1">
            <a:off x="5769429" y="5573486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Oval 60"/>
          <p:cNvSpPr/>
          <p:nvPr/>
        </p:nvSpPr>
        <p:spPr>
          <a:xfrm flipH="1">
            <a:off x="1730829" y="4397829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1992086" y="4005943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Oval 62"/>
          <p:cNvSpPr/>
          <p:nvPr/>
        </p:nvSpPr>
        <p:spPr>
          <a:xfrm flipH="1">
            <a:off x="1338943" y="4789715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Oval 63"/>
          <p:cNvSpPr/>
          <p:nvPr/>
        </p:nvSpPr>
        <p:spPr>
          <a:xfrm flipH="1">
            <a:off x="1600200" y="5573486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Oval 64"/>
          <p:cNvSpPr/>
          <p:nvPr/>
        </p:nvSpPr>
        <p:spPr>
          <a:xfrm flipH="1">
            <a:off x="1992086" y="5050972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2775857" y="5573486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Oval 66"/>
          <p:cNvSpPr/>
          <p:nvPr/>
        </p:nvSpPr>
        <p:spPr>
          <a:xfrm flipH="1">
            <a:off x="2253343" y="5834743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3298371" y="5965372"/>
            <a:ext cx="261257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Oval 68"/>
          <p:cNvSpPr/>
          <p:nvPr/>
        </p:nvSpPr>
        <p:spPr>
          <a:xfrm flipH="1">
            <a:off x="6814457" y="492034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Oval 69"/>
          <p:cNvSpPr/>
          <p:nvPr/>
        </p:nvSpPr>
        <p:spPr>
          <a:xfrm flipH="1">
            <a:off x="6422572" y="5442857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3690257" y="5181600"/>
            <a:ext cx="391886" cy="3918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Oval 71"/>
          <p:cNvSpPr/>
          <p:nvPr/>
        </p:nvSpPr>
        <p:spPr>
          <a:xfrm flipH="1">
            <a:off x="3559629" y="2960915"/>
            <a:ext cx="391886" cy="3918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2438400" y="5573486"/>
            <a:ext cx="130629" cy="1306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5800" y="1752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What are the clusters according to both circle location and size? </a:t>
            </a:r>
          </a:p>
          <a:p>
            <a:r>
              <a:rPr lang="en-US" sz="2000" dirty="0" smtClean="0">
                <a:latin typeface="+mn-lt"/>
              </a:rPr>
              <a:t>The answer highly depends on how much weight is given to each factor (measure). </a:t>
            </a:r>
            <a:endParaRPr lang="en-US" sz="2000" dirty="0">
              <a:latin typeface="+mn-lt"/>
            </a:endParaRPr>
          </a:p>
        </p:txBody>
      </p:sp>
      <p:sp>
        <p:nvSpPr>
          <p:cNvPr id="77" name="Oval 76"/>
          <p:cNvSpPr/>
          <p:nvPr/>
        </p:nvSpPr>
        <p:spPr>
          <a:xfrm flipH="1">
            <a:off x="1066800" y="5116286"/>
            <a:ext cx="522514" cy="52251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Oval 77"/>
          <p:cNvSpPr/>
          <p:nvPr/>
        </p:nvSpPr>
        <p:spPr>
          <a:xfrm flipH="1">
            <a:off x="2819400" y="4811486"/>
            <a:ext cx="130629" cy="1306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Oval 72"/>
          <p:cNvSpPr/>
          <p:nvPr/>
        </p:nvSpPr>
        <p:spPr>
          <a:xfrm flipH="1">
            <a:off x="5334000" y="4506686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Oval 75"/>
          <p:cNvSpPr/>
          <p:nvPr/>
        </p:nvSpPr>
        <p:spPr>
          <a:xfrm flipH="1">
            <a:off x="6096000" y="4811486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Oval 78"/>
          <p:cNvSpPr/>
          <p:nvPr/>
        </p:nvSpPr>
        <p:spPr>
          <a:xfrm flipH="1">
            <a:off x="5867400" y="5344886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753100" y="4314825"/>
            <a:ext cx="1952625" cy="1905000"/>
            <a:chOff x="5715000" y="4343400"/>
            <a:chExt cx="1952625" cy="1905000"/>
          </a:xfrm>
        </p:grpSpPr>
        <p:sp>
          <p:nvSpPr>
            <p:cNvPr id="85" name="Oval 84"/>
            <p:cNvSpPr/>
            <p:nvPr/>
          </p:nvSpPr>
          <p:spPr>
            <a:xfrm>
              <a:off x="5715000" y="4343400"/>
              <a:ext cx="1952625" cy="1905000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ross 87"/>
            <p:cNvSpPr>
              <a:spLocks noChangeAspect="1"/>
            </p:cNvSpPr>
            <p:nvPr/>
          </p:nvSpPr>
          <p:spPr>
            <a:xfrm rot="2682756">
              <a:off x="6566288" y="5190467"/>
              <a:ext cx="201170" cy="201170"/>
            </a:xfrm>
            <a:prstGeom prst="plus">
              <a:avLst>
                <a:gd name="adj" fmla="val 4332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4"/>
          <p:cNvGrpSpPr>
            <a:grpSpLocks noChangeAspect="1"/>
          </p:cNvGrpSpPr>
          <p:nvPr/>
        </p:nvGrpSpPr>
        <p:grpSpPr>
          <a:xfrm>
            <a:off x="4384216" y="3171830"/>
            <a:ext cx="1952625" cy="1905000"/>
            <a:chOff x="2590800" y="2514600"/>
            <a:chExt cx="3124200" cy="3048000"/>
          </a:xfrm>
        </p:grpSpPr>
        <p:sp>
          <p:nvSpPr>
            <p:cNvPr id="86" name="Oval 85"/>
            <p:cNvSpPr/>
            <p:nvPr/>
          </p:nvSpPr>
          <p:spPr>
            <a:xfrm>
              <a:off x="2590800" y="2514600"/>
              <a:ext cx="3124200" cy="3048000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ross 86"/>
            <p:cNvSpPr>
              <a:spLocks noChangeAspect="1"/>
            </p:cNvSpPr>
            <p:nvPr/>
          </p:nvSpPr>
          <p:spPr>
            <a:xfrm rot="2682756">
              <a:off x="3952860" y="3869907"/>
              <a:ext cx="321872" cy="321872"/>
            </a:xfrm>
            <a:prstGeom prst="plus">
              <a:avLst>
                <a:gd name="adj" fmla="val 43326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2"/>
          <p:cNvGrpSpPr>
            <a:grpSpLocks noChangeAspect="1"/>
          </p:cNvGrpSpPr>
          <p:nvPr/>
        </p:nvGrpSpPr>
        <p:grpSpPr>
          <a:xfrm>
            <a:off x="1419225" y="3857625"/>
            <a:ext cx="1952625" cy="1905000"/>
            <a:chOff x="2590800" y="2514600"/>
            <a:chExt cx="3124200" cy="3048000"/>
          </a:xfrm>
        </p:grpSpPr>
        <p:sp>
          <p:nvSpPr>
            <p:cNvPr id="76" name="Oval 75"/>
            <p:cNvSpPr/>
            <p:nvPr/>
          </p:nvSpPr>
          <p:spPr>
            <a:xfrm>
              <a:off x="2590800" y="2514600"/>
              <a:ext cx="3124200" cy="30480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ross 78"/>
            <p:cNvSpPr>
              <a:spLocks noChangeAspect="1"/>
            </p:cNvSpPr>
            <p:nvPr/>
          </p:nvSpPr>
          <p:spPr>
            <a:xfrm rot="2682756">
              <a:off x="3952860" y="3869907"/>
              <a:ext cx="321872" cy="321872"/>
            </a:xfrm>
            <a:prstGeom prst="plus">
              <a:avLst>
                <a:gd name="adj" fmla="val 4332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multi-measure clustering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flipH="1">
            <a:off x="2383971" y="386399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 flipH="1">
            <a:off x="2906486" y="3994620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4855029" y="4647763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2514600" y="4386506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 flipH="1">
            <a:off x="2645229" y="3341477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 flipH="1">
            <a:off x="2906486" y="4909020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7783286" y="4114363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2253343" y="4778392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 flipH="1">
            <a:off x="6335486" y="297136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 flipH="1">
            <a:off x="5769429" y="4255877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 flipH="1">
            <a:off x="4724400" y="3994620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 flipH="1">
            <a:off x="1730829" y="4778392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1077686" y="412524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3559629" y="3733363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 flipH="1">
            <a:off x="3429000" y="4517134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 flipH="1">
            <a:off x="2906486" y="4517134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685800" y="556216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6161314" y="3602734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 flipH="1">
            <a:off x="4724400" y="3341477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2253343" y="5300906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 flipH="1">
            <a:off x="7021286" y="358096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 flipH="1">
            <a:off x="6291943" y="4386506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 flipH="1">
            <a:off x="7249886" y="3047563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 flipH="1">
            <a:off x="1730829" y="5039649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 flipH="1">
            <a:off x="7859486" y="5170277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 flipH="1">
            <a:off x="6553200" y="3733363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 flipH="1">
            <a:off x="3951514" y="5562163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 flipH="1">
            <a:off x="5638800" y="4647763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 flipH="1">
            <a:off x="7336972" y="477839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 flipH="1">
            <a:off x="7206343" y="3994620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 flipH="1">
            <a:off x="6183086" y="6095563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 flipH="1">
            <a:off x="2383971" y="4255877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 flipH="1">
            <a:off x="2122714" y="3080220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 flipH="1">
            <a:off x="2383971" y="5039649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Oval 42"/>
          <p:cNvSpPr/>
          <p:nvPr/>
        </p:nvSpPr>
        <p:spPr>
          <a:xfrm flipH="1">
            <a:off x="5377543" y="3472106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 flipH="1">
            <a:off x="2253343" y="4517134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 flipH="1">
            <a:off x="7206343" y="556216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 flipH="1">
            <a:off x="6814457" y="4386506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 flipH="1">
            <a:off x="5769429" y="2949592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Oval 47"/>
          <p:cNvSpPr/>
          <p:nvPr/>
        </p:nvSpPr>
        <p:spPr>
          <a:xfrm flipH="1">
            <a:off x="1992086" y="4647763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 flipH="1">
            <a:off x="3037114" y="3602734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Oval 49"/>
          <p:cNvSpPr/>
          <p:nvPr/>
        </p:nvSpPr>
        <p:spPr>
          <a:xfrm flipH="1">
            <a:off x="5377543" y="412524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 flipH="1">
            <a:off x="3298371" y="5431534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 flipH="1">
            <a:off x="5900057" y="386399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Oval 52"/>
          <p:cNvSpPr/>
          <p:nvPr/>
        </p:nvSpPr>
        <p:spPr>
          <a:xfrm flipH="1">
            <a:off x="5638800" y="4909020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Oval 53"/>
          <p:cNvSpPr/>
          <p:nvPr/>
        </p:nvSpPr>
        <p:spPr>
          <a:xfrm flipH="1">
            <a:off x="1861457" y="3472106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Oval 54"/>
          <p:cNvSpPr/>
          <p:nvPr/>
        </p:nvSpPr>
        <p:spPr>
          <a:xfrm flipH="1">
            <a:off x="5246915" y="5300906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Oval 55"/>
          <p:cNvSpPr/>
          <p:nvPr/>
        </p:nvSpPr>
        <p:spPr>
          <a:xfrm flipH="1">
            <a:off x="2514600" y="464776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Oval 56"/>
          <p:cNvSpPr/>
          <p:nvPr/>
        </p:nvSpPr>
        <p:spPr>
          <a:xfrm flipH="1">
            <a:off x="6422572" y="4909020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Oval 57"/>
          <p:cNvSpPr/>
          <p:nvPr/>
        </p:nvSpPr>
        <p:spPr>
          <a:xfrm flipH="1">
            <a:off x="6291943" y="3994620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9" name="Oval 58"/>
          <p:cNvSpPr/>
          <p:nvPr/>
        </p:nvSpPr>
        <p:spPr>
          <a:xfrm flipH="1">
            <a:off x="6030686" y="503964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Oval 59"/>
          <p:cNvSpPr/>
          <p:nvPr/>
        </p:nvSpPr>
        <p:spPr>
          <a:xfrm flipH="1">
            <a:off x="5769429" y="556216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Oval 60"/>
          <p:cNvSpPr/>
          <p:nvPr/>
        </p:nvSpPr>
        <p:spPr>
          <a:xfrm flipH="1">
            <a:off x="1730829" y="4386506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1992086" y="3994620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Oval 62"/>
          <p:cNvSpPr/>
          <p:nvPr/>
        </p:nvSpPr>
        <p:spPr>
          <a:xfrm flipH="1">
            <a:off x="1338943" y="477839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Oval 63"/>
          <p:cNvSpPr/>
          <p:nvPr/>
        </p:nvSpPr>
        <p:spPr>
          <a:xfrm flipH="1">
            <a:off x="1600200" y="556216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Oval 64"/>
          <p:cNvSpPr/>
          <p:nvPr/>
        </p:nvSpPr>
        <p:spPr>
          <a:xfrm flipH="1">
            <a:off x="1992086" y="503964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2775857" y="556216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Oval 66"/>
          <p:cNvSpPr/>
          <p:nvPr/>
        </p:nvSpPr>
        <p:spPr>
          <a:xfrm flipH="1">
            <a:off x="2253343" y="5823420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3298371" y="595404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Oval 68"/>
          <p:cNvSpPr/>
          <p:nvPr/>
        </p:nvSpPr>
        <p:spPr>
          <a:xfrm flipH="1">
            <a:off x="6814457" y="4909020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Oval 69"/>
          <p:cNvSpPr/>
          <p:nvPr/>
        </p:nvSpPr>
        <p:spPr>
          <a:xfrm flipH="1">
            <a:off x="6422572" y="5431534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3690257" y="5170277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Oval 71"/>
          <p:cNvSpPr/>
          <p:nvPr/>
        </p:nvSpPr>
        <p:spPr>
          <a:xfrm flipH="1">
            <a:off x="3559629" y="2949592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2438400" y="5562163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7200" y="16074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Alternatively we could find local neighborhoods (on a grid) with significant (unlikely by chance) similarity in circle Size.</a:t>
            </a:r>
            <a:endParaRPr lang="en-US" sz="2400" dirty="0">
              <a:latin typeface="+mn-lt"/>
            </a:endParaRPr>
          </a:p>
        </p:txBody>
      </p:sp>
      <p:sp>
        <p:nvSpPr>
          <p:cNvPr id="77" name="Oval 76"/>
          <p:cNvSpPr/>
          <p:nvPr/>
        </p:nvSpPr>
        <p:spPr>
          <a:xfrm flipH="1">
            <a:off x="1066800" y="5104963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Oval 77"/>
          <p:cNvSpPr/>
          <p:nvPr/>
        </p:nvSpPr>
        <p:spPr>
          <a:xfrm flipH="1">
            <a:off x="2819400" y="4800163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96" name="Group 295"/>
          <p:cNvGrpSpPr/>
          <p:nvPr/>
        </p:nvGrpSpPr>
        <p:grpSpPr>
          <a:xfrm>
            <a:off x="531811" y="2743200"/>
            <a:ext cx="8078789" cy="4043364"/>
            <a:chOff x="152400" y="2587624"/>
            <a:chExt cx="8078789" cy="4043364"/>
          </a:xfrm>
        </p:grpSpPr>
        <p:grpSp>
          <p:nvGrpSpPr>
            <p:cNvPr id="297" name="Group 79"/>
            <p:cNvGrpSpPr/>
            <p:nvPr/>
          </p:nvGrpSpPr>
          <p:grpSpPr>
            <a:xfrm rot="5400000">
              <a:off x="456009" y="2285602"/>
              <a:ext cx="3432176" cy="4039394"/>
              <a:chOff x="532606" y="2667000"/>
              <a:chExt cx="3432176" cy="4039394"/>
            </a:xfrm>
          </p:grpSpPr>
          <p:grpSp>
            <p:nvGrpSpPr>
              <p:cNvPr id="403" name="Group 106"/>
              <p:cNvGrpSpPr/>
              <p:nvPr/>
            </p:nvGrpSpPr>
            <p:grpSpPr>
              <a:xfrm>
                <a:off x="532606" y="2667000"/>
                <a:ext cx="1602582" cy="4039394"/>
                <a:chOff x="532606" y="2667000"/>
                <a:chExt cx="1602582" cy="4039394"/>
              </a:xfrm>
            </p:grpSpPr>
            <p:grpSp>
              <p:nvGrpSpPr>
                <p:cNvPr id="419" name="Group 98"/>
                <p:cNvGrpSpPr/>
                <p:nvPr/>
              </p:nvGrpSpPr>
              <p:grpSpPr>
                <a:xfrm>
                  <a:off x="532606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427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431" name="Straight Connector 108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2" name="Straight Connector 109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8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429" name="Straight Connector 96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0" name="Straight Connector 97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20" name="Group 99"/>
                <p:cNvGrpSpPr/>
                <p:nvPr/>
              </p:nvGrpSpPr>
              <p:grpSpPr>
                <a:xfrm>
                  <a:off x="1447800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421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425" name="Straight Connector 102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6" name="Straight Connector 103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2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423" name="Straight Connector 422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4" name="Straight Connector 423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04" name="Group 107"/>
              <p:cNvGrpSpPr/>
              <p:nvPr/>
            </p:nvGrpSpPr>
            <p:grpSpPr>
              <a:xfrm>
                <a:off x="2362200" y="2667000"/>
                <a:ext cx="1602582" cy="4039394"/>
                <a:chOff x="532606" y="2667000"/>
                <a:chExt cx="1602582" cy="4039394"/>
              </a:xfrm>
            </p:grpSpPr>
            <p:grpSp>
              <p:nvGrpSpPr>
                <p:cNvPr id="405" name="Group 98"/>
                <p:cNvGrpSpPr/>
                <p:nvPr/>
              </p:nvGrpSpPr>
              <p:grpSpPr>
                <a:xfrm>
                  <a:off x="532606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413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417" name="Straight Connector 94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95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4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415" name="Straight Connector 414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Connector 415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06" name="Group 99"/>
                <p:cNvGrpSpPr/>
                <p:nvPr/>
              </p:nvGrpSpPr>
              <p:grpSpPr>
                <a:xfrm>
                  <a:off x="1447800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407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411" name="Straight Connector 88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2" name="Straight Connector 89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8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409" name="Straight Connector 408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409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298" name="Group 110"/>
            <p:cNvGrpSpPr/>
            <p:nvPr/>
          </p:nvGrpSpPr>
          <p:grpSpPr>
            <a:xfrm rot="5400000">
              <a:off x="4495404" y="2284015"/>
              <a:ext cx="3432176" cy="4039394"/>
              <a:chOff x="532606" y="2667000"/>
              <a:chExt cx="3432176" cy="4039394"/>
            </a:xfrm>
          </p:grpSpPr>
          <p:grpSp>
            <p:nvGrpSpPr>
              <p:cNvPr id="373" name="Group 106"/>
              <p:cNvGrpSpPr/>
              <p:nvPr/>
            </p:nvGrpSpPr>
            <p:grpSpPr>
              <a:xfrm>
                <a:off x="532606" y="2667000"/>
                <a:ext cx="1602582" cy="4039394"/>
                <a:chOff x="532606" y="2667000"/>
                <a:chExt cx="1602582" cy="4039394"/>
              </a:xfrm>
            </p:grpSpPr>
            <p:grpSp>
              <p:nvGrpSpPr>
                <p:cNvPr id="389" name="Group 98"/>
                <p:cNvGrpSpPr/>
                <p:nvPr/>
              </p:nvGrpSpPr>
              <p:grpSpPr>
                <a:xfrm>
                  <a:off x="532606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397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401" name="Straight Connector 400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2" name="Straight Connector 401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8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99" name="Straight Connector 398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0" name="Straight Connector 399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0" name="Group 99"/>
                <p:cNvGrpSpPr/>
                <p:nvPr/>
              </p:nvGrpSpPr>
              <p:grpSpPr>
                <a:xfrm>
                  <a:off x="1447800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391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95" name="Straight Connector 394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Straight Connector 395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2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93" name="Straight Connector 392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Straight Connector 393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74" name="Group 107"/>
              <p:cNvGrpSpPr/>
              <p:nvPr/>
            </p:nvGrpSpPr>
            <p:grpSpPr>
              <a:xfrm>
                <a:off x="2362200" y="2667000"/>
                <a:ext cx="1602582" cy="4039394"/>
                <a:chOff x="532606" y="2667000"/>
                <a:chExt cx="1602582" cy="4039394"/>
              </a:xfrm>
            </p:grpSpPr>
            <p:grpSp>
              <p:nvGrpSpPr>
                <p:cNvPr id="375" name="Group 98"/>
                <p:cNvGrpSpPr/>
                <p:nvPr/>
              </p:nvGrpSpPr>
              <p:grpSpPr>
                <a:xfrm>
                  <a:off x="532606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383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87" name="Straight Connector 386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8" name="Straight Connector 387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4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85" name="Straight Connector 384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Straight Connector 385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76" name="Group 99"/>
                <p:cNvGrpSpPr/>
                <p:nvPr/>
              </p:nvGrpSpPr>
              <p:grpSpPr>
                <a:xfrm>
                  <a:off x="1447800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377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81" name="Straight Connector 380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Straight Connector 381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8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79" name="Straight Connector 378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0" name="Straight Connector 379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299" name="Group 94"/>
            <p:cNvGrpSpPr/>
            <p:nvPr/>
          </p:nvGrpSpPr>
          <p:grpSpPr>
            <a:xfrm rot="5400000">
              <a:off x="2058195" y="4341812"/>
              <a:ext cx="229394" cy="4039394"/>
              <a:chOff x="532606" y="2667000"/>
              <a:chExt cx="229394" cy="4039394"/>
            </a:xfrm>
          </p:grpSpPr>
          <p:cxnSp>
            <p:nvCxnSpPr>
              <p:cNvPr id="371" name="Straight Connector 370"/>
              <p:cNvCxnSpPr/>
              <p:nvPr/>
            </p:nvCxnSpPr>
            <p:spPr>
              <a:xfrm rot="5400000">
                <a:off x="-1485900" y="4686300"/>
                <a:ext cx="40386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5400000">
                <a:off x="-1258094" y="4685506"/>
                <a:ext cx="40386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" name="Group 94"/>
            <p:cNvGrpSpPr/>
            <p:nvPr/>
          </p:nvGrpSpPr>
          <p:grpSpPr>
            <a:xfrm rot="5400000">
              <a:off x="6093966" y="4341811"/>
              <a:ext cx="229394" cy="4039394"/>
              <a:chOff x="532606" y="2667000"/>
              <a:chExt cx="229394" cy="4039394"/>
            </a:xfrm>
          </p:grpSpPr>
          <p:cxnSp>
            <p:nvCxnSpPr>
              <p:cNvPr id="369" name="Straight Connector 368"/>
              <p:cNvCxnSpPr/>
              <p:nvPr/>
            </p:nvCxnSpPr>
            <p:spPr>
              <a:xfrm rot="5400000">
                <a:off x="-1485900" y="4686300"/>
                <a:ext cx="40386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5400000">
                <a:off x="-1258094" y="4685506"/>
                <a:ext cx="40386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" name="Group 122"/>
            <p:cNvGrpSpPr/>
            <p:nvPr/>
          </p:nvGrpSpPr>
          <p:grpSpPr>
            <a:xfrm>
              <a:off x="153195" y="2590005"/>
              <a:ext cx="3432176" cy="4039394"/>
              <a:chOff x="532606" y="2667000"/>
              <a:chExt cx="3432176" cy="4039394"/>
            </a:xfrm>
          </p:grpSpPr>
          <p:grpSp>
            <p:nvGrpSpPr>
              <p:cNvPr id="339" name="Group 106"/>
              <p:cNvGrpSpPr/>
              <p:nvPr/>
            </p:nvGrpSpPr>
            <p:grpSpPr>
              <a:xfrm>
                <a:off x="532606" y="2667000"/>
                <a:ext cx="1602582" cy="4039394"/>
                <a:chOff x="532606" y="2667000"/>
                <a:chExt cx="1602582" cy="4039394"/>
              </a:xfrm>
            </p:grpSpPr>
            <p:grpSp>
              <p:nvGrpSpPr>
                <p:cNvPr id="355" name="Group 98"/>
                <p:cNvGrpSpPr/>
                <p:nvPr/>
              </p:nvGrpSpPr>
              <p:grpSpPr>
                <a:xfrm>
                  <a:off x="532606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363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67" name="Straight Connector 366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8" name="Straight Connector 367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4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65" name="Straight Connector 364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6" name="Straight Connector 365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56" name="Group 99"/>
                <p:cNvGrpSpPr/>
                <p:nvPr/>
              </p:nvGrpSpPr>
              <p:grpSpPr>
                <a:xfrm>
                  <a:off x="1447800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357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61" name="Straight Connector 360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Straight Connector 361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8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59" name="Straight Connector 358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Straight Connector 359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40" name="Group 107"/>
              <p:cNvGrpSpPr/>
              <p:nvPr/>
            </p:nvGrpSpPr>
            <p:grpSpPr>
              <a:xfrm>
                <a:off x="2362200" y="2667000"/>
                <a:ext cx="1602582" cy="4039394"/>
                <a:chOff x="532606" y="2667000"/>
                <a:chExt cx="1602582" cy="4039394"/>
              </a:xfrm>
            </p:grpSpPr>
            <p:grpSp>
              <p:nvGrpSpPr>
                <p:cNvPr id="341" name="Group 98"/>
                <p:cNvGrpSpPr/>
                <p:nvPr/>
              </p:nvGrpSpPr>
              <p:grpSpPr>
                <a:xfrm>
                  <a:off x="532606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349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53" name="Straight Connector 352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353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0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51" name="Straight Connector 350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42" name="Group 99"/>
                <p:cNvGrpSpPr/>
                <p:nvPr/>
              </p:nvGrpSpPr>
              <p:grpSpPr>
                <a:xfrm>
                  <a:off x="1447800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343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47" name="Straight Connector 346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Straight Connector 347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4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345" name="Straight Connector 344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345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302" name="Group 106"/>
            <p:cNvGrpSpPr/>
            <p:nvPr/>
          </p:nvGrpSpPr>
          <p:grpSpPr>
            <a:xfrm>
              <a:off x="3810000" y="2591594"/>
              <a:ext cx="1602582" cy="4039394"/>
              <a:chOff x="532606" y="2667000"/>
              <a:chExt cx="1602582" cy="4039394"/>
            </a:xfrm>
          </p:grpSpPr>
          <p:grpSp>
            <p:nvGrpSpPr>
              <p:cNvPr id="325" name="Group 98"/>
              <p:cNvGrpSpPr/>
              <p:nvPr/>
            </p:nvGrpSpPr>
            <p:grpSpPr>
              <a:xfrm>
                <a:off x="532606" y="2667000"/>
                <a:ext cx="687388" cy="4039394"/>
                <a:chOff x="532606" y="2667000"/>
                <a:chExt cx="687388" cy="4039394"/>
              </a:xfrm>
            </p:grpSpPr>
            <p:grpSp>
              <p:nvGrpSpPr>
                <p:cNvPr id="333" name="Group 94"/>
                <p:cNvGrpSpPr/>
                <p:nvPr/>
              </p:nvGrpSpPr>
              <p:grpSpPr>
                <a:xfrm>
                  <a:off x="532606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337" name="Straight Connector 336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4" name="Group 95"/>
                <p:cNvGrpSpPr/>
                <p:nvPr/>
              </p:nvGrpSpPr>
              <p:grpSpPr>
                <a:xfrm>
                  <a:off x="990600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335" name="Straight Connector 334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6" name="Group 99"/>
              <p:cNvGrpSpPr/>
              <p:nvPr/>
            </p:nvGrpSpPr>
            <p:grpSpPr>
              <a:xfrm>
                <a:off x="1447800" y="2667000"/>
                <a:ext cx="687388" cy="4039394"/>
                <a:chOff x="532606" y="2667000"/>
                <a:chExt cx="687388" cy="4039394"/>
              </a:xfrm>
            </p:grpSpPr>
            <p:grpSp>
              <p:nvGrpSpPr>
                <p:cNvPr id="327" name="Group 94"/>
                <p:cNvGrpSpPr/>
                <p:nvPr/>
              </p:nvGrpSpPr>
              <p:grpSpPr>
                <a:xfrm>
                  <a:off x="532606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331" name="Straight Connector 330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8" name="Group 95"/>
                <p:cNvGrpSpPr/>
                <p:nvPr/>
              </p:nvGrpSpPr>
              <p:grpSpPr>
                <a:xfrm>
                  <a:off x="990600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329" name="Straight Connector 328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03" name="Group 107"/>
            <p:cNvGrpSpPr/>
            <p:nvPr/>
          </p:nvGrpSpPr>
          <p:grpSpPr>
            <a:xfrm>
              <a:off x="5639594" y="2591594"/>
              <a:ext cx="1602582" cy="4039394"/>
              <a:chOff x="532606" y="2667000"/>
              <a:chExt cx="1602582" cy="4039394"/>
            </a:xfrm>
          </p:grpSpPr>
          <p:grpSp>
            <p:nvGrpSpPr>
              <p:cNvPr id="311" name="Group 98"/>
              <p:cNvGrpSpPr/>
              <p:nvPr/>
            </p:nvGrpSpPr>
            <p:grpSpPr>
              <a:xfrm>
                <a:off x="532606" y="2667000"/>
                <a:ext cx="687388" cy="4039394"/>
                <a:chOff x="532606" y="2667000"/>
                <a:chExt cx="687388" cy="4039394"/>
              </a:xfrm>
            </p:grpSpPr>
            <p:grpSp>
              <p:nvGrpSpPr>
                <p:cNvPr id="319" name="Group 94"/>
                <p:cNvGrpSpPr/>
                <p:nvPr/>
              </p:nvGrpSpPr>
              <p:grpSpPr>
                <a:xfrm>
                  <a:off x="532606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323" name="Straight Connector 322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0" name="Group 95"/>
                <p:cNvGrpSpPr/>
                <p:nvPr/>
              </p:nvGrpSpPr>
              <p:grpSpPr>
                <a:xfrm>
                  <a:off x="990600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321" name="Straight Connector 320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2" name="Group 99"/>
              <p:cNvGrpSpPr/>
              <p:nvPr/>
            </p:nvGrpSpPr>
            <p:grpSpPr>
              <a:xfrm>
                <a:off x="1447800" y="2667000"/>
                <a:ext cx="687388" cy="4039394"/>
                <a:chOff x="532606" y="2667000"/>
                <a:chExt cx="687388" cy="4039394"/>
              </a:xfrm>
            </p:grpSpPr>
            <p:grpSp>
              <p:nvGrpSpPr>
                <p:cNvPr id="313" name="Group 94"/>
                <p:cNvGrpSpPr/>
                <p:nvPr/>
              </p:nvGrpSpPr>
              <p:grpSpPr>
                <a:xfrm>
                  <a:off x="532606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317" name="Straight Connector 316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4" name="Group 95"/>
                <p:cNvGrpSpPr/>
                <p:nvPr/>
              </p:nvGrpSpPr>
              <p:grpSpPr>
                <a:xfrm>
                  <a:off x="990600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315" name="Straight Connector 314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04" name="Group 98"/>
            <p:cNvGrpSpPr/>
            <p:nvPr/>
          </p:nvGrpSpPr>
          <p:grpSpPr>
            <a:xfrm>
              <a:off x="7465218" y="2590800"/>
              <a:ext cx="687388" cy="4039394"/>
              <a:chOff x="532606" y="2667000"/>
              <a:chExt cx="687388" cy="4039394"/>
            </a:xfrm>
          </p:grpSpPr>
          <p:grpSp>
            <p:nvGrpSpPr>
              <p:cNvPr id="305" name="Group 94"/>
              <p:cNvGrpSpPr/>
              <p:nvPr/>
            </p:nvGrpSpPr>
            <p:grpSpPr>
              <a:xfrm>
                <a:off x="532606" y="2667000"/>
                <a:ext cx="229394" cy="4039394"/>
                <a:chOff x="532606" y="2667000"/>
                <a:chExt cx="229394" cy="4039394"/>
              </a:xfrm>
            </p:grpSpPr>
            <p:cxnSp>
              <p:nvCxnSpPr>
                <p:cNvPr id="309" name="Straight Connector 308"/>
                <p:cNvCxnSpPr/>
                <p:nvPr/>
              </p:nvCxnSpPr>
              <p:spPr>
                <a:xfrm rot="5400000">
                  <a:off x="-1485900" y="4686300"/>
                  <a:ext cx="403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 rot="5400000">
                  <a:off x="-1258094" y="4685506"/>
                  <a:ext cx="403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6" name="Group 95"/>
              <p:cNvGrpSpPr/>
              <p:nvPr/>
            </p:nvGrpSpPr>
            <p:grpSpPr>
              <a:xfrm>
                <a:off x="990600" y="2667000"/>
                <a:ext cx="229394" cy="4039394"/>
                <a:chOff x="532606" y="2667000"/>
                <a:chExt cx="229394" cy="4039394"/>
              </a:xfrm>
            </p:grpSpPr>
            <p:cxnSp>
              <p:nvCxnSpPr>
                <p:cNvPr id="307" name="Straight Connector 306"/>
                <p:cNvCxnSpPr/>
                <p:nvPr/>
              </p:nvCxnSpPr>
              <p:spPr>
                <a:xfrm rot="5400000">
                  <a:off x="-1485900" y="4686300"/>
                  <a:ext cx="403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 rot="5400000">
                  <a:off x="-1258094" y="4685506"/>
                  <a:ext cx="403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531811" y="2743200"/>
            <a:ext cx="8078789" cy="4043364"/>
            <a:chOff x="152400" y="2587624"/>
            <a:chExt cx="8078789" cy="4043364"/>
          </a:xfrm>
        </p:grpSpPr>
        <p:grpSp>
          <p:nvGrpSpPr>
            <p:cNvPr id="93" name="Group 79"/>
            <p:cNvGrpSpPr/>
            <p:nvPr/>
          </p:nvGrpSpPr>
          <p:grpSpPr>
            <a:xfrm rot="5400000">
              <a:off x="456009" y="2285602"/>
              <a:ext cx="3432176" cy="4039394"/>
              <a:chOff x="532606" y="2667000"/>
              <a:chExt cx="3432176" cy="4039394"/>
            </a:xfrm>
          </p:grpSpPr>
          <p:grpSp>
            <p:nvGrpSpPr>
              <p:cNvPr id="199" name="Group 106"/>
              <p:cNvGrpSpPr/>
              <p:nvPr/>
            </p:nvGrpSpPr>
            <p:grpSpPr>
              <a:xfrm>
                <a:off x="532606" y="2667000"/>
                <a:ext cx="1602582" cy="4039394"/>
                <a:chOff x="532606" y="2667000"/>
                <a:chExt cx="1602582" cy="4039394"/>
              </a:xfrm>
            </p:grpSpPr>
            <p:grpSp>
              <p:nvGrpSpPr>
                <p:cNvPr id="215" name="Group 98"/>
                <p:cNvGrpSpPr/>
                <p:nvPr/>
              </p:nvGrpSpPr>
              <p:grpSpPr>
                <a:xfrm>
                  <a:off x="532606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223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227" name="Straight Connector 108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109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4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225" name="Straight Connector 96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97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6" name="Group 99"/>
                <p:cNvGrpSpPr/>
                <p:nvPr/>
              </p:nvGrpSpPr>
              <p:grpSpPr>
                <a:xfrm>
                  <a:off x="1447800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217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221" name="Straight Connector 102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103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8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219" name="Straight Connector 218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219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00" name="Group 107"/>
              <p:cNvGrpSpPr/>
              <p:nvPr/>
            </p:nvGrpSpPr>
            <p:grpSpPr>
              <a:xfrm>
                <a:off x="2362200" y="2667000"/>
                <a:ext cx="1602582" cy="4039394"/>
                <a:chOff x="532606" y="2667000"/>
                <a:chExt cx="1602582" cy="4039394"/>
              </a:xfrm>
            </p:grpSpPr>
            <p:grpSp>
              <p:nvGrpSpPr>
                <p:cNvPr id="201" name="Group 98"/>
                <p:cNvGrpSpPr/>
                <p:nvPr/>
              </p:nvGrpSpPr>
              <p:grpSpPr>
                <a:xfrm>
                  <a:off x="532606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209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213" name="Straight Connector 94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Straight Connector 95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0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2" name="Group 99"/>
                <p:cNvGrpSpPr/>
                <p:nvPr/>
              </p:nvGrpSpPr>
              <p:grpSpPr>
                <a:xfrm>
                  <a:off x="1447800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203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207" name="Straight Connector 88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89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4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94" name="Group 110"/>
            <p:cNvGrpSpPr/>
            <p:nvPr/>
          </p:nvGrpSpPr>
          <p:grpSpPr>
            <a:xfrm rot="5400000">
              <a:off x="4495404" y="2284015"/>
              <a:ext cx="3432176" cy="4039394"/>
              <a:chOff x="532606" y="2667000"/>
              <a:chExt cx="3432176" cy="4039394"/>
            </a:xfrm>
          </p:grpSpPr>
          <p:grpSp>
            <p:nvGrpSpPr>
              <p:cNvPr id="169" name="Group 106"/>
              <p:cNvGrpSpPr/>
              <p:nvPr/>
            </p:nvGrpSpPr>
            <p:grpSpPr>
              <a:xfrm>
                <a:off x="532606" y="2667000"/>
                <a:ext cx="1602582" cy="4039394"/>
                <a:chOff x="532606" y="2667000"/>
                <a:chExt cx="1602582" cy="4039394"/>
              </a:xfrm>
            </p:grpSpPr>
            <p:grpSp>
              <p:nvGrpSpPr>
                <p:cNvPr id="185" name="Group 98"/>
                <p:cNvGrpSpPr/>
                <p:nvPr/>
              </p:nvGrpSpPr>
              <p:grpSpPr>
                <a:xfrm>
                  <a:off x="532606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193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4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6" name="Group 99"/>
                <p:cNvGrpSpPr/>
                <p:nvPr/>
              </p:nvGrpSpPr>
              <p:grpSpPr>
                <a:xfrm>
                  <a:off x="1447800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187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70" name="Group 107"/>
              <p:cNvGrpSpPr/>
              <p:nvPr/>
            </p:nvGrpSpPr>
            <p:grpSpPr>
              <a:xfrm>
                <a:off x="2362200" y="2667000"/>
                <a:ext cx="1602582" cy="4039394"/>
                <a:chOff x="532606" y="2667000"/>
                <a:chExt cx="1602582" cy="4039394"/>
              </a:xfrm>
            </p:grpSpPr>
            <p:grpSp>
              <p:nvGrpSpPr>
                <p:cNvPr id="171" name="Group 98"/>
                <p:cNvGrpSpPr/>
                <p:nvPr/>
              </p:nvGrpSpPr>
              <p:grpSpPr>
                <a:xfrm>
                  <a:off x="532606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179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0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72" name="Group 99"/>
                <p:cNvGrpSpPr/>
                <p:nvPr/>
              </p:nvGrpSpPr>
              <p:grpSpPr>
                <a:xfrm>
                  <a:off x="1447800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173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4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95" name="Group 94"/>
            <p:cNvGrpSpPr/>
            <p:nvPr/>
          </p:nvGrpSpPr>
          <p:grpSpPr>
            <a:xfrm rot="5400000">
              <a:off x="2058195" y="4341812"/>
              <a:ext cx="229394" cy="4039394"/>
              <a:chOff x="532606" y="2667000"/>
              <a:chExt cx="229394" cy="4039394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 rot="5400000">
                <a:off x="-1485900" y="4686300"/>
                <a:ext cx="40386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5400000">
                <a:off x="-1258094" y="4685506"/>
                <a:ext cx="40386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4"/>
            <p:cNvGrpSpPr/>
            <p:nvPr/>
          </p:nvGrpSpPr>
          <p:grpSpPr>
            <a:xfrm rot="5400000">
              <a:off x="6093966" y="4341811"/>
              <a:ext cx="229394" cy="4039394"/>
              <a:chOff x="532606" y="2667000"/>
              <a:chExt cx="229394" cy="4039394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 rot="5400000">
                <a:off x="-1485900" y="4686300"/>
                <a:ext cx="40386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-1258094" y="4685506"/>
                <a:ext cx="40386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122"/>
            <p:cNvGrpSpPr/>
            <p:nvPr/>
          </p:nvGrpSpPr>
          <p:grpSpPr>
            <a:xfrm>
              <a:off x="153195" y="2590005"/>
              <a:ext cx="3432176" cy="4039394"/>
              <a:chOff x="532606" y="2667000"/>
              <a:chExt cx="3432176" cy="4039394"/>
            </a:xfrm>
          </p:grpSpPr>
          <p:grpSp>
            <p:nvGrpSpPr>
              <p:cNvPr id="135" name="Group 106"/>
              <p:cNvGrpSpPr/>
              <p:nvPr/>
            </p:nvGrpSpPr>
            <p:grpSpPr>
              <a:xfrm>
                <a:off x="532606" y="2667000"/>
                <a:ext cx="1602582" cy="4039394"/>
                <a:chOff x="532606" y="2667000"/>
                <a:chExt cx="1602582" cy="4039394"/>
              </a:xfrm>
            </p:grpSpPr>
            <p:grpSp>
              <p:nvGrpSpPr>
                <p:cNvPr id="151" name="Group 98"/>
                <p:cNvGrpSpPr/>
                <p:nvPr/>
              </p:nvGrpSpPr>
              <p:grpSpPr>
                <a:xfrm>
                  <a:off x="532606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159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0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2" name="Group 99"/>
                <p:cNvGrpSpPr/>
                <p:nvPr/>
              </p:nvGrpSpPr>
              <p:grpSpPr>
                <a:xfrm>
                  <a:off x="1447800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153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55" name="Straight Connector 154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36" name="Group 107"/>
              <p:cNvGrpSpPr/>
              <p:nvPr/>
            </p:nvGrpSpPr>
            <p:grpSpPr>
              <a:xfrm>
                <a:off x="2362200" y="2667000"/>
                <a:ext cx="1602582" cy="4039394"/>
                <a:chOff x="532606" y="2667000"/>
                <a:chExt cx="1602582" cy="4039394"/>
              </a:xfrm>
            </p:grpSpPr>
            <p:grpSp>
              <p:nvGrpSpPr>
                <p:cNvPr id="137" name="Group 98"/>
                <p:cNvGrpSpPr/>
                <p:nvPr/>
              </p:nvGrpSpPr>
              <p:grpSpPr>
                <a:xfrm>
                  <a:off x="532606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145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49" name="Straight Connector 148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6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8" name="Group 99"/>
                <p:cNvGrpSpPr/>
                <p:nvPr/>
              </p:nvGrpSpPr>
              <p:grpSpPr>
                <a:xfrm>
                  <a:off x="1447800" y="2667000"/>
                  <a:ext cx="687388" cy="4039394"/>
                  <a:chOff x="532606" y="2667000"/>
                  <a:chExt cx="687388" cy="4039394"/>
                </a:xfrm>
              </p:grpSpPr>
              <p:grpSp>
                <p:nvGrpSpPr>
                  <p:cNvPr id="139" name="Group 94"/>
                  <p:cNvGrpSpPr/>
                  <p:nvPr/>
                </p:nvGrpSpPr>
                <p:grpSpPr>
                  <a:xfrm>
                    <a:off x="532606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43" name="Straight Connector 142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" name="Group 95"/>
                  <p:cNvGrpSpPr/>
                  <p:nvPr/>
                </p:nvGrpSpPr>
                <p:grpSpPr>
                  <a:xfrm>
                    <a:off x="990600" y="2667000"/>
                    <a:ext cx="229394" cy="4039394"/>
                    <a:chOff x="532606" y="2667000"/>
                    <a:chExt cx="229394" cy="4039394"/>
                  </a:xfrm>
                </p:grpSpPr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 rot="5400000">
                      <a:off x="-1485900" y="4686300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 rot="5400000">
                      <a:off x="-1258094" y="4685506"/>
                      <a:ext cx="4038600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98" name="Group 106"/>
            <p:cNvGrpSpPr/>
            <p:nvPr/>
          </p:nvGrpSpPr>
          <p:grpSpPr>
            <a:xfrm>
              <a:off x="3810000" y="2591594"/>
              <a:ext cx="1602582" cy="4039394"/>
              <a:chOff x="532606" y="2667000"/>
              <a:chExt cx="1602582" cy="4039394"/>
            </a:xfrm>
          </p:grpSpPr>
          <p:grpSp>
            <p:nvGrpSpPr>
              <p:cNvPr id="121" name="Group 98"/>
              <p:cNvGrpSpPr/>
              <p:nvPr/>
            </p:nvGrpSpPr>
            <p:grpSpPr>
              <a:xfrm>
                <a:off x="532606" y="2667000"/>
                <a:ext cx="687388" cy="4039394"/>
                <a:chOff x="532606" y="2667000"/>
                <a:chExt cx="687388" cy="4039394"/>
              </a:xfrm>
            </p:grpSpPr>
            <p:grpSp>
              <p:nvGrpSpPr>
                <p:cNvPr id="129" name="Group 94"/>
                <p:cNvGrpSpPr/>
                <p:nvPr/>
              </p:nvGrpSpPr>
              <p:grpSpPr>
                <a:xfrm>
                  <a:off x="532606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0" name="Group 95"/>
                <p:cNvGrpSpPr/>
                <p:nvPr/>
              </p:nvGrpSpPr>
              <p:grpSpPr>
                <a:xfrm>
                  <a:off x="990600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2" name="Group 99"/>
              <p:cNvGrpSpPr/>
              <p:nvPr/>
            </p:nvGrpSpPr>
            <p:grpSpPr>
              <a:xfrm>
                <a:off x="1447800" y="2667000"/>
                <a:ext cx="687388" cy="4039394"/>
                <a:chOff x="532606" y="2667000"/>
                <a:chExt cx="687388" cy="4039394"/>
              </a:xfrm>
            </p:grpSpPr>
            <p:grpSp>
              <p:nvGrpSpPr>
                <p:cNvPr id="123" name="Group 94"/>
                <p:cNvGrpSpPr/>
                <p:nvPr/>
              </p:nvGrpSpPr>
              <p:grpSpPr>
                <a:xfrm>
                  <a:off x="532606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127" name="Straight Connector 126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4" name="Group 95"/>
                <p:cNvGrpSpPr/>
                <p:nvPr/>
              </p:nvGrpSpPr>
              <p:grpSpPr>
                <a:xfrm>
                  <a:off x="990600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9" name="Group 107"/>
            <p:cNvGrpSpPr/>
            <p:nvPr/>
          </p:nvGrpSpPr>
          <p:grpSpPr>
            <a:xfrm>
              <a:off x="5639594" y="2591594"/>
              <a:ext cx="1602582" cy="4039394"/>
              <a:chOff x="532606" y="2667000"/>
              <a:chExt cx="1602582" cy="4039394"/>
            </a:xfrm>
          </p:grpSpPr>
          <p:grpSp>
            <p:nvGrpSpPr>
              <p:cNvPr id="107" name="Group 98"/>
              <p:cNvGrpSpPr/>
              <p:nvPr/>
            </p:nvGrpSpPr>
            <p:grpSpPr>
              <a:xfrm>
                <a:off x="532606" y="2667000"/>
                <a:ext cx="687388" cy="4039394"/>
                <a:chOff x="532606" y="2667000"/>
                <a:chExt cx="687388" cy="4039394"/>
              </a:xfrm>
            </p:grpSpPr>
            <p:grpSp>
              <p:nvGrpSpPr>
                <p:cNvPr id="115" name="Group 94"/>
                <p:cNvGrpSpPr/>
                <p:nvPr/>
              </p:nvGrpSpPr>
              <p:grpSpPr>
                <a:xfrm>
                  <a:off x="532606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119" name="Straight Connector 118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6" name="Group 95"/>
                <p:cNvGrpSpPr/>
                <p:nvPr/>
              </p:nvGrpSpPr>
              <p:grpSpPr>
                <a:xfrm>
                  <a:off x="990600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117" name="Straight Connector 116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8" name="Group 99"/>
              <p:cNvGrpSpPr/>
              <p:nvPr/>
            </p:nvGrpSpPr>
            <p:grpSpPr>
              <a:xfrm>
                <a:off x="1447800" y="2667000"/>
                <a:ext cx="687388" cy="4039394"/>
                <a:chOff x="532606" y="2667000"/>
                <a:chExt cx="687388" cy="4039394"/>
              </a:xfrm>
            </p:grpSpPr>
            <p:grpSp>
              <p:nvGrpSpPr>
                <p:cNvPr id="109" name="Group 94"/>
                <p:cNvGrpSpPr/>
                <p:nvPr/>
              </p:nvGrpSpPr>
              <p:grpSpPr>
                <a:xfrm>
                  <a:off x="532606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113" name="Straight Connector 112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0" name="Group 95"/>
                <p:cNvGrpSpPr/>
                <p:nvPr/>
              </p:nvGrpSpPr>
              <p:grpSpPr>
                <a:xfrm>
                  <a:off x="990600" y="2667000"/>
                  <a:ext cx="229394" cy="4039394"/>
                  <a:chOff x="532606" y="2667000"/>
                  <a:chExt cx="229394" cy="4039394"/>
                </a:xfrm>
              </p:grpSpPr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>
                    <a:off x="-1485900" y="4686300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rot="5400000">
                    <a:off x="-1258094" y="4685506"/>
                    <a:ext cx="4038600" cy="158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00" name="Group 98"/>
            <p:cNvGrpSpPr/>
            <p:nvPr/>
          </p:nvGrpSpPr>
          <p:grpSpPr>
            <a:xfrm>
              <a:off x="7465218" y="2590800"/>
              <a:ext cx="687388" cy="4039394"/>
              <a:chOff x="532606" y="2667000"/>
              <a:chExt cx="687388" cy="4039394"/>
            </a:xfrm>
          </p:grpSpPr>
          <p:grpSp>
            <p:nvGrpSpPr>
              <p:cNvPr id="101" name="Group 94"/>
              <p:cNvGrpSpPr/>
              <p:nvPr/>
            </p:nvGrpSpPr>
            <p:grpSpPr>
              <a:xfrm>
                <a:off x="532606" y="2667000"/>
                <a:ext cx="229394" cy="4039394"/>
                <a:chOff x="532606" y="2667000"/>
                <a:chExt cx="229394" cy="4039394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-1485900" y="4686300"/>
                  <a:ext cx="403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>
                  <a:off x="-1258094" y="4685506"/>
                  <a:ext cx="403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95"/>
              <p:cNvGrpSpPr/>
              <p:nvPr/>
            </p:nvGrpSpPr>
            <p:grpSpPr>
              <a:xfrm>
                <a:off x="990600" y="2667000"/>
                <a:ext cx="229394" cy="4039394"/>
                <a:chOff x="532606" y="2667000"/>
                <a:chExt cx="229394" cy="4039394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-1485900" y="4686300"/>
                  <a:ext cx="403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>
                  <a:off x="-1258094" y="4685506"/>
                  <a:ext cx="4038600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4" name="Freeform 83"/>
          <p:cNvSpPr/>
          <p:nvPr/>
        </p:nvSpPr>
        <p:spPr>
          <a:xfrm>
            <a:off x="4617165" y="2828232"/>
            <a:ext cx="1752600" cy="2438400"/>
          </a:xfrm>
          <a:custGeom>
            <a:avLst/>
            <a:gdLst>
              <a:gd name="connsiteX0" fmla="*/ 1890091 w 1905000"/>
              <a:gd name="connsiteY0" fmla="*/ 649357 h 2438400"/>
              <a:gd name="connsiteX1" fmla="*/ 1641613 w 1905000"/>
              <a:gd name="connsiteY1" fmla="*/ 758687 h 2438400"/>
              <a:gd name="connsiteX2" fmla="*/ 1502465 w 1905000"/>
              <a:gd name="connsiteY2" fmla="*/ 907774 h 2438400"/>
              <a:gd name="connsiteX3" fmla="*/ 1502465 w 1905000"/>
              <a:gd name="connsiteY3" fmla="*/ 1106557 h 2438400"/>
              <a:gd name="connsiteX4" fmla="*/ 1472648 w 1905000"/>
              <a:gd name="connsiteY4" fmla="*/ 1255644 h 2438400"/>
              <a:gd name="connsiteX5" fmla="*/ 1343439 w 1905000"/>
              <a:gd name="connsiteY5" fmla="*/ 1384852 h 2438400"/>
              <a:gd name="connsiteX6" fmla="*/ 1134717 w 1905000"/>
              <a:gd name="connsiteY6" fmla="*/ 1524000 h 2438400"/>
              <a:gd name="connsiteX7" fmla="*/ 1045265 w 1905000"/>
              <a:gd name="connsiteY7" fmla="*/ 1722783 h 2438400"/>
              <a:gd name="connsiteX8" fmla="*/ 985630 w 1905000"/>
              <a:gd name="connsiteY8" fmla="*/ 2001078 h 2438400"/>
              <a:gd name="connsiteX9" fmla="*/ 876300 w 1905000"/>
              <a:gd name="connsiteY9" fmla="*/ 2160105 h 2438400"/>
              <a:gd name="connsiteX10" fmla="*/ 677517 w 1905000"/>
              <a:gd name="connsiteY10" fmla="*/ 2348948 h 2438400"/>
              <a:gd name="connsiteX11" fmla="*/ 438978 w 1905000"/>
              <a:gd name="connsiteY11" fmla="*/ 2428461 h 2438400"/>
              <a:gd name="connsiteX12" fmla="*/ 160682 w 1905000"/>
              <a:gd name="connsiteY12" fmla="*/ 2289313 h 2438400"/>
              <a:gd name="connsiteX13" fmla="*/ 31474 w 1905000"/>
              <a:gd name="connsiteY13" fmla="*/ 1792357 h 2438400"/>
              <a:gd name="connsiteX14" fmla="*/ 1656 w 1905000"/>
              <a:gd name="connsiteY14" fmla="*/ 1205948 h 2438400"/>
              <a:gd name="connsiteX15" fmla="*/ 41413 w 1905000"/>
              <a:gd name="connsiteY15" fmla="*/ 510209 h 2438400"/>
              <a:gd name="connsiteX16" fmla="*/ 200439 w 1905000"/>
              <a:gd name="connsiteY16" fmla="*/ 281609 h 2438400"/>
              <a:gd name="connsiteX17" fmla="*/ 667578 w 1905000"/>
              <a:gd name="connsiteY17" fmla="*/ 112644 h 2438400"/>
              <a:gd name="connsiteX18" fmla="*/ 1065143 w 1905000"/>
              <a:gd name="connsiteY18" fmla="*/ 13252 h 2438400"/>
              <a:gd name="connsiteX19" fmla="*/ 1482587 w 1905000"/>
              <a:gd name="connsiteY19" fmla="*/ 33131 h 2438400"/>
              <a:gd name="connsiteX20" fmla="*/ 1681369 w 1905000"/>
              <a:gd name="connsiteY20" fmla="*/ 202096 h 2438400"/>
              <a:gd name="connsiteX21" fmla="*/ 1731065 w 1905000"/>
              <a:gd name="connsiteY21" fmla="*/ 381000 h 2438400"/>
              <a:gd name="connsiteX22" fmla="*/ 1890091 w 1905000"/>
              <a:gd name="connsiteY22" fmla="*/ 649357 h 2438400"/>
              <a:gd name="connsiteX0" fmla="*/ 1737691 w 1752600"/>
              <a:gd name="connsiteY0" fmla="*/ 649357 h 2438400"/>
              <a:gd name="connsiteX1" fmla="*/ 1641613 w 1752600"/>
              <a:gd name="connsiteY1" fmla="*/ 758687 h 2438400"/>
              <a:gd name="connsiteX2" fmla="*/ 1502465 w 1752600"/>
              <a:gd name="connsiteY2" fmla="*/ 907774 h 2438400"/>
              <a:gd name="connsiteX3" fmla="*/ 1502465 w 1752600"/>
              <a:gd name="connsiteY3" fmla="*/ 1106557 h 2438400"/>
              <a:gd name="connsiteX4" fmla="*/ 1472648 w 1752600"/>
              <a:gd name="connsiteY4" fmla="*/ 1255644 h 2438400"/>
              <a:gd name="connsiteX5" fmla="*/ 1343439 w 1752600"/>
              <a:gd name="connsiteY5" fmla="*/ 1384852 h 2438400"/>
              <a:gd name="connsiteX6" fmla="*/ 1134717 w 1752600"/>
              <a:gd name="connsiteY6" fmla="*/ 1524000 h 2438400"/>
              <a:gd name="connsiteX7" fmla="*/ 1045265 w 1752600"/>
              <a:gd name="connsiteY7" fmla="*/ 1722783 h 2438400"/>
              <a:gd name="connsiteX8" fmla="*/ 985630 w 1752600"/>
              <a:gd name="connsiteY8" fmla="*/ 2001078 h 2438400"/>
              <a:gd name="connsiteX9" fmla="*/ 876300 w 1752600"/>
              <a:gd name="connsiteY9" fmla="*/ 2160105 h 2438400"/>
              <a:gd name="connsiteX10" fmla="*/ 677517 w 1752600"/>
              <a:gd name="connsiteY10" fmla="*/ 2348948 h 2438400"/>
              <a:gd name="connsiteX11" fmla="*/ 438978 w 1752600"/>
              <a:gd name="connsiteY11" fmla="*/ 2428461 h 2438400"/>
              <a:gd name="connsiteX12" fmla="*/ 160682 w 1752600"/>
              <a:gd name="connsiteY12" fmla="*/ 2289313 h 2438400"/>
              <a:gd name="connsiteX13" fmla="*/ 31474 w 1752600"/>
              <a:gd name="connsiteY13" fmla="*/ 1792357 h 2438400"/>
              <a:gd name="connsiteX14" fmla="*/ 1656 w 1752600"/>
              <a:gd name="connsiteY14" fmla="*/ 1205948 h 2438400"/>
              <a:gd name="connsiteX15" fmla="*/ 41413 w 1752600"/>
              <a:gd name="connsiteY15" fmla="*/ 510209 h 2438400"/>
              <a:gd name="connsiteX16" fmla="*/ 200439 w 1752600"/>
              <a:gd name="connsiteY16" fmla="*/ 281609 h 2438400"/>
              <a:gd name="connsiteX17" fmla="*/ 667578 w 1752600"/>
              <a:gd name="connsiteY17" fmla="*/ 112644 h 2438400"/>
              <a:gd name="connsiteX18" fmla="*/ 1065143 w 1752600"/>
              <a:gd name="connsiteY18" fmla="*/ 13252 h 2438400"/>
              <a:gd name="connsiteX19" fmla="*/ 1482587 w 1752600"/>
              <a:gd name="connsiteY19" fmla="*/ 33131 h 2438400"/>
              <a:gd name="connsiteX20" fmla="*/ 1681369 w 1752600"/>
              <a:gd name="connsiteY20" fmla="*/ 202096 h 2438400"/>
              <a:gd name="connsiteX21" fmla="*/ 1731065 w 1752600"/>
              <a:gd name="connsiteY21" fmla="*/ 381000 h 2438400"/>
              <a:gd name="connsiteX22" fmla="*/ 1737691 w 1752600"/>
              <a:gd name="connsiteY22" fmla="*/ 649357 h 2438400"/>
              <a:gd name="connsiteX0" fmla="*/ 1737691 w 1752600"/>
              <a:gd name="connsiteY0" fmla="*/ 649357 h 2438400"/>
              <a:gd name="connsiteX1" fmla="*/ 1641613 w 1752600"/>
              <a:gd name="connsiteY1" fmla="*/ 758687 h 2438400"/>
              <a:gd name="connsiteX2" fmla="*/ 1502465 w 1752600"/>
              <a:gd name="connsiteY2" fmla="*/ 907774 h 2438400"/>
              <a:gd name="connsiteX3" fmla="*/ 1502465 w 1752600"/>
              <a:gd name="connsiteY3" fmla="*/ 1106557 h 2438400"/>
              <a:gd name="connsiteX4" fmla="*/ 1472648 w 1752600"/>
              <a:gd name="connsiteY4" fmla="*/ 1255644 h 2438400"/>
              <a:gd name="connsiteX5" fmla="*/ 1343439 w 1752600"/>
              <a:gd name="connsiteY5" fmla="*/ 1384852 h 2438400"/>
              <a:gd name="connsiteX6" fmla="*/ 1134717 w 1752600"/>
              <a:gd name="connsiteY6" fmla="*/ 1524000 h 2438400"/>
              <a:gd name="connsiteX7" fmla="*/ 1045265 w 1752600"/>
              <a:gd name="connsiteY7" fmla="*/ 1722783 h 2438400"/>
              <a:gd name="connsiteX8" fmla="*/ 985630 w 1752600"/>
              <a:gd name="connsiteY8" fmla="*/ 2001078 h 2438400"/>
              <a:gd name="connsiteX9" fmla="*/ 876300 w 1752600"/>
              <a:gd name="connsiteY9" fmla="*/ 2160105 h 2438400"/>
              <a:gd name="connsiteX10" fmla="*/ 677517 w 1752600"/>
              <a:gd name="connsiteY10" fmla="*/ 2348948 h 2438400"/>
              <a:gd name="connsiteX11" fmla="*/ 438978 w 1752600"/>
              <a:gd name="connsiteY11" fmla="*/ 2428461 h 2438400"/>
              <a:gd name="connsiteX12" fmla="*/ 160682 w 1752600"/>
              <a:gd name="connsiteY12" fmla="*/ 2289313 h 2438400"/>
              <a:gd name="connsiteX13" fmla="*/ 31474 w 1752600"/>
              <a:gd name="connsiteY13" fmla="*/ 1792357 h 2438400"/>
              <a:gd name="connsiteX14" fmla="*/ 1656 w 1752600"/>
              <a:gd name="connsiteY14" fmla="*/ 1205948 h 2438400"/>
              <a:gd name="connsiteX15" fmla="*/ 41413 w 1752600"/>
              <a:gd name="connsiteY15" fmla="*/ 510209 h 2438400"/>
              <a:gd name="connsiteX16" fmla="*/ 200439 w 1752600"/>
              <a:gd name="connsiteY16" fmla="*/ 281609 h 2438400"/>
              <a:gd name="connsiteX17" fmla="*/ 667578 w 1752600"/>
              <a:gd name="connsiteY17" fmla="*/ 112644 h 2438400"/>
              <a:gd name="connsiteX18" fmla="*/ 1065143 w 1752600"/>
              <a:gd name="connsiteY18" fmla="*/ 13252 h 2438400"/>
              <a:gd name="connsiteX19" fmla="*/ 1482587 w 1752600"/>
              <a:gd name="connsiteY19" fmla="*/ 33131 h 2438400"/>
              <a:gd name="connsiteX20" fmla="*/ 1681369 w 1752600"/>
              <a:gd name="connsiteY20" fmla="*/ 202096 h 2438400"/>
              <a:gd name="connsiteX21" fmla="*/ 1671430 w 1752600"/>
              <a:gd name="connsiteY21" fmla="*/ 231913 h 2438400"/>
              <a:gd name="connsiteX22" fmla="*/ 1731065 w 1752600"/>
              <a:gd name="connsiteY22" fmla="*/ 381000 h 2438400"/>
              <a:gd name="connsiteX23" fmla="*/ 1737691 w 1752600"/>
              <a:gd name="connsiteY23" fmla="*/ 649357 h 2438400"/>
              <a:gd name="connsiteX0" fmla="*/ 1737691 w 1752600"/>
              <a:gd name="connsiteY0" fmla="*/ 649357 h 2438400"/>
              <a:gd name="connsiteX1" fmla="*/ 1641613 w 1752600"/>
              <a:gd name="connsiteY1" fmla="*/ 758687 h 2438400"/>
              <a:gd name="connsiteX2" fmla="*/ 1502465 w 1752600"/>
              <a:gd name="connsiteY2" fmla="*/ 907774 h 2438400"/>
              <a:gd name="connsiteX3" fmla="*/ 1502465 w 1752600"/>
              <a:gd name="connsiteY3" fmla="*/ 1106557 h 2438400"/>
              <a:gd name="connsiteX4" fmla="*/ 1472648 w 1752600"/>
              <a:gd name="connsiteY4" fmla="*/ 1255644 h 2438400"/>
              <a:gd name="connsiteX5" fmla="*/ 1343439 w 1752600"/>
              <a:gd name="connsiteY5" fmla="*/ 1384852 h 2438400"/>
              <a:gd name="connsiteX6" fmla="*/ 1134717 w 1752600"/>
              <a:gd name="connsiteY6" fmla="*/ 1524000 h 2438400"/>
              <a:gd name="connsiteX7" fmla="*/ 1045265 w 1752600"/>
              <a:gd name="connsiteY7" fmla="*/ 1722783 h 2438400"/>
              <a:gd name="connsiteX8" fmla="*/ 985630 w 1752600"/>
              <a:gd name="connsiteY8" fmla="*/ 2001078 h 2438400"/>
              <a:gd name="connsiteX9" fmla="*/ 876300 w 1752600"/>
              <a:gd name="connsiteY9" fmla="*/ 2160105 h 2438400"/>
              <a:gd name="connsiteX10" fmla="*/ 677517 w 1752600"/>
              <a:gd name="connsiteY10" fmla="*/ 2348948 h 2438400"/>
              <a:gd name="connsiteX11" fmla="*/ 438978 w 1752600"/>
              <a:gd name="connsiteY11" fmla="*/ 2428461 h 2438400"/>
              <a:gd name="connsiteX12" fmla="*/ 160682 w 1752600"/>
              <a:gd name="connsiteY12" fmla="*/ 2289313 h 2438400"/>
              <a:gd name="connsiteX13" fmla="*/ 31474 w 1752600"/>
              <a:gd name="connsiteY13" fmla="*/ 1792357 h 2438400"/>
              <a:gd name="connsiteX14" fmla="*/ 1656 w 1752600"/>
              <a:gd name="connsiteY14" fmla="*/ 1205948 h 2438400"/>
              <a:gd name="connsiteX15" fmla="*/ 41413 w 1752600"/>
              <a:gd name="connsiteY15" fmla="*/ 510209 h 2438400"/>
              <a:gd name="connsiteX16" fmla="*/ 200439 w 1752600"/>
              <a:gd name="connsiteY16" fmla="*/ 281609 h 2438400"/>
              <a:gd name="connsiteX17" fmla="*/ 667578 w 1752600"/>
              <a:gd name="connsiteY17" fmla="*/ 112644 h 2438400"/>
              <a:gd name="connsiteX18" fmla="*/ 1065143 w 1752600"/>
              <a:gd name="connsiteY18" fmla="*/ 13252 h 2438400"/>
              <a:gd name="connsiteX19" fmla="*/ 1482587 w 1752600"/>
              <a:gd name="connsiteY19" fmla="*/ 33131 h 2438400"/>
              <a:gd name="connsiteX20" fmla="*/ 1681369 w 1752600"/>
              <a:gd name="connsiteY20" fmla="*/ 202096 h 2438400"/>
              <a:gd name="connsiteX21" fmla="*/ 1671430 w 1752600"/>
              <a:gd name="connsiteY21" fmla="*/ 231913 h 2438400"/>
              <a:gd name="connsiteX22" fmla="*/ 1731065 w 1752600"/>
              <a:gd name="connsiteY22" fmla="*/ 381000 h 2438400"/>
              <a:gd name="connsiteX23" fmla="*/ 1731065 w 1752600"/>
              <a:gd name="connsiteY23" fmla="*/ 381000 h 2438400"/>
              <a:gd name="connsiteX24" fmla="*/ 1737691 w 1752600"/>
              <a:gd name="connsiteY24" fmla="*/ 649357 h 2438400"/>
              <a:gd name="connsiteX0" fmla="*/ 1737691 w 1752600"/>
              <a:gd name="connsiteY0" fmla="*/ 649357 h 2438400"/>
              <a:gd name="connsiteX1" fmla="*/ 1641613 w 1752600"/>
              <a:gd name="connsiteY1" fmla="*/ 758687 h 2438400"/>
              <a:gd name="connsiteX2" fmla="*/ 1502465 w 1752600"/>
              <a:gd name="connsiteY2" fmla="*/ 907774 h 2438400"/>
              <a:gd name="connsiteX3" fmla="*/ 1502465 w 1752600"/>
              <a:gd name="connsiteY3" fmla="*/ 1106557 h 2438400"/>
              <a:gd name="connsiteX4" fmla="*/ 1472648 w 1752600"/>
              <a:gd name="connsiteY4" fmla="*/ 1255644 h 2438400"/>
              <a:gd name="connsiteX5" fmla="*/ 1191039 w 1752600"/>
              <a:gd name="connsiteY5" fmla="*/ 1232452 h 2438400"/>
              <a:gd name="connsiteX6" fmla="*/ 1134717 w 1752600"/>
              <a:gd name="connsiteY6" fmla="*/ 1524000 h 2438400"/>
              <a:gd name="connsiteX7" fmla="*/ 1045265 w 1752600"/>
              <a:gd name="connsiteY7" fmla="*/ 1722783 h 2438400"/>
              <a:gd name="connsiteX8" fmla="*/ 985630 w 1752600"/>
              <a:gd name="connsiteY8" fmla="*/ 2001078 h 2438400"/>
              <a:gd name="connsiteX9" fmla="*/ 876300 w 1752600"/>
              <a:gd name="connsiteY9" fmla="*/ 2160105 h 2438400"/>
              <a:gd name="connsiteX10" fmla="*/ 677517 w 1752600"/>
              <a:gd name="connsiteY10" fmla="*/ 2348948 h 2438400"/>
              <a:gd name="connsiteX11" fmla="*/ 438978 w 1752600"/>
              <a:gd name="connsiteY11" fmla="*/ 2428461 h 2438400"/>
              <a:gd name="connsiteX12" fmla="*/ 160682 w 1752600"/>
              <a:gd name="connsiteY12" fmla="*/ 2289313 h 2438400"/>
              <a:gd name="connsiteX13" fmla="*/ 31474 w 1752600"/>
              <a:gd name="connsiteY13" fmla="*/ 1792357 h 2438400"/>
              <a:gd name="connsiteX14" fmla="*/ 1656 w 1752600"/>
              <a:gd name="connsiteY14" fmla="*/ 1205948 h 2438400"/>
              <a:gd name="connsiteX15" fmla="*/ 41413 w 1752600"/>
              <a:gd name="connsiteY15" fmla="*/ 510209 h 2438400"/>
              <a:gd name="connsiteX16" fmla="*/ 200439 w 1752600"/>
              <a:gd name="connsiteY16" fmla="*/ 281609 h 2438400"/>
              <a:gd name="connsiteX17" fmla="*/ 667578 w 1752600"/>
              <a:gd name="connsiteY17" fmla="*/ 112644 h 2438400"/>
              <a:gd name="connsiteX18" fmla="*/ 1065143 w 1752600"/>
              <a:gd name="connsiteY18" fmla="*/ 13252 h 2438400"/>
              <a:gd name="connsiteX19" fmla="*/ 1482587 w 1752600"/>
              <a:gd name="connsiteY19" fmla="*/ 33131 h 2438400"/>
              <a:gd name="connsiteX20" fmla="*/ 1681369 w 1752600"/>
              <a:gd name="connsiteY20" fmla="*/ 202096 h 2438400"/>
              <a:gd name="connsiteX21" fmla="*/ 1671430 w 1752600"/>
              <a:gd name="connsiteY21" fmla="*/ 231913 h 2438400"/>
              <a:gd name="connsiteX22" fmla="*/ 1731065 w 1752600"/>
              <a:gd name="connsiteY22" fmla="*/ 381000 h 2438400"/>
              <a:gd name="connsiteX23" fmla="*/ 1731065 w 1752600"/>
              <a:gd name="connsiteY23" fmla="*/ 381000 h 2438400"/>
              <a:gd name="connsiteX24" fmla="*/ 1737691 w 1752600"/>
              <a:gd name="connsiteY24" fmla="*/ 649357 h 2438400"/>
              <a:gd name="connsiteX0" fmla="*/ 1737691 w 1752600"/>
              <a:gd name="connsiteY0" fmla="*/ 649357 h 2438400"/>
              <a:gd name="connsiteX1" fmla="*/ 1641613 w 1752600"/>
              <a:gd name="connsiteY1" fmla="*/ 758687 h 2438400"/>
              <a:gd name="connsiteX2" fmla="*/ 1502465 w 1752600"/>
              <a:gd name="connsiteY2" fmla="*/ 907774 h 2438400"/>
              <a:gd name="connsiteX3" fmla="*/ 1502465 w 1752600"/>
              <a:gd name="connsiteY3" fmla="*/ 1106557 h 2438400"/>
              <a:gd name="connsiteX4" fmla="*/ 1320248 w 1752600"/>
              <a:gd name="connsiteY4" fmla="*/ 1027044 h 2438400"/>
              <a:gd name="connsiteX5" fmla="*/ 1191039 w 1752600"/>
              <a:gd name="connsiteY5" fmla="*/ 1232452 h 2438400"/>
              <a:gd name="connsiteX6" fmla="*/ 1134717 w 1752600"/>
              <a:gd name="connsiteY6" fmla="*/ 1524000 h 2438400"/>
              <a:gd name="connsiteX7" fmla="*/ 1045265 w 1752600"/>
              <a:gd name="connsiteY7" fmla="*/ 1722783 h 2438400"/>
              <a:gd name="connsiteX8" fmla="*/ 985630 w 1752600"/>
              <a:gd name="connsiteY8" fmla="*/ 2001078 h 2438400"/>
              <a:gd name="connsiteX9" fmla="*/ 876300 w 1752600"/>
              <a:gd name="connsiteY9" fmla="*/ 2160105 h 2438400"/>
              <a:gd name="connsiteX10" fmla="*/ 677517 w 1752600"/>
              <a:gd name="connsiteY10" fmla="*/ 2348948 h 2438400"/>
              <a:gd name="connsiteX11" fmla="*/ 438978 w 1752600"/>
              <a:gd name="connsiteY11" fmla="*/ 2428461 h 2438400"/>
              <a:gd name="connsiteX12" fmla="*/ 160682 w 1752600"/>
              <a:gd name="connsiteY12" fmla="*/ 2289313 h 2438400"/>
              <a:gd name="connsiteX13" fmla="*/ 31474 w 1752600"/>
              <a:gd name="connsiteY13" fmla="*/ 1792357 h 2438400"/>
              <a:gd name="connsiteX14" fmla="*/ 1656 w 1752600"/>
              <a:gd name="connsiteY14" fmla="*/ 1205948 h 2438400"/>
              <a:gd name="connsiteX15" fmla="*/ 41413 w 1752600"/>
              <a:gd name="connsiteY15" fmla="*/ 510209 h 2438400"/>
              <a:gd name="connsiteX16" fmla="*/ 200439 w 1752600"/>
              <a:gd name="connsiteY16" fmla="*/ 281609 h 2438400"/>
              <a:gd name="connsiteX17" fmla="*/ 667578 w 1752600"/>
              <a:gd name="connsiteY17" fmla="*/ 112644 h 2438400"/>
              <a:gd name="connsiteX18" fmla="*/ 1065143 w 1752600"/>
              <a:gd name="connsiteY18" fmla="*/ 13252 h 2438400"/>
              <a:gd name="connsiteX19" fmla="*/ 1482587 w 1752600"/>
              <a:gd name="connsiteY19" fmla="*/ 33131 h 2438400"/>
              <a:gd name="connsiteX20" fmla="*/ 1681369 w 1752600"/>
              <a:gd name="connsiteY20" fmla="*/ 202096 h 2438400"/>
              <a:gd name="connsiteX21" fmla="*/ 1671430 w 1752600"/>
              <a:gd name="connsiteY21" fmla="*/ 231913 h 2438400"/>
              <a:gd name="connsiteX22" fmla="*/ 1731065 w 1752600"/>
              <a:gd name="connsiteY22" fmla="*/ 381000 h 2438400"/>
              <a:gd name="connsiteX23" fmla="*/ 1731065 w 1752600"/>
              <a:gd name="connsiteY23" fmla="*/ 381000 h 2438400"/>
              <a:gd name="connsiteX24" fmla="*/ 1737691 w 1752600"/>
              <a:gd name="connsiteY24" fmla="*/ 649357 h 2438400"/>
              <a:gd name="connsiteX0" fmla="*/ 1737691 w 1752600"/>
              <a:gd name="connsiteY0" fmla="*/ 649357 h 2438400"/>
              <a:gd name="connsiteX1" fmla="*/ 1641613 w 1752600"/>
              <a:gd name="connsiteY1" fmla="*/ 758687 h 2438400"/>
              <a:gd name="connsiteX2" fmla="*/ 1502465 w 1752600"/>
              <a:gd name="connsiteY2" fmla="*/ 907774 h 2438400"/>
              <a:gd name="connsiteX3" fmla="*/ 1320248 w 1752600"/>
              <a:gd name="connsiteY3" fmla="*/ 1027044 h 2438400"/>
              <a:gd name="connsiteX4" fmla="*/ 1191039 w 1752600"/>
              <a:gd name="connsiteY4" fmla="*/ 1232452 h 2438400"/>
              <a:gd name="connsiteX5" fmla="*/ 1134717 w 1752600"/>
              <a:gd name="connsiteY5" fmla="*/ 1524000 h 2438400"/>
              <a:gd name="connsiteX6" fmla="*/ 1045265 w 1752600"/>
              <a:gd name="connsiteY6" fmla="*/ 1722783 h 2438400"/>
              <a:gd name="connsiteX7" fmla="*/ 985630 w 1752600"/>
              <a:gd name="connsiteY7" fmla="*/ 2001078 h 2438400"/>
              <a:gd name="connsiteX8" fmla="*/ 876300 w 1752600"/>
              <a:gd name="connsiteY8" fmla="*/ 2160105 h 2438400"/>
              <a:gd name="connsiteX9" fmla="*/ 677517 w 1752600"/>
              <a:gd name="connsiteY9" fmla="*/ 2348948 h 2438400"/>
              <a:gd name="connsiteX10" fmla="*/ 438978 w 1752600"/>
              <a:gd name="connsiteY10" fmla="*/ 2428461 h 2438400"/>
              <a:gd name="connsiteX11" fmla="*/ 160682 w 1752600"/>
              <a:gd name="connsiteY11" fmla="*/ 2289313 h 2438400"/>
              <a:gd name="connsiteX12" fmla="*/ 31474 w 1752600"/>
              <a:gd name="connsiteY12" fmla="*/ 1792357 h 2438400"/>
              <a:gd name="connsiteX13" fmla="*/ 1656 w 1752600"/>
              <a:gd name="connsiteY13" fmla="*/ 1205948 h 2438400"/>
              <a:gd name="connsiteX14" fmla="*/ 41413 w 1752600"/>
              <a:gd name="connsiteY14" fmla="*/ 510209 h 2438400"/>
              <a:gd name="connsiteX15" fmla="*/ 200439 w 1752600"/>
              <a:gd name="connsiteY15" fmla="*/ 281609 h 2438400"/>
              <a:gd name="connsiteX16" fmla="*/ 667578 w 1752600"/>
              <a:gd name="connsiteY16" fmla="*/ 112644 h 2438400"/>
              <a:gd name="connsiteX17" fmla="*/ 1065143 w 1752600"/>
              <a:gd name="connsiteY17" fmla="*/ 13252 h 2438400"/>
              <a:gd name="connsiteX18" fmla="*/ 1482587 w 1752600"/>
              <a:gd name="connsiteY18" fmla="*/ 33131 h 2438400"/>
              <a:gd name="connsiteX19" fmla="*/ 1681369 w 1752600"/>
              <a:gd name="connsiteY19" fmla="*/ 202096 h 2438400"/>
              <a:gd name="connsiteX20" fmla="*/ 1671430 w 1752600"/>
              <a:gd name="connsiteY20" fmla="*/ 231913 h 2438400"/>
              <a:gd name="connsiteX21" fmla="*/ 1731065 w 1752600"/>
              <a:gd name="connsiteY21" fmla="*/ 381000 h 2438400"/>
              <a:gd name="connsiteX22" fmla="*/ 1731065 w 1752600"/>
              <a:gd name="connsiteY22" fmla="*/ 381000 h 2438400"/>
              <a:gd name="connsiteX23" fmla="*/ 1737691 w 1752600"/>
              <a:gd name="connsiteY23" fmla="*/ 649357 h 2438400"/>
              <a:gd name="connsiteX0" fmla="*/ 1737691 w 1752600"/>
              <a:gd name="connsiteY0" fmla="*/ 649357 h 2438400"/>
              <a:gd name="connsiteX1" fmla="*/ 1641613 w 1752600"/>
              <a:gd name="connsiteY1" fmla="*/ 758687 h 2438400"/>
              <a:gd name="connsiteX2" fmla="*/ 1502465 w 1752600"/>
              <a:gd name="connsiteY2" fmla="*/ 907774 h 2438400"/>
              <a:gd name="connsiteX3" fmla="*/ 1320248 w 1752600"/>
              <a:gd name="connsiteY3" fmla="*/ 1027044 h 2438400"/>
              <a:gd name="connsiteX4" fmla="*/ 1191039 w 1752600"/>
              <a:gd name="connsiteY4" fmla="*/ 1232452 h 2438400"/>
              <a:gd name="connsiteX5" fmla="*/ 1134717 w 1752600"/>
              <a:gd name="connsiteY5" fmla="*/ 1524000 h 2438400"/>
              <a:gd name="connsiteX6" fmla="*/ 1045265 w 1752600"/>
              <a:gd name="connsiteY6" fmla="*/ 1722783 h 2438400"/>
              <a:gd name="connsiteX7" fmla="*/ 985630 w 1752600"/>
              <a:gd name="connsiteY7" fmla="*/ 2001078 h 2438400"/>
              <a:gd name="connsiteX8" fmla="*/ 876300 w 1752600"/>
              <a:gd name="connsiteY8" fmla="*/ 2160105 h 2438400"/>
              <a:gd name="connsiteX9" fmla="*/ 677517 w 1752600"/>
              <a:gd name="connsiteY9" fmla="*/ 2348948 h 2438400"/>
              <a:gd name="connsiteX10" fmla="*/ 438978 w 1752600"/>
              <a:gd name="connsiteY10" fmla="*/ 2428461 h 2438400"/>
              <a:gd name="connsiteX11" fmla="*/ 160682 w 1752600"/>
              <a:gd name="connsiteY11" fmla="*/ 2289313 h 2438400"/>
              <a:gd name="connsiteX12" fmla="*/ 31474 w 1752600"/>
              <a:gd name="connsiteY12" fmla="*/ 1792357 h 2438400"/>
              <a:gd name="connsiteX13" fmla="*/ 1656 w 1752600"/>
              <a:gd name="connsiteY13" fmla="*/ 1205948 h 2438400"/>
              <a:gd name="connsiteX14" fmla="*/ 41413 w 1752600"/>
              <a:gd name="connsiteY14" fmla="*/ 510209 h 2438400"/>
              <a:gd name="connsiteX15" fmla="*/ 200439 w 1752600"/>
              <a:gd name="connsiteY15" fmla="*/ 281609 h 2438400"/>
              <a:gd name="connsiteX16" fmla="*/ 667578 w 1752600"/>
              <a:gd name="connsiteY16" fmla="*/ 112644 h 2438400"/>
              <a:gd name="connsiteX17" fmla="*/ 1065143 w 1752600"/>
              <a:gd name="connsiteY17" fmla="*/ 13252 h 2438400"/>
              <a:gd name="connsiteX18" fmla="*/ 1482587 w 1752600"/>
              <a:gd name="connsiteY18" fmla="*/ 33131 h 2438400"/>
              <a:gd name="connsiteX19" fmla="*/ 1681369 w 1752600"/>
              <a:gd name="connsiteY19" fmla="*/ 202096 h 2438400"/>
              <a:gd name="connsiteX20" fmla="*/ 1731065 w 1752600"/>
              <a:gd name="connsiteY20" fmla="*/ 381000 h 2438400"/>
              <a:gd name="connsiteX21" fmla="*/ 1731065 w 1752600"/>
              <a:gd name="connsiteY21" fmla="*/ 381000 h 2438400"/>
              <a:gd name="connsiteX22" fmla="*/ 1737691 w 1752600"/>
              <a:gd name="connsiteY22" fmla="*/ 649357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52600" h="2438400">
                <a:moveTo>
                  <a:pt x="1737691" y="649357"/>
                </a:moveTo>
                <a:cubicBezTo>
                  <a:pt x="1722782" y="712305"/>
                  <a:pt x="1680817" y="715617"/>
                  <a:pt x="1641613" y="758687"/>
                </a:cubicBezTo>
                <a:cubicBezTo>
                  <a:pt x="1602409" y="801757"/>
                  <a:pt x="1556026" y="863048"/>
                  <a:pt x="1502465" y="907774"/>
                </a:cubicBezTo>
                <a:cubicBezTo>
                  <a:pt x="1448904" y="952500"/>
                  <a:pt x="1372152" y="972931"/>
                  <a:pt x="1320248" y="1027044"/>
                </a:cubicBezTo>
                <a:cubicBezTo>
                  <a:pt x="1268344" y="1081157"/>
                  <a:pt x="1221961" y="1149626"/>
                  <a:pt x="1191039" y="1232452"/>
                </a:cubicBezTo>
                <a:cubicBezTo>
                  <a:pt x="1160117" y="1315278"/>
                  <a:pt x="1159013" y="1442278"/>
                  <a:pt x="1134717" y="1524000"/>
                </a:cubicBezTo>
                <a:cubicBezTo>
                  <a:pt x="1110421" y="1605722"/>
                  <a:pt x="1070113" y="1643270"/>
                  <a:pt x="1045265" y="1722783"/>
                </a:cubicBezTo>
                <a:cubicBezTo>
                  <a:pt x="1020417" y="1802296"/>
                  <a:pt x="1013791" y="1928191"/>
                  <a:pt x="985630" y="2001078"/>
                </a:cubicBezTo>
                <a:cubicBezTo>
                  <a:pt x="957469" y="2073965"/>
                  <a:pt x="927652" y="2102127"/>
                  <a:pt x="876300" y="2160105"/>
                </a:cubicBezTo>
                <a:cubicBezTo>
                  <a:pt x="824948" y="2218083"/>
                  <a:pt x="750404" y="2304222"/>
                  <a:pt x="677517" y="2348948"/>
                </a:cubicBezTo>
                <a:cubicBezTo>
                  <a:pt x="604630" y="2393674"/>
                  <a:pt x="525117" y="2438400"/>
                  <a:pt x="438978" y="2428461"/>
                </a:cubicBezTo>
                <a:cubicBezTo>
                  <a:pt x="352839" y="2418522"/>
                  <a:pt x="228599" y="2395330"/>
                  <a:pt x="160682" y="2289313"/>
                </a:cubicBezTo>
                <a:cubicBezTo>
                  <a:pt x="92765" y="2183296"/>
                  <a:pt x="57978" y="1972918"/>
                  <a:pt x="31474" y="1792357"/>
                </a:cubicBezTo>
                <a:cubicBezTo>
                  <a:pt x="4970" y="1611796"/>
                  <a:pt x="0" y="1419639"/>
                  <a:pt x="1656" y="1205948"/>
                </a:cubicBezTo>
                <a:cubicBezTo>
                  <a:pt x="3313" y="992257"/>
                  <a:pt x="8283" y="664265"/>
                  <a:pt x="41413" y="510209"/>
                </a:cubicBezTo>
                <a:cubicBezTo>
                  <a:pt x="74543" y="356153"/>
                  <a:pt x="96078" y="347870"/>
                  <a:pt x="200439" y="281609"/>
                </a:cubicBezTo>
                <a:cubicBezTo>
                  <a:pt x="304800" y="215348"/>
                  <a:pt x="523461" y="157370"/>
                  <a:pt x="667578" y="112644"/>
                </a:cubicBezTo>
                <a:cubicBezTo>
                  <a:pt x="811695" y="67918"/>
                  <a:pt x="929308" y="26504"/>
                  <a:pt x="1065143" y="13252"/>
                </a:cubicBezTo>
                <a:cubicBezTo>
                  <a:pt x="1200978" y="0"/>
                  <a:pt x="1379883" y="1657"/>
                  <a:pt x="1482587" y="33131"/>
                </a:cubicBezTo>
                <a:cubicBezTo>
                  <a:pt x="1585291" y="64605"/>
                  <a:pt x="1639956" y="144118"/>
                  <a:pt x="1681369" y="202096"/>
                </a:cubicBezTo>
                <a:cubicBezTo>
                  <a:pt x="1722782" y="260074"/>
                  <a:pt x="1722782" y="351183"/>
                  <a:pt x="1731065" y="381000"/>
                </a:cubicBezTo>
                <a:lnTo>
                  <a:pt x="1731065" y="381000"/>
                </a:lnTo>
                <a:cubicBezTo>
                  <a:pt x="1732169" y="425726"/>
                  <a:pt x="1752600" y="586409"/>
                  <a:pt x="1737691" y="649357"/>
                </a:cubicBezTo>
                <a:close/>
              </a:path>
            </a:pathLst>
          </a:custGeom>
          <a:gradFill flip="none" rotWithShape="1">
            <a:gsLst>
              <a:gs pos="11000">
                <a:srgbClr val="008000">
                  <a:alpha val="79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668117" y="4183267"/>
            <a:ext cx="1469335" cy="1598544"/>
          </a:xfrm>
          <a:custGeom>
            <a:avLst/>
            <a:gdLst>
              <a:gd name="connsiteX0" fmla="*/ 816666 w 1469335"/>
              <a:gd name="connsiteY0" fmla="*/ 0 h 1598544"/>
              <a:gd name="connsiteX1" fmla="*/ 1005509 w 1469335"/>
              <a:gd name="connsiteY1" fmla="*/ 149087 h 1598544"/>
              <a:gd name="connsiteX2" fmla="*/ 1293744 w 1469335"/>
              <a:gd name="connsiteY2" fmla="*/ 238539 h 1598544"/>
              <a:gd name="connsiteX3" fmla="*/ 1452770 w 1469335"/>
              <a:gd name="connsiteY3" fmla="*/ 407504 h 1598544"/>
              <a:gd name="connsiteX4" fmla="*/ 1393135 w 1469335"/>
              <a:gd name="connsiteY4" fmla="*/ 705678 h 1598544"/>
              <a:gd name="connsiteX5" fmla="*/ 1244048 w 1469335"/>
              <a:gd name="connsiteY5" fmla="*/ 844826 h 1598544"/>
              <a:gd name="connsiteX6" fmla="*/ 1164535 w 1469335"/>
              <a:gd name="connsiteY6" fmla="*/ 1202635 h 1598544"/>
              <a:gd name="connsiteX7" fmla="*/ 1025387 w 1469335"/>
              <a:gd name="connsiteY7" fmla="*/ 1421296 h 1598544"/>
              <a:gd name="connsiteX8" fmla="*/ 846483 w 1469335"/>
              <a:gd name="connsiteY8" fmla="*/ 1580322 h 1598544"/>
              <a:gd name="connsiteX9" fmla="*/ 637761 w 1469335"/>
              <a:gd name="connsiteY9" fmla="*/ 1530626 h 1598544"/>
              <a:gd name="connsiteX10" fmla="*/ 389283 w 1469335"/>
              <a:gd name="connsiteY10" fmla="*/ 1302026 h 1598544"/>
              <a:gd name="connsiteX11" fmla="*/ 210379 w 1469335"/>
              <a:gd name="connsiteY11" fmla="*/ 1123122 h 1598544"/>
              <a:gd name="connsiteX12" fmla="*/ 51353 w 1469335"/>
              <a:gd name="connsiteY12" fmla="*/ 914400 h 1598544"/>
              <a:gd name="connsiteX13" fmla="*/ 21535 w 1469335"/>
              <a:gd name="connsiteY13" fmla="*/ 626165 h 1598544"/>
              <a:gd name="connsiteX14" fmla="*/ 180561 w 1469335"/>
              <a:gd name="connsiteY14" fmla="*/ 516835 h 1598544"/>
              <a:gd name="connsiteX15" fmla="*/ 389283 w 1469335"/>
              <a:gd name="connsiteY15" fmla="*/ 437322 h 1598544"/>
              <a:gd name="connsiteX16" fmla="*/ 478735 w 1469335"/>
              <a:gd name="connsiteY16" fmla="*/ 258417 h 1598544"/>
              <a:gd name="connsiteX17" fmla="*/ 607944 w 1469335"/>
              <a:gd name="connsiteY17" fmla="*/ 149087 h 1598544"/>
              <a:gd name="connsiteX18" fmla="*/ 816666 w 1469335"/>
              <a:gd name="connsiteY18" fmla="*/ 0 h 159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9335" h="1598544">
                <a:moveTo>
                  <a:pt x="816666" y="0"/>
                </a:moveTo>
                <a:cubicBezTo>
                  <a:pt x="882927" y="0"/>
                  <a:pt x="925996" y="109331"/>
                  <a:pt x="1005509" y="149087"/>
                </a:cubicBezTo>
                <a:cubicBezTo>
                  <a:pt x="1085022" y="188843"/>
                  <a:pt x="1219201" y="195470"/>
                  <a:pt x="1293744" y="238539"/>
                </a:cubicBezTo>
                <a:cubicBezTo>
                  <a:pt x="1368287" y="281608"/>
                  <a:pt x="1436205" y="329648"/>
                  <a:pt x="1452770" y="407504"/>
                </a:cubicBezTo>
                <a:cubicBezTo>
                  <a:pt x="1469335" y="485360"/>
                  <a:pt x="1427922" y="632791"/>
                  <a:pt x="1393135" y="705678"/>
                </a:cubicBezTo>
                <a:cubicBezTo>
                  <a:pt x="1358348" y="778565"/>
                  <a:pt x="1282148" y="762000"/>
                  <a:pt x="1244048" y="844826"/>
                </a:cubicBezTo>
                <a:cubicBezTo>
                  <a:pt x="1205948" y="927652"/>
                  <a:pt x="1200978" y="1106557"/>
                  <a:pt x="1164535" y="1202635"/>
                </a:cubicBezTo>
                <a:cubicBezTo>
                  <a:pt x="1128092" y="1298713"/>
                  <a:pt x="1078396" y="1358348"/>
                  <a:pt x="1025387" y="1421296"/>
                </a:cubicBezTo>
                <a:cubicBezTo>
                  <a:pt x="972378" y="1484244"/>
                  <a:pt x="911087" y="1562100"/>
                  <a:pt x="846483" y="1580322"/>
                </a:cubicBezTo>
                <a:cubicBezTo>
                  <a:pt x="781879" y="1598544"/>
                  <a:pt x="713961" y="1577009"/>
                  <a:pt x="637761" y="1530626"/>
                </a:cubicBezTo>
                <a:cubicBezTo>
                  <a:pt x="561561" y="1484243"/>
                  <a:pt x="460513" y="1369943"/>
                  <a:pt x="389283" y="1302026"/>
                </a:cubicBezTo>
                <a:cubicBezTo>
                  <a:pt x="318053" y="1234109"/>
                  <a:pt x="266701" y="1187726"/>
                  <a:pt x="210379" y="1123122"/>
                </a:cubicBezTo>
                <a:cubicBezTo>
                  <a:pt x="154057" y="1058518"/>
                  <a:pt x="82827" y="997226"/>
                  <a:pt x="51353" y="914400"/>
                </a:cubicBezTo>
                <a:cubicBezTo>
                  <a:pt x="19879" y="831574"/>
                  <a:pt x="0" y="692426"/>
                  <a:pt x="21535" y="626165"/>
                </a:cubicBezTo>
                <a:cubicBezTo>
                  <a:pt x="43070" y="559904"/>
                  <a:pt x="119270" y="548309"/>
                  <a:pt x="180561" y="516835"/>
                </a:cubicBezTo>
                <a:cubicBezTo>
                  <a:pt x="241852" y="485361"/>
                  <a:pt x="339587" y="480392"/>
                  <a:pt x="389283" y="437322"/>
                </a:cubicBezTo>
                <a:cubicBezTo>
                  <a:pt x="438979" y="394252"/>
                  <a:pt x="442292" y="306456"/>
                  <a:pt x="478735" y="258417"/>
                </a:cubicBezTo>
                <a:cubicBezTo>
                  <a:pt x="515178" y="210378"/>
                  <a:pt x="554935" y="192157"/>
                  <a:pt x="607944" y="149087"/>
                </a:cubicBezTo>
                <a:cubicBezTo>
                  <a:pt x="660953" y="106018"/>
                  <a:pt x="750405" y="0"/>
                  <a:pt x="816666" y="0"/>
                </a:cubicBezTo>
                <a:close/>
              </a:path>
            </a:pathLst>
          </a:custGeom>
          <a:gradFill>
            <a:gsLst>
              <a:gs pos="11000">
                <a:srgbClr val="FF0000">
                  <a:alpha val="79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127374" y="4744827"/>
            <a:ext cx="3165613" cy="1285461"/>
          </a:xfrm>
          <a:custGeom>
            <a:avLst/>
            <a:gdLst>
              <a:gd name="connsiteX0" fmla="*/ 38100 w 3165613"/>
              <a:gd name="connsiteY0" fmla="*/ 631136 h 1285461"/>
              <a:gd name="connsiteX1" fmla="*/ 366091 w 3165613"/>
              <a:gd name="connsiteY1" fmla="*/ 253449 h 1285461"/>
              <a:gd name="connsiteX2" fmla="*/ 644387 w 3165613"/>
              <a:gd name="connsiteY2" fmla="*/ 114301 h 1285461"/>
              <a:gd name="connsiteX3" fmla="*/ 1181100 w 3165613"/>
              <a:gd name="connsiteY3" fmla="*/ 74544 h 1285461"/>
              <a:gd name="connsiteX4" fmla="*/ 1578665 w 3165613"/>
              <a:gd name="connsiteY4" fmla="*/ 134179 h 1285461"/>
              <a:gd name="connsiteX5" fmla="*/ 2006047 w 3165613"/>
              <a:gd name="connsiteY5" fmla="*/ 114301 h 1285461"/>
              <a:gd name="connsiteX6" fmla="*/ 2353917 w 3165613"/>
              <a:gd name="connsiteY6" fmla="*/ 4970 h 1285461"/>
              <a:gd name="connsiteX7" fmla="*/ 2751482 w 3165613"/>
              <a:gd name="connsiteY7" fmla="*/ 84483 h 1285461"/>
              <a:gd name="connsiteX8" fmla="*/ 3119230 w 3165613"/>
              <a:gd name="connsiteY8" fmla="*/ 362779 h 1285461"/>
              <a:gd name="connsiteX9" fmla="*/ 3029778 w 3165613"/>
              <a:gd name="connsiteY9" fmla="*/ 839857 h 1285461"/>
              <a:gd name="connsiteX10" fmla="*/ 2582517 w 3165613"/>
              <a:gd name="connsiteY10" fmla="*/ 1227483 h 1285461"/>
              <a:gd name="connsiteX11" fmla="*/ 2045804 w 3165613"/>
              <a:gd name="connsiteY11" fmla="*/ 1187727 h 1285461"/>
              <a:gd name="connsiteX12" fmla="*/ 1678056 w 3165613"/>
              <a:gd name="connsiteY12" fmla="*/ 1098275 h 1285461"/>
              <a:gd name="connsiteX13" fmla="*/ 1429578 w 3165613"/>
              <a:gd name="connsiteY13" fmla="*/ 1058518 h 1285461"/>
              <a:gd name="connsiteX14" fmla="*/ 1151282 w 3165613"/>
              <a:gd name="connsiteY14" fmla="*/ 1088336 h 1285461"/>
              <a:gd name="connsiteX15" fmla="*/ 932621 w 3165613"/>
              <a:gd name="connsiteY15" fmla="*/ 1207605 h 1285461"/>
              <a:gd name="connsiteX16" fmla="*/ 505239 w 3165613"/>
              <a:gd name="connsiteY16" fmla="*/ 1227483 h 1285461"/>
              <a:gd name="connsiteX17" fmla="*/ 286578 w 3165613"/>
              <a:gd name="connsiteY17" fmla="*/ 1088336 h 1285461"/>
              <a:gd name="connsiteX18" fmla="*/ 137491 w 3165613"/>
              <a:gd name="connsiteY18" fmla="*/ 889553 h 1285461"/>
              <a:gd name="connsiteX19" fmla="*/ 38100 w 3165613"/>
              <a:gd name="connsiteY19" fmla="*/ 631136 h 128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65613" h="1285461">
                <a:moveTo>
                  <a:pt x="38100" y="631136"/>
                </a:moveTo>
                <a:cubicBezTo>
                  <a:pt x="76200" y="525119"/>
                  <a:pt x="265043" y="339588"/>
                  <a:pt x="366091" y="253449"/>
                </a:cubicBezTo>
                <a:cubicBezTo>
                  <a:pt x="467139" y="167310"/>
                  <a:pt x="508552" y="144119"/>
                  <a:pt x="644387" y="114301"/>
                </a:cubicBezTo>
                <a:cubicBezTo>
                  <a:pt x="780222" y="84484"/>
                  <a:pt x="1025387" y="71231"/>
                  <a:pt x="1181100" y="74544"/>
                </a:cubicBezTo>
                <a:cubicBezTo>
                  <a:pt x="1336813" y="77857"/>
                  <a:pt x="1441174" y="127553"/>
                  <a:pt x="1578665" y="134179"/>
                </a:cubicBezTo>
                <a:cubicBezTo>
                  <a:pt x="1716156" y="140805"/>
                  <a:pt x="1876838" y="135836"/>
                  <a:pt x="2006047" y="114301"/>
                </a:cubicBezTo>
                <a:cubicBezTo>
                  <a:pt x="2135256" y="92766"/>
                  <a:pt x="2229678" y="9940"/>
                  <a:pt x="2353917" y="4970"/>
                </a:cubicBezTo>
                <a:cubicBezTo>
                  <a:pt x="2478156" y="0"/>
                  <a:pt x="2623930" y="24848"/>
                  <a:pt x="2751482" y="84483"/>
                </a:cubicBezTo>
                <a:cubicBezTo>
                  <a:pt x="2879034" y="144118"/>
                  <a:pt x="3072847" y="236883"/>
                  <a:pt x="3119230" y="362779"/>
                </a:cubicBezTo>
                <a:cubicBezTo>
                  <a:pt x="3165613" y="488675"/>
                  <a:pt x="3119230" y="695740"/>
                  <a:pt x="3029778" y="839857"/>
                </a:cubicBezTo>
                <a:cubicBezTo>
                  <a:pt x="2940326" y="983974"/>
                  <a:pt x="2746513" y="1169505"/>
                  <a:pt x="2582517" y="1227483"/>
                </a:cubicBezTo>
                <a:cubicBezTo>
                  <a:pt x="2418521" y="1285461"/>
                  <a:pt x="2196548" y="1209262"/>
                  <a:pt x="2045804" y="1187727"/>
                </a:cubicBezTo>
                <a:cubicBezTo>
                  <a:pt x="1895061" y="1166192"/>
                  <a:pt x="1780760" y="1119810"/>
                  <a:pt x="1678056" y="1098275"/>
                </a:cubicBezTo>
                <a:cubicBezTo>
                  <a:pt x="1575352" y="1076740"/>
                  <a:pt x="1517374" y="1060175"/>
                  <a:pt x="1429578" y="1058518"/>
                </a:cubicBezTo>
                <a:cubicBezTo>
                  <a:pt x="1341782" y="1056862"/>
                  <a:pt x="1234108" y="1063488"/>
                  <a:pt x="1151282" y="1088336"/>
                </a:cubicBezTo>
                <a:cubicBezTo>
                  <a:pt x="1068456" y="1113184"/>
                  <a:pt x="1040295" y="1184414"/>
                  <a:pt x="932621" y="1207605"/>
                </a:cubicBezTo>
                <a:cubicBezTo>
                  <a:pt x="824947" y="1230796"/>
                  <a:pt x="612913" y="1247361"/>
                  <a:pt x="505239" y="1227483"/>
                </a:cubicBezTo>
                <a:cubicBezTo>
                  <a:pt x="397565" y="1207605"/>
                  <a:pt x="347869" y="1144658"/>
                  <a:pt x="286578" y="1088336"/>
                </a:cubicBezTo>
                <a:cubicBezTo>
                  <a:pt x="225287" y="1032014"/>
                  <a:pt x="178904" y="960784"/>
                  <a:pt x="137491" y="889553"/>
                </a:cubicBezTo>
                <a:cubicBezTo>
                  <a:pt x="96078" y="818323"/>
                  <a:pt x="0" y="737153"/>
                  <a:pt x="38100" y="631136"/>
                </a:cubicBezTo>
                <a:close/>
              </a:path>
            </a:pathLst>
          </a:custGeom>
          <a:gradFill flip="none" rotWithShape="1">
            <a:gsLst>
              <a:gs pos="49000">
                <a:srgbClr val="FFFF00">
                  <a:alpha val="79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multi-measure clustering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flipH="1">
            <a:off x="2383971" y="387055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 flipH="1">
            <a:off x="2906486" y="4001179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4855029" y="4654322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2514600" y="4393065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 flipH="1">
            <a:off x="2645229" y="3348036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 flipH="1">
            <a:off x="2906486" y="4915579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7783286" y="4120922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2253343" y="4784951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 flipH="1">
            <a:off x="6335486" y="297792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 flipH="1">
            <a:off x="5769429" y="4262436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 flipH="1">
            <a:off x="4724400" y="4001179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 flipH="1">
            <a:off x="1730829" y="4784951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1077686" y="413180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3559629" y="3739922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 flipH="1">
            <a:off x="3429000" y="4523693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 flipH="1">
            <a:off x="2906486" y="4523693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685800" y="556872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6161314" y="3609293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 flipH="1">
            <a:off x="4724400" y="3348036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2253343" y="5307465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 flipH="1">
            <a:off x="7021286" y="358752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 flipH="1">
            <a:off x="6291943" y="4393065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 flipH="1">
            <a:off x="7249886" y="3054122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 flipH="1">
            <a:off x="1730829" y="5046208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 flipH="1">
            <a:off x="7859486" y="5176836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 flipH="1">
            <a:off x="6553200" y="3739922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 flipH="1">
            <a:off x="3951514" y="5568722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 flipH="1">
            <a:off x="5638800" y="4654322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 flipH="1">
            <a:off x="7336972" y="478495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 flipH="1">
            <a:off x="7206343" y="4001179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 flipH="1">
            <a:off x="6183086" y="6102122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 flipH="1">
            <a:off x="2383971" y="4262436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 flipH="1">
            <a:off x="2122714" y="308677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 flipH="1">
            <a:off x="2383971" y="5046208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Oval 42"/>
          <p:cNvSpPr/>
          <p:nvPr/>
        </p:nvSpPr>
        <p:spPr>
          <a:xfrm flipH="1">
            <a:off x="5377543" y="3478665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 flipH="1">
            <a:off x="2253343" y="4523693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 flipH="1">
            <a:off x="7206343" y="556872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 flipH="1">
            <a:off x="6814457" y="4393065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 flipH="1">
            <a:off x="5769429" y="2956151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Oval 47"/>
          <p:cNvSpPr/>
          <p:nvPr/>
        </p:nvSpPr>
        <p:spPr>
          <a:xfrm flipH="1">
            <a:off x="1992086" y="4654322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 flipH="1">
            <a:off x="3037114" y="360929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Oval 49"/>
          <p:cNvSpPr/>
          <p:nvPr/>
        </p:nvSpPr>
        <p:spPr>
          <a:xfrm flipH="1">
            <a:off x="5377543" y="413180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 flipH="1">
            <a:off x="3298371" y="543809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 flipH="1">
            <a:off x="5900057" y="387055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Oval 52"/>
          <p:cNvSpPr/>
          <p:nvPr/>
        </p:nvSpPr>
        <p:spPr>
          <a:xfrm flipH="1">
            <a:off x="5638800" y="491557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Oval 53"/>
          <p:cNvSpPr/>
          <p:nvPr/>
        </p:nvSpPr>
        <p:spPr>
          <a:xfrm flipH="1">
            <a:off x="1861457" y="347866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Oval 54"/>
          <p:cNvSpPr/>
          <p:nvPr/>
        </p:nvSpPr>
        <p:spPr>
          <a:xfrm flipH="1">
            <a:off x="5246915" y="530746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Oval 55"/>
          <p:cNvSpPr/>
          <p:nvPr/>
        </p:nvSpPr>
        <p:spPr>
          <a:xfrm flipH="1">
            <a:off x="2514600" y="465432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Oval 56"/>
          <p:cNvSpPr/>
          <p:nvPr/>
        </p:nvSpPr>
        <p:spPr>
          <a:xfrm flipH="1">
            <a:off x="6422572" y="491557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Oval 57"/>
          <p:cNvSpPr/>
          <p:nvPr/>
        </p:nvSpPr>
        <p:spPr>
          <a:xfrm flipH="1">
            <a:off x="6291943" y="400117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9" name="Oval 58"/>
          <p:cNvSpPr/>
          <p:nvPr/>
        </p:nvSpPr>
        <p:spPr>
          <a:xfrm flipH="1">
            <a:off x="6030686" y="504620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Oval 59"/>
          <p:cNvSpPr/>
          <p:nvPr/>
        </p:nvSpPr>
        <p:spPr>
          <a:xfrm flipH="1">
            <a:off x="5769429" y="556872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Oval 60"/>
          <p:cNvSpPr/>
          <p:nvPr/>
        </p:nvSpPr>
        <p:spPr>
          <a:xfrm flipH="1">
            <a:off x="1730829" y="439306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1992086" y="400117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Oval 62"/>
          <p:cNvSpPr/>
          <p:nvPr/>
        </p:nvSpPr>
        <p:spPr>
          <a:xfrm flipH="1">
            <a:off x="1338943" y="478495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Oval 63"/>
          <p:cNvSpPr/>
          <p:nvPr/>
        </p:nvSpPr>
        <p:spPr>
          <a:xfrm flipH="1">
            <a:off x="1600200" y="556872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Oval 64"/>
          <p:cNvSpPr/>
          <p:nvPr/>
        </p:nvSpPr>
        <p:spPr>
          <a:xfrm flipH="1">
            <a:off x="1992086" y="504620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2775857" y="556872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Oval 66"/>
          <p:cNvSpPr/>
          <p:nvPr/>
        </p:nvSpPr>
        <p:spPr>
          <a:xfrm flipH="1">
            <a:off x="2253343" y="582997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3298371" y="596060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Oval 68"/>
          <p:cNvSpPr/>
          <p:nvPr/>
        </p:nvSpPr>
        <p:spPr>
          <a:xfrm flipH="1">
            <a:off x="6814457" y="491557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Oval 69"/>
          <p:cNvSpPr/>
          <p:nvPr/>
        </p:nvSpPr>
        <p:spPr>
          <a:xfrm flipH="1">
            <a:off x="6422572" y="5438093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3690257" y="5176836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Oval 71"/>
          <p:cNvSpPr/>
          <p:nvPr/>
        </p:nvSpPr>
        <p:spPr>
          <a:xfrm flipH="1">
            <a:off x="3559629" y="2956151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2438400" y="5568722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7200" y="16074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We can define a local-average circle size for each grid location and then cluster these values to form Domains. </a:t>
            </a:r>
            <a:endParaRPr lang="en-US" sz="2400" dirty="0">
              <a:latin typeface="+mn-lt"/>
            </a:endParaRPr>
          </a:p>
        </p:txBody>
      </p:sp>
      <p:sp>
        <p:nvSpPr>
          <p:cNvPr id="77" name="Oval 76"/>
          <p:cNvSpPr/>
          <p:nvPr/>
        </p:nvSpPr>
        <p:spPr>
          <a:xfrm flipH="1">
            <a:off x="1066800" y="5111522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Oval 77"/>
          <p:cNvSpPr/>
          <p:nvPr/>
        </p:nvSpPr>
        <p:spPr>
          <a:xfrm flipH="1">
            <a:off x="2819400" y="4806722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875884" y="6102904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Domain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038600" y="2602468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Domain 2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47684" y="6026704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CB800"/>
                </a:solidFill>
              </a:rPr>
              <a:t>Domain 3</a:t>
            </a:r>
            <a:endParaRPr lang="en-US" dirty="0">
              <a:solidFill>
                <a:srgbClr val="BCB8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Instead of clustering, we assign to each location in the brain a unique EEG response.</a:t>
            </a:r>
          </a:p>
          <a:p>
            <a:r>
              <a:rPr lang="en-US" sz="2800" dirty="0" smtClean="0"/>
              <a:t>The response at each location is calculated as the weighted sum of IC responses in its neighborhood.</a:t>
            </a:r>
          </a:p>
          <a:p>
            <a:r>
              <a:rPr lang="en-US" sz="2800" dirty="0" smtClean="0"/>
              <a:t>Weights are assigned by passing the distance between the location and IC dipole through a Gaussian function.</a:t>
            </a:r>
          </a:p>
          <a:p>
            <a:r>
              <a:rPr lang="en-US" sz="2800" dirty="0" smtClean="0"/>
              <a:t>The std. of this function represent expected error in dipole localization and inter-subject variability.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</a:t>
            </a:r>
            <a:endParaRPr lang="en-US" dirty="0"/>
          </a:p>
        </p:txBody>
      </p:sp>
      <p:pic>
        <p:nvPicPr>
          <p:cNvPr id="5" name="Content Placeholder 4" descr="dipplot_with_dipole_gaussian_12_mm_weigh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3930" y="1495707"/>
            <a:ext cx="6934200" cy="5200650"/>
          </a:xfrm>
        </p:spPr>
      </p:pic>
      <p:sp>
        <p:nvSpPr>
          <p:cNvPr id="6" name="TextBox 5"/>
          <p:cNvSpPr txBox="1"/>
          <p:nvPr/>
        </p:nvSpPr>
        <p:spPr>
          <a:xfrm>
            <a:off x="228600" y="128561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Gaussian neighborhood (12 mm std.)</a:t>
            </a: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774492" y="4953000"/>
            <a:ext cx="378908" cy="1820756"/>
            <a:chOff x="8485096" y="2183589"/>
            <a:chExt cx="378908" cy="3250391"/>
          </a:xfrm>
        </p:grpSpPr>
        <p:pic>
          <p:nvPicPr>
            <p:cNvPr id="7" name="Picture 6" descr="dipplot_with_dipole_gaussian_12_mm_weights_with_color_bar.png"/>
            <p:cNvPicPr>
              <a:picLocks noChangeAspect="1"/>
            </p:cNvPicPr>
            <p:nvPr/>
          </p:nvPicPr>
          <p:blipFill>
            <a:blip r:embed="rId3" cstate="print"/>
            <a:srcRect l="92764" t="11493" r="4676" b="11108"/>
            <a:stretch>
              <a:fillRect/>
            </a:stretch>
          </p:blipFill>
          <p:spPr>
            <a:xfrm>
              <a:off x="8628528" y="2514600"/>
              <a:ext cx="114300" cy="2590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485096" y="2183589"/>
              <a:ext cx="378630" cy="384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max</a:t>
              </a:r>
              <a:endParaRPr lang="en-US" sz="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14228" y="5049372"/>
              <a:ext cx="349776" cy="384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min</a:t>
              </a:r>
              <a:endParaRPr lang="en-US" sz="800" dirty="0"/>
            </a:p>
          </p:txBody>
        </p:sp>
      </p:grpSp>
      <p:pic>
        <p:nvPicPr>
          <p:cNvPr id="11" name="Picture 10" descr="ersp_for_cluster_3.png"/>
          <p:cNvPicPr>
            <a:picLocks noChangeAspect="1"/>
          </p:cNvPicPr>
          <p:nvPr/>
        </p:nvPicPr>
        <p:blipFill>
          <a:blip r:embed="rId4" cstate="print"/>
          <a:srcRect l="6251" t="6945" r="52079"/>
          <a:stretch>
            <a:fillRect/>
          </a:stretch>
        </p:blipFill>
        <p:spPr>
          <a:xfrm>
            <a:off x="6921557" y="2041645"/>
            <a:ext cx="1752600" cy="2935348"/>
          </a:xfrm>
          <a:prstGeom prst="rect">
            <a:avLst/>
          </a:prstGeom>
        </p:spPr>
      </p:pic>
      <p:pic>
        <p:nvPicPr>
          <p:cNvPr id="12" name="Picture 11" descr="ersp_for_cluster_3_ic2.png"/>
          <p:cNvPicPr>
            <a:picLocks noChangeAspect="1"/>
          </p:cNvPicPr>
          <p:nvPr/>
        </p:nvPicPr>
        <p:blipFill>
          <a:blip r:embed="rId5" cstate="print"/>
          <a:srcRect l="7288" t="6941" r="53125" b="2774"/>
          <a:stretch>
            <a:fillRect/>
          </a:stretch>
        </p:blipFill>
        <p:spPr>
          <a:xfrm>
            <a:off x="1130357" y="2770635"/>
            <a:ext cx="1336431" cy="2286000"/>
          </a:xfrm>
          <a:prstGeom prst="rect">
            <a:avLst/>
          </a:prstGeom>
        </p:spPr>
      </p:pic>
      <p:pic>
        <p:nvPicPr>
          <p:cNvPr id="13" name="Picture 12" descr="ersp_for_cluster_3_ic1.png"/>
          <p:cNvPicPr>
            <a:picLocks noChangeAspect="1"/>
          </p:cNvPicPr>
          <p:nvPr/>
        </p:nvPicPr>
        <p:blipFill>
          <a:blip r:embed="rId6" cstate="print"/>
          <a:srcRect l="6251" t="6945" r="53121" b="2770"/>
          <a:stretch>
            <a:fillRect/>
          </a:stretch>
        </p:blipFill>
        <p:spPr>
          <a:xfrm>
            <a:off x="4483157" y="1475235"/>
            <a:ext cx="1097280" cy="1828800"/>
          </a:xfrm>
          <a:prstGeom prst="rect">
            <a:avLst/>
          </a:prstGeom>
        </p:spPr>
      </p:pic>
      <p:pic>
        <p:nvPicPr>
          <p:cNvPr id="14" name="Picture 13" descr="ersp_for_cluster_3_ic3.png"/>
          <p:cNvPicPr>
            <a:picLocks noChangeAspect="1"/>
          </p:cNvPicPr>
          <p:nvPr/>
        </p:nvPicPr>
        <p:blipFill>
          <a:blip r:embed="rId7" cstate="print"/>
          <a:srcRect l="7292" t="6945" r="53121" b="2770"/>
          <a:stretch>
            <a:fillRect/>
          </a:stretch>
        </p:blipFill>
        <p:spPr>
          <a:xfrm>
            <a:off x="4102157" y="4724400"/>
            <a:ext cx="1158240" cy="1981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880454" y="3304039"/>
            <a:ext cx="151343" cy="5787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48315" y="4041369"/>
            <a:ext cx="121569" cy="711954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466789" y="3913635"/>
            <a:ext cx="1911538" cy="16738"/>
          </a:xfrm>
          <a:prstGeom prst="straightConnector1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748315" y="3570874"/>
            <a:ext cx="2173242" cy="20621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69445" y="249697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3307" y="12192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42782" y="1778055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Local Mean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19301" y="44958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IC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EEG measure (ERP, ERSP..) is projected separately.</a:t>
            </a:r>
          </a:p>
          <a:p>
            <a:r>
              <a:rPr lang="en-US" sz="2800" dirty="0" smtClean="0"/>
              <a:t>Only has one (1) parameter: std. of Gaussian (which has a biological meaning).</a:t>
            </a:r>
          </a:p>
          <a:p>
            <a:r>
              <a:rPr lang="en-US" sz="2800" dirty="0" smtClean="0"/>
              <a:t>Bootstrap (permutation) statistics can be easily and quickly performed for each point in the brain.</a:t>
            </a:r>
          </a:p>
          <a:p>
            <a:r>
              <a:rPr lang="en-US" sz="2800" dirty="0" smtClean="0"/>
              <a:t>A regular grid is placed in the brain to investigate every area (with ~8 mm spacing).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Not all projected values are significant.</a:t>
            </a:r>
          </a:p>
          <a:p>
            <a:r>
              <a:rPr lang="en-US" sz="2800" dirty="0" smtClean="0"/>
              <a:t>Some are weighted means of ICs with very dissimilar responses.</a:t>
            </a:r>
          </a:p>
          <a:p>
            <a:r>
              <a:rPr lang="en-US" sz="2800" dirty="0" smtClean="0"/>
              <a:t>Only projected values in neighborhoods with convergent responses are significant.</a:t>
            </a:r>
          </a:p>
          <a:p>
            <a:r>
              <a:rPr lang="en-US" sz="2800" dirty="0" smtClean="0"/>
              <a:t>Convergence can be expressed as the mean of pair-wise similarities in a spatial neighborhood.</a:t>
            </a:r>
          </a:p>
          <a:p>
            <a:r>
              <a:rPr lang="en-US" sz="2800" dirty="0" smtClean="0"/>
              <a:t>The significance of convergence at each location can be calculated with bootstrapping (permutation).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81000" y="15240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For a neighborhood with a ‘fixed’ boundary, for each IC pair we can define a membership function: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Where M(IC) is one (1) if IC is in the neighborhood and zero (0) otherwise.</a:t>
            </a:r>
          </a:p>
          <a:p>
            <a:r>
              <a:rPr lang="en-US" dirty="0" smtClean="0">
                <a:latin typeface="+mn-lt"/>
              </a:rPr>
              <a:t>Convergence can then be defined:</a:t>
            </a:r>
          </a:p>
          <a:p>
            <a:endParaRPr lang="en-US" dirty="0" smtClean="0">
              <a:latin typeface="+mn-lt"/>
            </a:endParaRP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/>
        </p:nvGraphicFramePr>
        <p:xfrm>
          <a:off x="609600" y="4184073"/>
          <a:ext cx="3429000" cy="145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3" imgW="2095500" imgH="889000" progId="Equation.3">
                  <p:embed/>
                </p:oleObj>
              </mc:Choice>
              <mc:Fallback>
                <p:oleObj name="Equation" r:id="rId3" imgW="2095500" imgH="8890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84073"/>
                        <a:ext cx="3429000" cy="1454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04800" y="5715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Where M is the neighborhood membership matrix and S is the </a:t>
            </a:r>
            <a:r>
              <a:rPr lang="en-US" dirty="0" err="1" smtClean="0">
                <a:latin typeface="+mn-lt"/>
              </a:rPr>
              <a:t>pairwise</a:t>
            </a:r>
            <a:r>
              <a:rPr lang="en-US" dirty="0" smtClean="0">
                <a:latin typeface="+mn-lt"/>
              </a:rPr>
              <a:t> similarity matrix. This is basically the mean of </a:t>
            </a:r>
            <a:r>
              <a:rPr lang="en-US" dirty="0" err="1" smtClean="0">
                <a:latin typeface="+mn-lt"/>
              </a:rPr>
              <a:t>pairwise</a:t>
            </a:r>
            <a:r>
              <a:rPr lang="en-US" dirty="0" smtClean="0">
                <a:latin typeface="+mn-lt"/>
              </a:rPr>
              <a:t> IC similarities around a location in the brain.</a:t>
            </a:r>
          </a:p>
          <a:p>
            <a:endParaRPr lang="en-US" dirty="0" smtClean="0"/>
          </a:p>
        </p:txBody>
      </p:sp>
      <p:grpSp>
        <p:nvGrpSpPr>
          <p:cNvPr id="181" name="Group 180"/>
          <p:cNvGrpSpPr>
            <a:grpSpLocks noChangeAspect="1"/>
          </p:cNvGrpSpPr>
          <p:nvPr/>
        </p:nvGrpSpPr>
        <p:grpSpPr>
          <a:xfrm>
            <a:off x="4605206" y="2229926"/>
            <a:ext cx="3700594" cy="2723074"/>
            <a:chOff x="5279334" y="1856961"/>
            <a:chExt cx="2941157" cy="2164245"/>
          </a:xfrm>
        </p:grpSpPr>
        <p:sp>
          <p:nvSpPr>
            <p:cNvPr id="99" name="Oval 98"/>
            <p:cNvSpPr/>
            <p:nvPr/>
          </p:nvSpPr>
          <p:spPr>
            <a:xfrm flipH="1">
              <a:off x="5667788" y="2023441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flipH="1">
              <a:off x="5501308" y="2744857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 flipH="1">
              <a:off x="6591590" y="2233993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 flipH="1">
              <a:off x="6056243" y="2522883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 flipH="1">
              <a:off x="5889762" y="3133311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 flipH="1">
              <a:off x="6389204" y="3355285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flipH="1">
              <a:off x="6500191" y="2911337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 flipH="1">
              <a:off x="6833152" y="2800350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 flipH="1">
              <a:off x="6999632" y="3188804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 flipH="1">
              <a:off x="7554567" y="2744857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 flipH="1">
              <a:off x="7166113" y="2245415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5279334" y="2356402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 flipH="1">
              <a:off x="7610061" y="1856961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 flipH="1">
              <a:off x="7943022" y="3410778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5390321" y="3743739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5334827" y="3244298"/>
              <a:ext cx="277469" cy="27746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bg1"/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6019800" y="3048000"/>
              <a:ext cx="609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019800" y="3276600"/>
              <a:ext cx="533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5791200" y="2895600"/>
              <a:ext cx="6096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5926794" y="2473141"/>
              <a:ext cx="896468" cy="710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V="1">
              <a:off x="6582336" y="2541493"/>
              <a:ext cx="564776" cy="255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6528547" y="3328147"/>
              <a:ext cx="611841" cy="161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6626039" y="2403662"/>
              <a:ext cx="692523" cy="632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6636124" y="2951629"/>
              <a:ext cx="336176" cy="100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 flipH="1">
              <a:off x="5930153" y="2918011"/>
              <a:ext cx="833717" cy="322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6878173" y="3059209"/>
              <a:ext cx="376515" cy="1748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6343651" y="3210486"/>
              <a:ext cx="484094" cy="127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0800000" flipV="1">
              <a:off x="6205819" y="2393575"/>
              <a:ext cx="517711" cy="2823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736976" y="2380129"/>
              <a:ext cx="591671" cy="6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6017559" y="2386853"/>
              <a:ext cx="1290917" cy="8807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endCxn id="106" idx="4"/>
            </p:cNvCxnSpPr>
            <p:nvPr/>
          </p:nvCxnSpPr>
          <p:spPr>
            <a:xfrm rot="5400000" flipH="1" flipV="1">
              <a:off x="6501653" y="3032313"/>
              <a:ext cx="504265" cy="410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 flipH="1" flipV="1">
              <a:off x="6736979" y="2776819"/>
              <a:ext cx="988360" cy="1815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6199094" y="2649071"/>
              <a:ext cx="779930" cy="289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6078071" y="2884394"/>
              <a:ext cx="1109382" cy="168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Cross 141"/>
            <p:cNvSpPr>
              <a:spLocks noChangeAspect="1"/>
            </p:cNvSpPr>
            <p:nvPr/>
          </p:nvSpPr>
          <p:spPr>
            <a:xfrm rot="2682756">
              <a:off x="6493243" y="2677498"/>
              <a:ext cx="234407" cy="234407"/>
            </a:xfrm>
            <a:prstGeom prst="plus">
              <a:avLst>
                <a:gd name="adj" fmla="val 4332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41693" y="1905000"/>
              <a:ext cx="1725908" cy="1784176"/>
            </a:xfrm>
            <a:prstGeom prst="ellipse">
              <a:avLst/>
            </a:prstGeom>
            <a:solidFill>
              <a:srgbClr val="C00000">
                <a:alpha val="4000"/>
              </a:srgbClr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7163" y="2605088"/>
          <a:ext cx="3529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5" imgW="1866900" imgH="241300" progId="Equation.3">
                  <p:embed/>
                </p:oleObj>
              </mc:Choice>
              <mc:Fallback>
                <p:oleObj name="Equation" r:id="rId5" imgW="1866900" imgH="2413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63" y="2605088"/>
                        <a:ext cx="35290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4343400" y="1447800"/>
            <a:ext cx="3886200" cy="381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81000" y="1524000"/>
            <a:ext cx="403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Now we can extend this concept of convergence to neighborhoods with ‘soft’ Gaussian boundaries, for each IC pair we modify the membership function: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Where                              (d is distance from IC equiv. dipole to neighborhood center). Convergence can now be defined as</a:t>
            </a:r>
            <a:r>
              <a:rPr lang="en-US" sz="1600" dirty="0" smtClean="0">
                <a:latin typeface="+mn-lt"/>
              </a:rPr>
              <a:t>:</a:t>
            </a:r>
            <a:endParaRPr lang="en-US" sz="2000" dirty="0" smtClean="0">
              <a:latin typeface="+mn-lt"/>
            </a:endParaRPr>
          </a:p>
          <a:p>
            <a:endParaRPr lang="en-US" dirty="0" smtClean="0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/>
        </p:nvGraphicFramePr>
        <p:xfrm>
          <a:off x="381000" y="4857750"/>
          <a:ext cx="361632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3" imgW="2209800" imgH="990600" progId="Equation.3">
                  <p:embed/>
                </p:oleObj>
              </mc:Choice>
              <mc:Fallback>
                <p:oleObj name="Equation" r:id="rId3" imgW="2209800" imgH="9906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57750"/>
                        <a:ext cx="3616325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4267200" y="54290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Where S is the pair-wise similarity matrix. </a:t>
            </a:r>
          </a:p>
          <a:p>
            <a:r>
              <a:rPr lang="en-US" dirty="0" smtClean="0">
                <a:latin typeface="+mn-lt"/>
              </a:rPr>
              <a:t>This is basically the weighted mean of IC similarities around a location in the brain.</a:t>
            </a:r>
          </a:p>
          <a:p>
            <a:endParaRPr lang="en-US" dirty="0" smtClean="0"/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/>
        </p:nvGraphicFramePr>
        <p:xfrm>
          <a:off x="1230312" y="3481861"/>
          <a:ext cx="1817688" cy="55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5" imgW="1016000" imgH="368300" progId="Equation.3">
                  <p:embed/>
                </p:oleObj>
              </mc:Choice>
              <mc:Fallback>
                <p:oleObj name="Equation" r:id="rId5" imgW="1016000" imgH="3683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2" y="3481861"/>
                        <a:ext cx="1817688" cy="556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Oval 98"/>
          <p:cNvSpPr/>
          <p:nvPr/>
        </p:nvSpPr>
        <p:spPr>
          <a:xfrm flipH="1">
            <a:off x="5107090" y="2446219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 flipH="1">
            <a:off x="4898479" y="3350202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 flipH="1">
            <a:off x="6264676" y="2710055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 flipH="1">
            <a:off x="5593850" y="3072054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 flipH="1">
            <a:off x="5385238" y="3836961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 flipH="1">
            <a:off x="6011073" y="4115109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 flipH="1">
            <a:off x="6150147" y="3558813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 flipH="1">
            <a:off x="6567370" y="3419738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 flipH="1">
            <a:off x="6775981" y="3906497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 flipH="1">
            <a:off x="7471352" y="3350202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 flipH="1">
            <a:off x="6984593" y="2724368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4620331" y="2863442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 flipH="1">
            <a:off x="7540890" y="2237609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 flipH="1">
            <a:off x="7958112" y="4184646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 flipH="1">
            <a:off x="4759405" y="4601868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 flipH="1">
            <a:off x="4689867" y="3976035"/>
            <a:ext cx="347688" cy="3476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42" name="Cross 141"/>
          <p:cNvSpPr>
            <a:spLocks noChangeAspect="1"/>
          </p:cNvSpPr>
          <p:nvPr/>
        </p:nvSpPr>
        <p:spPr>
          <a:xfrm rot="2682756">
            <a:off x="6141441" y="3265797"/>
            <a:ext cx="293728" cy="293728"/>
          </a:xfrm>
          <a:prstGeom prst="plus">
            <a:avLst>
              <a:gd name="adj" fmla="val 4332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 rot="16200000" flipV="1">
            <a:off x="4711299" y="3179626"/>
            <a:ext cx="1401364" cy="272409"/>
          </a:xfrm>
          <a:prstGeom prst="curvedConnector3">
            <a:avLst>
              <a:gd name="adj1" fmla="val 49399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10800000">
            <a:off x="5358654" y="2662518"/>
            <a:ext cx="936553" cy="7614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rot="10800000" flipV="1">
            <a:off x="5620872" y="3432373"/>
            <a:ext cx="665911" cy="5210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5739152" y="2694360"/>
            <a:ext cx="516630" cy="42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d1</a:t>
            </a:r>
            <a:endParaRPr lang="en-US" sz="1600" dirty="0"/>
          </a:p>
        </p:txBody>
      </p:sp>
      <p:sp>
        <p:nvSpPr>
          <p:cNvPr id="163" name="TextBox 162"/>
          <p:cNvSpPr txBox="1"/>
          <p:nvPr/>
        </p:nvSpPr>
        <p:spPr>
          <a:xfrm>
            <a:off x="5772855" y="3651428"/>
            <a:ext cx="516630" cy="42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d2</a:t>
            </a:r>
            <a:endParaRPr lang="en-US" sz="1600" dirty="0"/>
          </a:p>
        </p:txBody>
      </p:sp>
      <p:sp>
        <p:nvSpPr>
          <p:cNvPr id="174" name="TextBox 173"/>
          <p:cNvSpPr txBox="1"/>
          <p:nvPr/>
        </p:nvSpPr>
        <p:spPr>
          <a:xfrm>
            <a:off x="5112124" y="2505640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IC1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379930" y="3890692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IC2</a:t>
            </a:r>
            <a:endParaRPr lang="en-US" sz="900" dirty="0">
              <a:solidFill>
                <a:schemeClr val="bg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57200" y="3109912"/>
          <a:ext cx="36782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7" imgW="2247900" imgH="241300" progId="Equation.3">
                  <p:embed/>
                </p:oleObj>
              </mc:Choice>
              <mc:Fallback>
                <p:oleObj name="Equation" r:id="rId7" imgW="2247900" imgH="24130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09912"/>
                        <a:ext cx="36782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Current EEGLAB Workflow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STUDY IC 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Issues with IC 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Measure Projection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Practicum</a:t>
            </a: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504" y="6292334"/>
            <a:ext cx="783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(please start copying the content of workshop USB driver to your computer)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Projection: RSVP Example</a:t>
            </a:r>
            <a:endParaRPr lang="en-US" dirty="0"/>
          </a:p>
        </p:txBody>
      </p:sp>
      <p:pic>
        <p:nvPicPr>
          <p:cNvPr id="7" name="Content Placeholder 6" descr="ersp_domains_mds_2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02" t="15153" r="7822" b="19186"/>
          <a:stretch>
            <a:fillRect/>
          </a:stretch>
        </p:blipFill>
        <p:spPr>
          <a:xfrm>
            <a:off x="1295400" y="2545080"/>
            <a:ext cx="5664200" cy="3398520"/>
          </a:xfrm>
        </p:spPr>
      </p:pic>
      <p:sp>
        <p:nvSpPr>
          <p:cNvPr id="4" name="TextBox 3"/>
          <p:cNvSpPr txBox="1"/>
          <p:nvPr/>
        </p:nvSpPr>
        <p:spPr>
          <a:xfrm>
            <a:off x="381000" y="1143000"/>
            <a:ext cx="8001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600" dirty="0" smtClean="0">
                <a:latin typeface="+mn-lt"/>
              </a:rPr>
              <a:t>To better visualize measure responses in areas with significant convergence, they can be summarized into different </a:t>
            </a:r>
            <a:r>
              <a:rPr lang="en-US" sz="1600" i="1" dirty="0" smtClean="0">
                <a:latin typeface="+mn-lt"/>
              </a:rPr>
              <a:t>domains</a:t>
            </a:r>
            <a:r>
              <a:rPr lang="en-US" sz="1600" dirty="0" smtClean="0">
                <a:latin typeface="+mn-lt"/>
              </a:rPr>
              <a:t>. The exact number of these domains depends on how similar their exemplars are allowed to be.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Below you can see ERSP responses in an EEG experiment form three (3) domains.</a:t>
            </a:r>
            <a:endParaRPr lang="en-US" sz="1400" dirty="0" smtClean="0">
              <a:latin typeface="+mn-lt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228600" y="2717997"/>
            <a:ext cx="8598647" cy="4063803"/>
            <a:chOff x="228600" y="2717997"/>
            <a:chExt cx="8598647" cy="4063803"/>
          </a:xfrm>
        </p:grpSpPr>
        <p:grpSp>
          <p:nvGrpSpPr>
            <p:cNvPr id="8" name="Group 21"/>
            <p:cNvGrpSpPr/>
            <p:nvPr/>
          </p:nvGrpSpPr>
          <p:grpSpPr>
            <a:xfrm>
              <a:off x="381000" y="3012375"/>
              <a:ext cx="8446247" cy="3769425"/>
              <a:chOff x="381000" y="3012375"/>
              <a:chExt cx="8446247" cy="3769425"/>
            </a:xfrm>
          </p:grpSpPr>
          <p:grpSp>
            <p:nvGrpSpPr>
              <p:cNvPr id="9" name="Group 18"/>
              <p:cNvGrpSpPr/>
              <p:nvPr/>
            </p:nvGrpSpPr>
            <p:grpSpPr>
              <a:xfrm>
                <a:off x="381000" y="4953000"/>
                <a:ext cx="1999164" cy="1828800"/>
                <a:chOff x="381000" y="4953000"/>
                <a:chExt cx="1999164" cy="182880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533400" y="4953000"/>
                  <a:ext cx="76200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/>
                    <a:t>Domain 1</a:t>
                  </a:r>
                  <a:endParaRPr lang="en-US" sz="900" b="1" dirty="0"/>
                </a:p>
              </p:txBody>
            </p:sp>
            <p:pic>
              <p:nvPicPr>
                <p:cNvPr id="16" name="Picture 15" descr="ersp_rsvp_domain_1_target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6251" t="6945" r="9153" b="2770"/>
                <a:stretch>
                  <a:fillRect/>
                </a:stretch>
              </p:blipFill>
              <p:spPr>
                <a:xfrm>
                  <a:off x="381000" y="5181600"/>
                  <a:ext cx="1999164" cy="160020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19"/>
              <p:cNvGrpSpPr/>
              <p:nvPr/>
            </p:nvGrpSpPr>
            <p:grpSpPr>
              <a:xfrm>
                <a:off x="3200400" y="3012375"/>
                <a:ext cx="2057400" cy="1946199"/>
                <a:chOff x="3200400" y="3012375"/>
                <a:chExt cx="2057400" cy="1946199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3352800" y="3012375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/>
                    <a:t>Domain 2 (P300 -like)</a:t>
                  </a:r>
                  <a:endParaRPr lang="en-US" sz="900" b="1" dirty="0"/>
                </a:p>
              </p:txBody>
            </p:sp>
            <p:pic>
              <p:nvPicPr>
                <p:cNvPr id="17" name="Picture 16" descr="ersp_rsvp_domain_2_target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6246" t="6941" r="8330" b="4163"/>
                <a:stretch>
                  <a:fillRect/>
                </a:stretch>
              </p:blipFill>
              <p:spPr>
                <a:xfrm>
                  <a:off x="3200400" y="3352799"/>
                  <a:ext cx="2057400" cy="1605775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20"/>
              <p:cNvGrpSpPr/>
              <p:nvPr/>
            </p:nvGrpSpPr>
            <p:grpSpPr>
              <a:xfrm>
                <a:off x="6781800" y="3048000"/>
                <a:ext cx="2045447" cy="1905000"/>
                <a:chOff x="6781800" y="3048000"/>
                <a:chExt cx="2045447" cy="1905000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6934200" y="3048000"/>
                  <a:ext cx="76200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 smtClean="0"/>
                    <a:t>Domain 3</a:t>
                  </a:r>
                  <a:endParaRPr lang="en-US" sz="900" b="1" dirty="0"/>
                </a:p>
              </p:txBody>
            </p:sp>
            <p:pic>
              <p:nvPicPr>
                <p:cNvPr id="18" name="Picture 17" descr="ersp_rsvp_domain_3_target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7288" t="5552" r="8820" b="2774"/>
                <a:stretch>
                  <a:fillRect/>
                </a:stretch>
              </p:blipFill>
              <p:spPr>
                <a:xfrm>
                  <a:off x="6781800" y="3276600"/>
                  <a:ext cx="2045447" cy="16764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ersp_rsvp_domain_1_target.png"/>
            <p:cNvPicPr>
              <a:picLocks noChangeAspect="1"/>
            </p:cNvPicPr>
            <p:nvPr/>
          </p:nvPicPr>
          <p:blipFill>
            <a:blip r:embed="rId4" cstate="print"/>
            <a:srcRect l="91670" t="6941" r="4163" b="16664"/>
            <a:stretch>
              <a:fillRect/>
            </a:stretch>
          </p:blipFill>
          <p:spPr>
            <a:xfrm>
              <a:off x="228600" y="2717997"/>
              <a:ext cx="168088" cy="2311203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895600" y="5181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Multi-dimensional scaling visualization of ERSP projections for convergent locations.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143000" y="76200"/>
            <a:ext cx="6705600" cy="6565314"/>
            <a:chOff x="1143000" y="76200"/>
            <a:chExt cx="6705600" cy="6565314"/>
          </a:xfrm>
        </p:grpSpPr>
        <p:pic>
          <p:nvPicPr>
            <p:cNvPr id="33797" name="Picture 7" descr="Description: Description: https://lh5.googleusercontent.com/6BSyhOWIxGJthLdnMja-Aw0aQ_nCMeJZZMS5xZhc1xW18iAyoG2HkoBqlLJ137zSj77XhV59iD24oBawMlyqC1DQamST9OGi0BG2eiVZ3EguHzr2b6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76200"/>
              <a:ext cx="6629400" cy="6565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6"/>
            <p:cNvSpPr/>
            <p:nvPr/>
          </p:nvSpPr>
          <p:spPr>
            <a:xfrm>
              <a:off x="1143000" y="3810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00600" y="3810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Projection: RSVP Example</a:t>
            </a:r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1828800" y="4042965"/>
            <a:ext cx="5562600" cy="2815035"/>
            <a:chOff x="3429000" y="1752600"/>
            <a:chExt cx="5562600" cy="2815035"/>
          </a:xfrm>
        </p:grpSpPr>
        <p:sp>
          <p:nvSpPr>
            <p:cNvPr id="67" name="Text Box 36"/>
            <p:cNvSpPr txBox="1">
              <a:spLocks noChangeAspect="1" noChangeArrowheads="1"/>
            </p:cNvSpPr>
            <p:nvPr/>
          </p:nvSpPr>
          <p:spPr bwMode="auto">
            <a:xfrm>
              <a:off x="7888671" y="2012950"/>
              <a:ext cx="937090" cy="31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646" tIns="71323" rIns="142646" bIns="71323"/>
            <a:lstStyle/>
            <a:p>
              <a:pPr algn="ctr"/>
              <a:r>
                <a:rPr lang="en-US" sz="1400"/>
                <a:t>Time</a:t>
              </a:r>
            </a:p>
          </p:txBody>
        </p:sp>
        <p:sp>
          <p:nvSpPr>
            <p:cNvPr id="68" name="Text Box 37"/>
            <p:cNvSpPr txBox="1">
              <a:spLocks noChangeAspect="1" noChangeArrowheads="1"/>
            </p:cNvSpPr>
            <p:nvPr/>
          </p:nvSpPr>
          <p:spPr bwMode="auto">
            <a:xfrm>
              <a:off x="6977555" y="2012950"/>
              <a:ext cx="911116" cy="31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646" tIns="71323" rIns="142646" bIns="71323"/>
            <a:lstStyle/>
            <a:p>
              <a:pPr algn="ctr"/>
              <a:r>
                <a:rPr lang="en-US" sz="1400" dirty="0"/>
                <a:t>Subject input </a:t>
              </a:r>
            </a:p>
          </p:txBody>
        </p:sp>
        <p:sp>
          <p:nvSpPr>
            <p:cNvPr id="69" name="Text Box 38"/>
            <p:cNvSpPr txBox="1">
              <a:spLocks noChangeAspect="1" noChangeArrowheads="1"/>
            </p:cNvSpPr>
            <p:nvPr/>
          </p:nvSpPr>
          <p:spPr bwMode="auto">
            <a:xfrm>
              <a:off x="3602831" y="1794907"/>
              <a:ext cx="1231805" cy="48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646" tIns="71323" rIns="142646" bIns="71323"/>
            <a:lstStyle/>
            <a:p>
              <a:pPr algn="ctr"/>
              <a:r>
                <a:rPr lang="en-US" sz="1400"/>
                <a:t>1 s</a:t>
              </a:r>
            </a:p>
          </p:txBody>
        </p:sp>
        <p:sp>
          <p:nvSpPr>
            <p:cNvPr id="73" name="Text Box 39"/>
            <p:cNvSpPr txBox="1">
              <a:spLocks noChangeAspect="1" noChangeArrowheads="1"/>
            </p:cNvSpPr>
            <p:nvPr/>
          </p:nvSpPr>
          <p:spPr bwMode="auto">
            <a:xfrm>
              <a:off x="5330155" y="1752600"/>
              <a:ext cx="1230805" cy="66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646" tIns="71323" rIns="142646" bIns="71323"/>
            <a:lstStyle/>
            <a:p>
              <a:pPr algn="ctr"/>
              <a:r>
                <a:rPr lang="en-US" sz="1400"/>
                <a:t>4.1 s</a:t>
              </a:r>
            </a:p>
          </p:txBody>
        </p:sp>
        <p:sp>
          <p:nvSpPr>
            <p:cNvPr id="74" name="Text Box 40"/>
            <p:cNvSpPr txBox="1">
              <a:spLocks noChangeAspect="1" noChangeArrowheads="1"/>
            </p:cNvSpPr>
            <p:nvPr/>
          </p:nvSpPr>
          <p:spPr bwMode="auto">
            <a:xfrm>
              <a:off x="4483976" y="2012950"/>
              <a:ext cx="2462610" cy="2603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2646" tIns="71323" rIns="142646" bIns="71323"/>
            <a:lstStyle/>
            <a:p>
              <a:pPr algn="ctr"/>
              <a:r>
                <a:rPr lang="en-US" sz="1400"/>
                <a:t>Burst of 49 clips at 12 Hz</a:t>
              </a:r>
            </a:p>
          </p:txBody>
        </p:sp>
        <p:sp>
          <p:nvSpPr>
            <p:cNvPr id="75" name="Text Box 41"/>
            <p:cNvSpPr txBox="1">
              <a:spLocks noChangeAspect="1" noChangeArrowheads="1"/>
            </p:cNvSpPr>
            <p:nvPr/>
          </p:nvSpPr>
          <p:spPr bwMode="auto">
            <a:xfrm>
              <a:off x="3540891" y="2012950"/>
              <a:ext cx="1181853" cy="4165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2646" tIns="71323" rIns="142646" bIns="71323"/>
            <a:lstStyle/>
            <a:p>
              <a:pPr algn="ctr"/>
              <a:r>
                <a:rPr lang="en-US" sz="1400"/>
                <a:t>Fixation screen</a:t>
              </a:r>
            </a:p>
          </p:txBody>
        </p:sp>
        <p:sp>
          <p:nvSpPr>
            <p:cNvPr id="76" name="Line 42"/>
            <p:cNvSpPr>
              <a:spLocks noChangeAspect="1" noChangeShapeType="1"/>
            </p:cNvSpPr>
            <p:nvPr/>
          </p:nvSpPr>
          <p:spPr bwMode="auto">
            <a:xfrm>
              <a:off x="4569892" y="1976067"/>
              <a:ext cx="999" cy="6682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3"/>
            <p:cNvSpPr>
              <a:spLocks noChangeAspect="1" noChangeShapeType="1"/>
            </p:cNvSpPr>
            <p:nvPr/>
          </p:nvSpPr>
          <p:spPr bwMode="auto">
            <a:xfrm>
              <a:off x="3754684" y="2310183"/>
              <a:ext cx="5074075" cy="10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4"/>
            <p:cNvSpPr>
              <a:spLocks noChangeAspect="1" noChangeShapeType="1"/>
            </p:cNvSpPr>
            <p:nvPr/>
          </p:nvSpPr>
          <p:spPr bwMode="auto">
            <a:xfrm>
              <a:off x="6955577" y="1976067"/>
              <a:ext cx="1998" cy="6682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 Box 45"/>
            <p:cNvSpPr txBox="1">
              <a:spLocks noChangeAspect="1" noChangeArrowheads="1"/>
            </p:cNvSpPr>
            <p:nvPr/>
          </p:nvSpPr>
          <p:spPr bwMode="auto">
            <a:xfrm>
              <a:off x="5586905" y="4156498"/>
              <a:ext cx="1378662" cy="3840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2646" tIns="71323" rIns="142646" bIns="71323"/>
            <a:lstStyle/>
            <a:p>
              <a:pPr algn="ctr"/>
              <a:r>
                <a:rPr lang="en-US" sz="1400"/>
                <a:t>Non-target</a:t>
              </a:r>
            </a:p>
          </p:txBody>
        </p:sp>
        <p:sp>
          <p:nvSpPr>
            <p:cNvPr id="80" name="Text Box 46"/>
            <p:cNvSpPr txBox="1">
              <a:spLocks noChangeAspect="1" noChangeArrowheads="1"/>
            </p:cNvSpPr>
            <p:nvPr/>
          </p:nvSpPr>
          <p:spPr bwMode="auto">
            <a:xfrm>
              <a:off x="4867603" y="4147820"/>
              <a:ext cx="1230805" cy="4198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2646" tIns="71323" rIns="142646" bIns="71323"/>
            <a:lstStyle/>
            <a:p>
              <a:pPr algn="ctr"/>
              <a:r>
                <a:rPr lang="en-US" sz="1400"/>
                <a:t>Target</a:t>
              </a:r>
            </a:p>
          </p:txBody>
        </p:sp>
        <p:sp>
          <p:nvSpPr>
            <p:cNvPr id="81" name="Text Box 47"/>
            <p:cNvSpPr txBox="1">
              <a:spLocks noChangeAspect="1" noChangeArrowheads="1"/>
            </p:cNvSpPr>
            <p:nvPr/>
          </p:nvSpPr>
          <p:spPr bwMode="auto">
            <a:xfrm>
              <a:off x="3956488" y="4147820"/>
              <a:ext cx="1378662" cy="2082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2646" tIns="71323" rIns="142646" bIns="71323"/>
            <a:lstStyle/>
            <a:p>
              <a:pPr algn="ctr"/>
              <a:r>
                <a:rPr lang="en-US" sz="1400"/>
                <a:t>Non-target</a:t>
              </a:r>
            </a:p>
          </p:txBody>
        </p:sp>
        <p:sp>
          <p:nvSpPr>
            <p:cNvPr id="82" name="Rectangle 48" descr="heptunx_61167"/>
            <p:cNvSpPr>
              <a:spLocks noChangeAspect="1" noChangeArrowheads="1"/>
            </p:cNvSpPr>
            <p:nvPr/>
          </p:nvSpPr>
          <p:spPr bwMode="auto">
            <a:xfrm flipH="1">
              <a:off x="4351105" y="2895970"/>
              <a:ext cx="1231804" cy="1003433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miter lim="800000"/>
              <a:headEnd/>
              <a:tailEnd/>
            </a:ln>
            <a:scene3d>
              <a:camera prst="legacyObliqueTopRight">
                <a:rot lat="300000" lon="17099992" rev="0"/>
              </a:camera>
              <a:lightRig rig="legacyFlat3" dir="r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3" name="Rectangle 49" descr="heptunx_61167"/>
            <p:cNvSpPr>
              <a:spLocks noChangeAspect="1" noChangeArrowheads="1"/>
            </p:cNvSpPr>
            <p:nvPr/>
          </p:nvSpPr>
          <p:spPr bwMode="auto">
            <a:xfrm flipH="1">
              <a:off x="5890610" y="2895970"/>
              <a:ext cx="1230805" cy="1003433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miter lim="800000"/>
              <a:headEnd/>
              <a:tailEnd/>
            </a:ln>
            <a:scene3d>
              <a:camera prst="legacyObliqueTopRight">
                <a:rot lat="300000" lon="17099992" rev="0"/>
              </a:camera>
              <a:lightRig rig="legacyFlat3" dir="r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84" name="Group 50"/>
            <p:cNvGrpSpPr>
              <a:grpSpLocks noChangeAspect="1"/>
            </p:cNvGrpSpPr>
            <p:nvPr/>
          </p:nvGrpSpPr>
          <p:grpSpPr bwMode="auto">
            <a:xfrm>
              <a:off x="4795653" y="4117446"/>
              <a:ext cx="319688" cy="27120"/>
              <a:chOff x="3232" y="7066"/>
              <a:chExt cx="290" cy="22"/>
            </a:xfrm>
          </p:grpSpPr>
          <p:sp>
            <p:nvSpPr>
              <p:cNvPr id="116" name="Oval 51"/>
              <p:cNvSpPr>
                <a:spLocks noChangeAspect="1" noChangeArrowheads="1"/>
              </p:cNvSpPr>
              <p:nvPr/>
            </p:nvSpPr>
            <p:spPr bwMode="auto">
              <a:xfrm>
                <a:off x="3232" y="7072"/>
                <a:ext cx="14" cy="14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Oval 52"/>
              <p:cNvSpPr>
                <a:spLocks noChangeAspect="1" noChangeArrowheads="1"/>
              </p:cNvSpPr>
              <p:nvPr/>
            </p:nvSpPr>
            <p:spPr bwMode="auto">
              <a:xfrm>
                <a:off x="3364" y="7074"/>
                <a:ext cx="14" cy="14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Oval 53"/>
              <p:cNvSpPr>
                <a:spLocks noChangeAspect="1" noChangeArrowheads="1"/>
              </p:cNvSpPr>
              <p:nvPr/>
            </p:nvSpPr>
            <p:spPr bwMode="auto">
              <a:xfrm>
                <a:off x="3508" y="7066"/>
                <a:ext cx="14" cy="14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54"/>
            <p:cNvGrpSpPr>
              <a:grpSpLocks noChangeAspect="1"/>
            </p:cNvGrpSpPr>
            <p:nvPr/>
          </p:nvGrpSpPr>
          <p:grpSpPr bwMode="auto">
            <a:xfrm>
              <a:off x="5584887" y="4103345"/>
              <a:ext cx="319688" cy="24950"/>
              <a:chOff x="3232" y="7066"/>
              <a:chExt cx="290" cy="22"/>
            </a:xfrm>
          </p:grpSpPr>
          <p:sp>
            <p:nvSpPr>
              <p:cNvPr id="97" name="Oval 55"/>
              <p:cNvSpPr>
                <a:spLocks noChangeAspect="1" noChangeArrowheads="1"/>
              </p:cNvSpPr>
              <p:nvPr/>
            </p:nvSpPr>
            <p:spPr bwMode="auto">
              <a:xfrm>
                <a:off x="3232" y="7072"/>
                <a:ext cx="14" cy="14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Oval 56"/>
              <p:cNvSpPr>
                <a:spLocks noChangeAspect="1" noChangeArrowheads="1"/>
              </p:cNvSpPr>
              <p:nvPr/>
            </p:nvSpPr>
            <p:spPr bwMode="auto">
              <a:xfrm>
                <a:off x="3364" y="7074"/>
                <a:ext cx="14" cy="14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Oval 57"/>
              <p:cNvSpPr>
                <a:spLocks noChangeAspect="1" noChangeArrowheads="1"/>
              </p:cNvSpPr>
              <p:nvPr/>
            </p:nvSpPr>
            <p:spPr bwMode="auto">
              <a:xfrm>
                <a:off x="3508" y="7066"/>
                <a:ext cx="14" cy="14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" name="Rectangle 58" descr="focus cross"/>
            <p:cNvSpPr>
              <a:spLocks noChangeAspect="1" noChangeArrowheads="1"/>
            </p:cNvSpPr>
            <p:nvPr/>
          </p:nvSpPr>
          <p:spPr bwMode="auto">
            <a:xfrm flipH="1">
              <a:off x="3429000" y="3018552"/>
              <a:ext cx="1231805" cy="1003432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miter lim="800000"/>
              <a:headEnd/>
              <a:tailEnd/>
            </a:ln>
            <a:scene3d>
              <a:camera prst="legacyObliqueTopRight">
                <a:rot lat="300000" lon="17099992" rev="0"/>
              </a:camera>
              <a:lightRig rig="legacyFlat3" dir="r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8" name="Line 59"/>
            <p:cNvSpPr>
              <a:spLocks noChangeAspect="1" noChangeShapeType="1"/>
            </p:cNvSpPr>
            <p:nvPr/>
          </p:nvSpPr>
          <p:spPr bwMode="auto">
            <a:xfrm>
              <a:off x="7899660" y="1976067"/>
              <a:ext cx="1998" cy="6682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61" descr="feedback screen"/>
            <p:cNvSpPr>
              <a:spLocks noChangeAspect="1" noChangeArrowheads="1"/>
            </p:cNvSpPr>
            <p:nvPr/>
          </p:nvSpPr>
          <p:spPr bwMode="auto">
            <a:xfrm flipH="1">
              <a:off x="7760795" y="2851494"/>
              <a:ext cx="1230805" cy="1002348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miter lim="800000"/>
              <a:headEnd/>
              <a:tailEnd/>
            </a:ln>
            <a:scene3d>
              <a:camera prst="legacyObliqueTopRight">
                <a:rot lat="5529" lon="5695388" rev="21599022"/>
              </a:camera>
              <a:lightRig rig="legacyFlat3" dir="r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1" name="Rectangle 62" descr="targetfromheptunx_34374"/>
            <p:cNvSpPr>
              <a:spLocks noChangeAspect="1" noChangeArrowheads="1"/>
            </p:cNvSpPr>
            <p:nvPr/>
          </p:nvSpPr>
          <p:spPr bwMode="auto">
            <a:xfrm flipH="1">
              <a:off x="5103375" y="2895970"/>
              <a:ext cx="1231805" cy="1003433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miter lim="800000"/>
              <a:headEnd/>
              <a:tailEnd/>
            </a:ln>
            <a:scene3d>
              <a:camera prst="legacyObliqueTopRight">
                <a:rot lat="300000" lon="17099992" rev="0"/>
              </a:camera>
              <a:lightRig rig="legacyFlat3" dir="r"/>
            </a:scene3d>
            <a:sp3d extrusionH="38100" prstMaterial="legacyPlastic">
              <a:bevelT w="13500" h="13500" prst="angle"/>
              <a:bevelB w="13500" h="13500" prst="angle"/>
              <a:extrusionClr>
                <a:srgbClr val="800000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89" name="Rectangle 60" descr="question screen"/>
            <p:cNvSpPr>
              <a:spLocks noChangeAspect="1" noChangeArrowheads="1"/>
            </p:cNvSpPr>
            <p:nvPr/>
          </p:nvSpPr>
          <p:spPr bwMode="auto">
            <a:xfrm flipH="1">
              <a:off x="6839689" y="2862342"/>
              <a:ext cx="1231805" cy="1002348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miter lim="800000"/>
              <a:headEnd/>
              <a:tailEnd/>
            </a:ln>
            <a:scene3d>
              <a:camera prst="legacyObliqueTopRight">
                <a:rot lat="4485" lon="5702318" rev="52044"/>
              </a:camera>
              <a:lightRig rig="legacyFlat3" dir="r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381000" y="1600200"/>
            <a:ext cx="281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Rapid Serial Visual Presentation Experiment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8 subjects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15 Sessions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Visual target detection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257 components with equiv. dipoles inside the brain</a:t>
            </a:r>
            <a:endParaRPr lang="en-US" dirty="0"/>
          </a:p>
        </p:txBody>
      </p:sp>
      <p:pic>
        <p:nvPicPr>
          <p:cNvPr id="128" name="Content Placeholder 5" descr="london_reduced_size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l="37037" t="16891" r="8333" b="41651"/>
          <a:stretch>
            <a:fillRect/>
          </a:stretch>
        </p:blipFill>
        <p:spPr>
          <a:xfrm>
            <a:off x="3886200" y="1676400"/>
            <a:ext cx="4495800" cy="2057400"/>
          </a:xfrm>
        </p:spPr>
      </p:pic>
      <p:grpSp>
        <p:nvGrpSpPr>
          <p:cNvPr id="137" name="Group 136"/>
          <p:cNvGrpSpPr/>
          <p:nvPr/>
        </p:nvGrpSpPr>
        <p:grpSpPr>
          <a:xfrm>
            <a:off x="4562475" y="2238375"/>
            <a:ext cx="3095625" cy="1295400"/>
            <a:chOff x="4791075" y="2924175"/>
            <a:chExt cx="3095625" cy="1295400"/>
          </a:xfrm>
        </p:grpSpPr>
        <p:pic>
          <p:nvPicPr>
            <p:cNvPr id="130" name="Picture 7" descr="plane_in_black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800000">
              <a:off x="4953000" y="3886200"/>
              <a:ext cx="165100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8" descr="plane_in_black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00000">
              <a:off x="7531100" y="3124200"/>
              <a:ext cx="165100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" name="Oval 48"/>
            <p:cNvSpPr>
              <a:spLocks noChangeArrowheads="1"/>
            </p:cNvSpPr>
            <p:nvPr/>
          </p:nvSpPr>
          <p:spPr bwMode="auto">
            <a:xfrm>
              <a:off x="7353300" y="2924175"/>
              <a:ext cx="533400" cy="533400"/>
            </a:xfrm>
            <a:prstGeom prst="ellipse">
              <a:avLst/>
            </a:prstGeom>
            <a:noFill/>
            <a:ln w="38100">
              <a:solidFill>
                <a:srgbClr val="F3731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48"/>
            <p:cNvSpPr>
              <a:spLocks noChangeArrowheads="1"/>
            </p:cNvSpPr>
            <p:nvPr/>
          </p:nvSpPr>
          <p:spPr bwMode="auto">
            <a:xfrm>
              <a:off x="4791075" y="3686175"/>
              <a:ext cx="533400" cy="533400"/>
            </a:xfrm>
            <a:prstGeom prst="ellipse">
              <a:avLst/>
            </a:prstGeom>
            <a:noFill/>
            <a:ln w="38100">
              <a:solidFill>
                <a:srgbClr val="F3731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Projection: RSVP Example</a:t>
            </a:r>
            <a:endParaRPr lang="en-US" dirty="0"/>
          </a:p>
        </p:txBody>
      </p:sp>
      <p:pic>
        <p:nvPicPr>
          <p:cNvPr id="34818" name="Picture 6" descr="Description: Description: https://lh4.googleusercontent.com/GQCrlDUvFQkZ8HaRnPZAUL1Sy3606YBvj5VevoQLv9mLoBes-pK6KciwTIOrdDO1Fs8pqSn50G09jYfLz1SVXbJsl34cPzOyrKBD2LcV6aw-jscg3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05" y="1752600"/>
            <a:ext cx="437499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4658032" y="1746396"/>
            <a:ext cx="4343400" cy="4702029"/>
            <a:chOff x="4762500" y="1828800"/>
            <a:chExt cx="4152900" cy="4495800"/>
          </a:xfrm>
        </p:grpSpPr>
        <p:pic>
          <p:nvPicPr>
            <p:cNvPr id="34819" name="Picture 53" descr="Description: Description: https://lh6.googleusercontent.com/IhgiVQZM28PHqWXG0Cgv6dgZ87F5n52TGlxGKrGzqoRlo1388cCbNn8Y-i5nxExYK6-zsUvbjk_COXDnuF8jNKXbX-9Pe6TzSwoMb63qBmU1eBR_O0Y"/>
            <p:cNvPicPr>
              <a:picLocks noChangeAspect="1" noChangeArrowheads="1"/>
            </p:cNvPicPr>
            <p:nvPr/>
          </p:nvPicPr>
          <p:blipFill>
            <a:blip r:embed="rId3" cstate="print"/>
            <a:srcRect l="1802" b="17047"/>
            <a:stretch>
              <a:fillRect/>
            </a:stretch>
          </p:blipFill>
          <p:spPr bwMode="auto">
            <a:xfrm>
              <a:off x="4762500" y="1828800"/>
              <a:ext cx="4152900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0"/>
            <p:cNvSpPr/>
            <p:nvPr/>
          </p:nvSpPr>
          <p:spPr>
            <a:xfrm>
              <a:off x="4800600" y="3097160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1742" y="3136488"/>
              <a:ext cx="145026" cy="117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>
          <a:xfrm rot="5400000">
            <a:off x="2172494" y="4000500"/>
            <a:ext cx="4952206" cy="79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28800" y="130706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13070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Domains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Projection: RSVP Example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/>
          <a:stretch/>
        </p:blipFill>
        <p:spPr>
          <a:xfrm>
            <a:off x="215660" y="1572060"/>
            <a:ext cx="8607099" cy="482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 Space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17320" y="2325778"/>
            <a:ext cx="2773704" cy="2124855"/>
            <a:chOff x="304800" y="1295400"/>
            <a:chExt cx="2925097" cy="2240833"/>
          </a:xfrm>
        </p:grpSpPr>
        <p:pic>
          <p:nvPicPr>
            <p:cNvPr id="7" name="Picture 199" descr="Description: Description: https://lh4.googleusercontent.com/OgTquDXXBAeMLlv0555C9TimGImmdEFJwEyKDLD-rWChjw_ewQG6U0UpG3qohS-9wAjGPnc4jldTS9uEh9UJxHBkjS1HultwYISYYHgaErR87qpQgzo"/>
            <p:cNvPicPr>
              <a:picLocks noChangeAspect="1" noChangeArrowheads="1"/>
            </p:cNvPicPr>
            <p:nvPr/>
          </p:nvPicPr>
          <p:blipFill>
            <a:blip r:embed="rId2" cstate="print"/>
            <a:srcRect l="52797" t="-1178" r="-5593" b="69588"/>
            <a:stretch>
              <a:fillRect/>
            </a:stretch>
          </p:blipFill>
          <p:spPr bwMode="auto">
            <a:xfrm>
              <a:off x="304800" y="1295400"/>
              <a:ext cx="2925097" cy="2240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457200" y="1447800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86492" y="4419600"/>
            <a:ext cx="2456708" cy="1950916"/>
            <a:chOff x="457200" y="3886200"/>
            <a:chExt cx="2590800" cy="2057400"/>
          </a:xfrm>
        </p:grpSpPr>
        <p:pic>
          <p:nvPicPr>
            <p:cNvPr id="36867" name="Picture 199" descr="Description: Description: https://lh4.googleusercontent.com/OgTquDXXBAeMLlv0555C9TimGImmdEFJwEyKDLD-rWChjw_ewQG6U0UpG3qohS-9wAjGPnc4jldTS9uEh9UJxHBkjS1HultwYISYYHgaErR87qpQgzo"/>
            <p:cNvPicPr>
              <a:picLocks noChangeAspect="1" noChangeArrowheads="1"/>
            </p:cNvPicPr>
            <p:nvPr/>
          </p:nvPicPr>
          <p:blipFill>
            <a:blip r:embed="rId2" cstate="print"/>
            <a:srcRect l="3017" r="50220" b="70996"/>
            <a:stretch>
              <a:fillRect/>
            </a:stretch>
          </p:blipFill>
          <p:spPr bwMode="auto">
            <a:xfrm>
              <a:off x="457200" y="3886200"/>
              <a:ext cx="25908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83722" y="397102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994341" y="2186521"/>
            <a:ext cx="5997259" cy="4442879"/>
            <a:chOff x="3709356" y="1600200"/>
            <a:chExt cx="6324600" cy="4685379"/>
          </a:xfrm>
        </p:grpSpPr>
        <p:grpSp>
          <p:nvGrpSpPr>
            <p:cNvPr id="6" name="Group 5"/>
            <p:cNvGrpSpPr/>
            <p:nvPr/>
          </p:nvGrpSpPr>
          <p:grpSpPr>
            <a:xfrm>
              <a:off x="3709356" y="1600200"/>
              <a:ext cx="6324600" cy="4685379"/>
              <a:chOff x="3709356" y="1600200"/>
              <a:chExt cx="6324600" cy="4685379"/>
            </a:xfrm>
          </p:grpSpPr>
          <p:pic>
            <p:nvPicPr>
              <p:cNvPr id="36866" name="Picture 199" descr="Description: Description: https://lh4.googleusercontent.com/OgTquDXXBAeMLlv0555C9TimGImmdEFJwEyKDLD-rWChjw_ewQG6U0UpG3qohS-9wAjGPnc4jldTS9uEh9UJxHBkjS1HultwYISYYHgaErR87qpQgz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33947"/>
              <a:stretch>
                <a:fillRect/>
              </a:stretch>
            </p:blipFill>
            <p:spPr bwMode="auto">
              <a:xfrm>
                <a:off x="4493683" y="1600200"/>
                <a:ext cx="5540273" cy="4685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709356" y="3633156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739350" y="1811980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92419" y="4022782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1" y="1295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Measure or dipole density similarity between each two EEG subjects (or sessions) may be averaged over a region of interest (ROI) and visualize using multi-dimensional scaling.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126897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Dipole density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06594" y="6370516"/>
            <a:ext cx="2689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Projected ERSP at all brain locations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3593" y="2133600"/>
            <a:ext cx="185704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Projected ERSP at ROIs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3000" dirty="0" smtClean="0"/>
              <a:t>Enables us to compare subjects, groups and conditions at every brain location.</a:t>
            </a:r>
          </a:p>
          <a:p>
            <a:r>
              <a:rPr lang="en-US" sz="3000" dirty="0" smtClean="0"/>
              <a:t>Enables us to calculate significance on every step.</a:t>
            </a:r>
          </a:p>
          <a:p>
            <a:r>
              <a:rPr lang="en-US" sz="3000" dirty="0" smtClean="0"/>
              <a:t>Enables us to perform new types of analysis that we could not do with IC clusters (e.g. subject similarity space)</a:t>
            </a:r>
          </a:p>
          <a:p>
            <a:r>
              <a:rPr lang="en-US" sz="3000" dirty="0" smtClean="0"/>
              <a:t>All types of analysis that can be done on IC clusters, can also be performed in Measure Projection framework.</a:t>
            </a:r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 Toolbox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21336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Multiple ICA models for each session.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+mn-lt"/>
              </a:rPr>
              <a:t>Expansion of support for subject session comparison on regions of interest (ROIs).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+mn-lt"/>
              </a:rPr>
              <a:t>Operate on projections into anatomical regions (alternative to domains). May enable investigation of diverse group responses (that may not form domains since measures could be quite different across subjects)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1666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Roadmap:</a:t>
            </a:r>
            <a:endParaRPr lang="en-US" sz="2800" dirty="0">
              <a:latin typeface="+mj-lt"/>
            </a:endParaRPr>
          </a:p>
        </p:txBody>
      </p:sp>
      <p:pic>
        <p:nvPicPr>
          <p:cNvPr id="35842" name="Picture 2" descr="C:\Users\Nima\Documents\sccn\Mallorca 2011\MPT_abou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72551"/>
            <a:ext cx="4495800" cy="24852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Projection: RSVP Example</a:t>
            </a:r>
            <a:endParaRPr lang="en-US" dirty="0"/>
          </a:p>
        </p:txBody>
      </p:sp>
      <p:pic>
        <p:nvPicPr>
          <p:cNvPr id="39" name="Content Placeholder 38" descr="ersp_significance_projection_loca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48" r="4348"/>
          <a:stretch>
            <a:fillRect/>
          </a:stretch>
        </p:blipFill>
        <p:spPr>
          <a:xfrm>
            <a:off x="2057400" y="1371599"/>
            <a:ext cx="6400800" cy="5257799"/>
          </a:xfrm>
        </p:spPr>
      </p:pic>
      <p:sp>
        <p:nvSpPr>
          <p:cNvPr id="40" name="TextBox 39"/>
          <p:cNvSpPr txBox="1"/>
          <p:nvPr/>
        </p:nvSpPr>
        <p:spPr>
          <a:xfrm>
            <a:off x="6828868" y="539497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Mean weighted correlation in neighborhood</a:t>
            </a:r>
            <a:endParaRPr lang="en-US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304801" y="1752600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Areas in which convergence is significant (p&lt;0.01).</a:t>
            </a:r>
          </a:p>
          <a:p>
            <a:endParaRPr lang="en-US" dirty="0" smtClean="0"/>
          </a:p>
          <a:p>
            <a:r>
              <a:rPr lang="en-US" dirty="0" smtClean="0"/>
              <a:t>Gaussian std. = 12 mm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Projection: RSVP Example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04801" y="1752600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ERP and ERSP locations with significant convergence (p&lt;0.01)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0" y="5486400"/>
            <a:ext cx="114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381000" y="4277380"/>
            <a:ext cx="1371600" cy="523220"/>
            <a:chOff x="152400" y="2819400"/>
            <a:chExt cx="1371600" cy="523220"/>
          </a:xfrm>
        </p:grpSpPr>
        <p:sp>
          <p:nvSpPr>
            <p:cNvPr id="9" name="Rectangle 8"/>
            <p:cNvSpPr/>
            <p:nvPr/>
          </p:nvSpPr>
          <p:spPr>
            <a:xfrm>
              <a:off x="152400" y="2897088"/>
              <a:ext cx="381000" cy="152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28194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ERP and ERSP</a:t>
              </a: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381000" y="3499246"/>
            <a:ext cx="1371600" cy="307777"/>
            <a:chOff x="152400" y="3197423"/>
            <a:chExt cx="1371600" cy="307777"/>
          </a:xfrm>
        </p:grpSpPr>
        <p:sp>
          <p:nvSpPr>
            <p:cNvPr id="11" name="Rectangle 10"/>
            <p:cNvSpPr/>
            <p:nvPr/>
          </p:nvSpPr>
          <p:spPr>
            <a:xfrm>
              <a:off x="152400" y="3275111"/>
              <a:ext cx="381000" cy="152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3197423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ERSP</a:t>
              </a: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381000" y="3883223"/>
            <a:ext cx="1371600" cy="307777"/>
            <a:chOff x="152400" y="3581400"/>
            <a:chExt cx="1371600" cy="307777"/>
          </a:xfrm>
        </p:grpSpPr>
        <p:sp>
          <p:nvSpPr>
            <p:cNvPr id="13" name="Rectangle 12"/>
            <p:cNvSpPr/>
            <p:nvPr/>
          </p:nvSpPr>
          <p:spPr>
            <a:xfrm>
              <a:off x="152400" y="3659088"/>
              <a:ext cx="381000" cy="152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35814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ERP</a:t>
              </a:r>
            </a:p>
          </p:txBody>
        </p:sp>
      </p:grpSp>
      <p:pic>
        <p:nvPicPr>
          <p:cNvPr id="31746" name="Picture 2" descr="Z:\plot\rsvp_ersp_and_erp_significant_convergance_different_colors_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EEGLAB Workflow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86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36653" y="1600200"/>
            <a:ext cx="3470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Single Session Analysis</a:t>
            </a:r>
            <a:endParaRPr lang="en-US" sz="28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3667780"/>
            <a:ext cx="8686800" cy="2799040"/>
            <a:chOff x="228600" y="2590800"/>
            <a:chExt cx="8686800" cy="2799040"/>
          </a:xfrm>
        </p:grpSpPr>
        <p:graphicFrame>
          <p:nvGraphicFramePr>
            <p:cNvPr id="6" name="Content Placeholder 8"/>
            <p:cNvGraphicFramePr>
              <a:graphicFrameLocks/>
            </p:cNvGraphicFramePr>
            <p:nvPr/>
          </p:nvGraphicFramePr>
          <p:xfrm>
            <a:off x="228600" y="2590800"/>
            <a:ext cx="5181600" cy="2514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7" name="Diagram 6"/>
            <p:cNvGraphicFramePr/>
            <p:nvPr/>
          </p:nvGraphicFramePr>
          <p:xfrm>
            <a:off x="5334000" y="2590800"/>
            <a:ext cx="3581400" cy="2514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6400800" y="486662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Trying to produce ‘Nice clusters’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39382" y="5715000"/>
            <a:ext cx="226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Study Analysis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Projection: RSVP Example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04801" y="17526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ERSP domains (exemplar similarity &lt;0.8)</a:t>
            </a:r>
          </a:p>
        </p:txBody>
      </p:sp>
      <p:pic>
        <p:nvPicPr>
          <p:cNvPr id="7" name="Content Placeholder 6" descr="ersp_domains_mriplot_3d_different_colo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95400"/>
            <a:ext cx="7010400" cy="5257800"/>
          </a:xfrm>
        </p:spPr>
      </p:pic>
      <p:sp>
        <p:nvSpPr>
          <p:cNvPr id="8" name="Rectangle 7"/>
          <p:cNvSpPr/>
          <p:nvPr/>
        </p:nvSpPr>
        <p:spPr>
          <a:xfrm>
            <a:off x="7315200" y="5486400"/>
            <a:ext cx="114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81000" y="2819400"/>
            <a:ext cx="1371600" cy="307777"/>
            <a:chOff x="152400" y="2819400"/>
            <a:chExt cx="1371600" cy="307777"/>
          </a:xfrm>
        </p:grpSpPr>
        <p:sp>
          <p:nvSpPr>
            <p:cNvPr id="9" name="Rectangle 8"/>
            <p:cNvSpPr/>
            <p:nvPr/>
          </p:nvSpPr>
          <p:spPr>
            <a:xfrm>
              <a:off x="152400" y="2897088"/>
              <a:ext cx="381000" cy="152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28194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Domain 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" y="3197423"/>
            <a:ext cx="1371600" cy="307777"/>
            <a:chOff x="152400" y="3197423"/>
            <a:chExt cx="1371600" cy="307777"/>
          </a:xfrm>
        </p:grpSpPr>
        <p:sp>
          <p:nvSpPr>
            <p:cNvPr id="11" name="Rectangle 10"/>
            <p:cNvSpPr/>
            <p:nvPr/>
          </p:nvSpPr>
          <p:spPr>
            <a:xfrm>
              <a:off x="152400" y="3275111"/>
              <a:ext cx="381000" cy="152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3197423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Domain 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3581400"/>
            <a:ext cx="1371600" cy="307777"/>
            <a:chOff x="152400" y="3581400"/>
            <a:chExt cx="1371600" cy="307777"/>
          </a:xfrm>
        </p:grpSpPr>
        <p:sp>
          <p:nvSpPr>
            <p:cNvPr id="13" name="Rectangle 12"/>
            <p:cNvSpPr/>
            <p:nvPr/>
          </p:nvSpPr>
          <p:spPr>
            <a:xfrm>
              <a:off x="152400" y="3659088"/>
              <a:ext cx="381000" cy="152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35814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Domain 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Projection: RSVP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200" y="5486400"/>
            <a:ext cx="114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ersp_rsvp_domain_2_subject_spa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9083" y="4495800"/>
            <a:ext cx="2641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838200" y="15240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Subject-Session Similarity Space (S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), All domains</a:t>
            </a:r>
          </a:p>
        </p:txBody>
      </p:sp>
      <p:pic>
        <p:nvPicPr>
          <p:cNvPr id="21" name="Picture 20" descr="ersp_rsvp_domain_1_subject_sp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981200"/>
            <a:ext cx="2641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ersp_rsvp_domain_1_2_3_subject_space_colored.png"/>
          <p:cNvPicPr>
            <a:picLocks noChangeAspect="1"/>
          </p:cNvPicPr>
          <p:nvPr/>
        </p:nvPicPr>
        <p:blipFill>
          <a:blip r:embed="rId4" cstate="print"/>
          <a:srcRect l="18747" t="11108" r="14580" b="11108"/>
          <a:stretch>
            <a:fillRect/>
          </a:stretch>
        </p:blipFill>
        <p:spPr>
          <a:xfrm>
            <a:off x="381000" y="1905000"/>
            <a:ext cx="5257800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616700" y="16764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Domain 1 (frontal)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4225" y="4197535"/>
            <a:ext cx="22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Domain 2 (occipital, P300-like)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97195" y="2177900"/>
            <a:ext cx="4687189" cy="3978354"/>
            <a:chOff x="597195" y="2177900"/>
            <a:chExt cx="4687189" cy="3978354"/>
          </a:xfrm>
        </p:grpSpPr>
        <p:cxnSp>
          <p:nvCxnSpPr>
            <p:cNvPr id="27" name="Straight Connector 26"/>
            <p:cNvCxnSpPr/>
            <p:nvPr/>
          </p:nvCxnSpPr>
          <p:spPr>
            <a:xfrm rot="16200000" flipH="1">
              <a:off x="1752598" y="2624468"/>
              <a:ext cx="3978354" cy="30852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76400" y="4953000"/>
              <a:ext cx="4572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3565453" y="5479313"/>
              <a:ext cx="762001" cy="272904"/>
            </a:xfrm>
            <a:prstGeom prst="line">
              <a:avLst/>
            </a:prstGeom>
            <a:ln>
              <a:solidFill>
                <a:srgbClr val="00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573049" y="5573013"/>
              <a:ext cx="549701" cy="37647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527196" y="4610097"/>
              <a:ext cx="1010099" cy="870101"/>
            </a:xfrm>
            <a:prstGeom prst="line">
              <a:avLst/>
            </a:prstGeom>
            <a:ln>
              <a:solidFill>
                <a:srgbClr val="00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81000" y="3576935"/>
            <a:ext cx="5181600" cy="2349905"/>
            <a:chOff x="381000" y="3576935"/>
            <a:chExt cx="5181600" cy="2349905"/>
          </a:xfrm>
        </p:grpSpPr>
        <p:sp>
          <p:nvSpPr>
            <p:cNvPr id="34" name="TextBox 33"/>
            <p:cNvSpPr txBox="1"/>
            <p:nvPr/>
          </p:nvSpPr>
          <p:spPr>
            <a:xfrm>
              <a:off x="3581400" y="3576935"/>
              <a:ext cx="1981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Cross-session classification ROC = 0.56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47732" y="548640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FF99"/>
                  </a:solidFill>
                </a:rPr>
                <a:t>ROC = 0.88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52600" y="464820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ROC = 0.92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75940" y="566523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</a:rPr>
                <a:t>ROC = 0.95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1000" y="518160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FF99"/>
                  </a:solidFill>
                </a:rPr>
                <a:t>ROC = 0.84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problems with current methods of Study IC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876800" cy="4495800"/>
          </a:xfrm>
        </p:spPr>
        <p:txBody>
          <a:bodyPr/>
          <a:lstStyle/>
          <a:p>
            <a:pPr marL="514350" indent="-514350"/>
            <a:r>
              <a:rPr lang="en-US" sz="2700" dirty="0" smtClean="0"/>
              <a:t>Number of clusters has to be selected.</a:t>
            </a:r>
          </a:p>
          <a:p>
            <a:pPr marL="514350" indent="-514350"/>
            <a:r>
              <a:rPr lang="en-US" sz="2700" dirty="0" smtClean="0"/>
              <a:t>Clustering is performed on a mixture of measure which makes clustering parameters less meaningful: one cannot provide thresholds for individual measures (e.g. ERPs has to be more correlated than 0.7)</a:t>
            </a:r>
          </a:p>
          <a:p>
            <a:pPr marL="514350" indent="-514350"/>
            <a:endParaRPr lang="en-US" sz="2000" dirty="0" smtClean="0"/>
          </a:p>
        </p:txBody>
      </p:sp>
      <p:grpSp>
        <p:nvGrpSpPr>
          <p:cNvPr id="4" name="Group 13"/>
          <p:cNvGrpSpPr>
            <a:grpSpLocks noChangeAspect="1"/>
          </p:cNvGrpSpPr>
          <p:nvPr/>
        </p:nvGrpSpPr>
        <p:grpSpPr>
          <a:xfrm>
            <a:off x="5410200" y="2121681"/>
            <a:ext cx="3607984" cy="3745719"/>
            <a:chOff x="5231216" y="2839762"/>
            <a:chExt cx="3760384" cy="3903937"/>
          </a:xfrm>
        </p:grpSpPr>
        <p:pic>
          <p:nvPicPr>
            <p:cNvPr id="7" name="Picture 6" descr="boiling pot without top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1216" y="4038600"/>
              <a:ext cx="3760384" cy="27050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1257046">
              <a:off x="5377168" y="3489836"/>
              <a:ext cx="1199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ERP</a:t>
              </a:r>
              <a:endPara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052927" flipH="1">
              <a:off x="7644391" y="3727759"/>
              <a:ext cx="1199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ERSP</a:t>
              </a:r>
              <a:endPara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98016" y="3559138"/>
              <a:ext cx="1443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Dipole</a:t>
              </a:r>
              <a:endPara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12" name="Picture 11" descr="boiling pot only top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7417" y="2839762"/>
              <a:ext cx="3352800" cy="88133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IC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 there are functionally equivalent ICs across most subjects.</a:t>
            </a:r>
          </a:p>
          <a:p>
            <a:r>
              <a:rPr lang="en-US" dirty="0" smtClean="0"/>
              <a:t>Assumes these ICs have similar</a:t>
            </a:r>
            <a:r>
              <a:rPr lang="en-US" i="1" dirty="0" smtClean="0"/>
              <a:t> </a:t>
            </a:r>
            <a:r>
              <a:rPr lang="en-US" dirty="0" smtClean="0"/>
              <a:t>responses</a:t>
            </a:r>
            <a:r>
              <a:rPr lang="en-US" i="1" dirty="0" smtClean="0"/>
              <a:t> </a:t>
            </a:r>
            <a:r>
              <a:rPr lang="en-US" dirty="0" smtClean="0"/>
              <a:t>to experimental conditions across all measures (ERP, ERSP, ITC…)</a:t>
            </a:r>
          </a:p>
          <a:p>
            <a:r>
              <a:rPr lang="en-US" dirty="0" smtClean="0"/>
              <a:t>Creates Non-Overlapping partitions:</a:t>
            </a:r>
            <a:r>
              <a:rPr lang="en-US" i="1" dirty="0" smtClean="0"/>
              <a:t> </a:t>
            </a:r>
            <a:r>
              <a:rPr lang="en-US" dirty="0" smtClean="0"/>
              <a:t>each IC belongs only to one cluster.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IC Clustering</a:t>
            </a:r>
            <a:endParaRPr lang="en-US" dirty="0"/>
          </a:p>
        </p:txBody>
      </p:sp>
      <p:pic>
        <p:nvPicPr>
          <p:cNvPr id="5" name="Picture 4" descr="Cluster_example.jpg"/>
          <p:cNvPicPr>
            <a:picLocks noChangeAspect="1"/>
          </p:cNvPicPr>
          <p:nvPr/>
        </p:nvPicPr>
        <p:blipFill>
          <a:blip r:embed="rId2" cstate="print"/>
          <a:srcRect t="-2972"/>
          <a:stretch>
            <a:fillRect/>
          </a:stretch>
        </p:blipFill>
        <p:spPr>
          <a:xfrm>
            <a:off x="304800" y="1120019"/>
            <a:ext cx="4572000" cy="5556881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4953000" y="1424819"/>
            <a:ext cx="609600" cy="2362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4953000" y="4191000"/>
            <a:ext cx="609600" cy="242355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0" y="1800100"/>
            <a:ext cx="236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Sometime clusters are spatially separate AND have distinct responses.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5914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other cases, they have similar responses or they  overlap spatially.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Problems with Study IC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Components may have similar responses for one measure (e.g. ERSP) but not for the other (e.g. ERP).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90800"/>
            <a:ext cx="50958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Problems with Study IC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Clustering boosts evidence by rejecting ICs that are in the same brain area but show different responses. This makes calculating significance values difficult.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660033"/>
                </a:solidFill>
              </a:rPr>
              <a:t>How can we make sure that we are not ‘imagining clusters’?</a:t>
            </a:r>
            <a:endParaRPr lang="en-US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problems with current methods of Study IC Clustering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667000" y="3382263"/>
            <a:ext cx="4191000" cy="2866137"/>
            <a:chOff x="2971800" y="2667000"/>
            <a:chExt cx="5905500" cy="4038648"/>
          </a:xfrm>
        </p:grpSpPr>
        <p:pic>
          <p:nvPicPr>
            <p:cNvPr id="5" name="Picture 4" descr="Pop_preclust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2667000"/>
              <a:ext cx="5905500" cy="40386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29000" y="4038600"/>
              <a:ext cx="2286000" cy="1676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1828800" y="4038600"/>
            <a:ext cx="1162665" cy="9119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3124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EEGLAB original clustering has ~12 parameters</a:t>
            </a:r>
            <a:endParaRPr lang="en-US" dirty="0">
              <a:latin typeface="+mn-lt"/>
            </a:endParaRPr>
          </a:p>
        </p:txBody>
      </p:sp>
      <p:pic>
        <p:nvPicPr>
          <p:cNvPr id="3074" name="Picture 2" descr="C:\Users\Nima\AppData\Local\Microsoft\Windows\Temporary Internet Files\Content.IE5\HBIFIHR6\MC900078627[1].wmf"/>
          <p:cNvPicPr>
            <a:picLocks noChangeAspect="1" noChangeArrowheads="1"/>
          </p:cNvPicPr>
          <p:nvPr/>
        </p:nvPicPr>
        <p:blipFill>
          <a:blip r:embed="rId3" cstate="print"/>
          <a:srcRect l="45534"/>
          <a:stretch>
            <a:fillRect/>
          </a:stretch>
        </p:blipFill>
        <p:spPr bwMode="auto">
          <a:xfrm flipH="1">
            <a:off x="685799" y="4267199"/>
            <a:ext cx="1295400" cy="233604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174367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Large parameter space issue: many different clustering solutions can be produced by changing parameters and measure subsets. Which one should we choose? </a:t>
            </a:r>
            <a:endParaRPr lang="en-US" sz="2400" i="1" dirty="0" smtClean="0">
              <a:latin typeface="+mn-lt"/>
            </a:endParaRPr>
          </a:p>
          <a:p>
            <a:endParaRPr lang="en-US" dirty="0"/>
          </a:p>
        </p:txBody>
      </p:sp>
      <p:pic>
        <p:nvPicPr>
          <p:cNvPr id="18" name="Picture 17" descr="melting_pot_of_measu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855" y="3953199"/>
            <a:ext cx="1682345" cy="172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multi-measure clustering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flipH="1">
            <a:off x="2383971" y="3878284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 flipH="1">
            <a:off x="2906486" y="4008912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4865105" y="4662055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2514600" y="4400798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 flipH="1">
            <a:off x="2645229" y="335576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 flipH="1">
            <a:off x="2906486" y="4923312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7793362" y="4128655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2253343" y="4792684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 flipH="1">
            <a:off x="6345562" y="298565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 flipH="1">
            <a:off x="5779505" y="4270169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 flipH="1">
            <a:off x="4734476" y="4008912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 flipH="1">
            <a:off x="1730829" y="4792684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1077686" y="413954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3559629" y="3747655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 flipH="1">
            <a:off x="3429000" y="4531426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 flipH="1">
            <a:off x="2906486" y="4531426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685800" y="557645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6171390" y="3617026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 flipH="1">
            <a:off x="4734476" y="3355769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2253343" y="5315198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 flipH="1">
            <a:off x="7031362" y="359525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 flipH="1">
            <a:off x="6302019" y="4400798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 flipH="1">
            <a:off x="7259962" y="3061855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 flipH="1">
            <a:off x="1730829" y="5053941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 flipH="1">
            <a:off x="7869562" y="5184569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 flipH="1">
            <a:off x="6563276" y="3747655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 flipH="1">
            <a:off x="3951514" y="5576455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 flipH="1">
            <a:off x="5648876" y="4662055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 flipH="1">
            <a:off x="7347048" y="4792684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 flipH="1">
            <a:off x="7216419" y="4008912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 flipH="1">
            <a:off x="6193162" y="6109855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 flipH="1">
            <a:off x="2383971" y="4270169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 flipH="1">
            <a:off x="2122714" y="309451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 flipH="1">
            <a:off x="2383971" y="5053941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Oval 42"/>
          <p:cNvSpPr/>
          <p:nvPr/>
        </p:nvSpPr>
        <p:spPr>
          <a:xfrm flipH="1">
            <a:off x="5387619" y="3486398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 flipH="1">
            <a:off x="2253343" y="4531426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 flipH="1">
            <a:off x="7216419" y="557645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 flipH="1">
            <a:off x="6824533" y="4400798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 flipH="1">
            <a:off x="5779505" y="2963884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Oval 47"/>
          <p:cNvSpPr/>
          <p:nvPr/>
        </p:nvSpPr>
        <p:spPr>
          <a:xfrm flipH="1">
            <a:off x="1992086" y="4662055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 flipH="1">
            <a:off x="3037114" y="3617026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Oval 49"/>
          <p:cNvSpPr/>
          <p:nvPr/>
        </p:nvSpPr>
        <p:spPr>
          <a:xfrm flipH="1">
            <a:off x="5387619" y="413954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 flipH="1">
            <a:off x="3298371" y="5445826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 flipH="1">
            <a:off x="5910133" y="3878284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Oval 52"/>
          <p:cNvSpPr/>
          <p:nvPr/>
        </p:nvSpPr>
        <p:spPr>
          <a:xfrm flipH="1">
            <a:off x="5648876" y="492331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Oval 53"/>
          <p:cNvSpPr/>
          <p:nvPr/>
        </p:nvSpPr>
        <p:spPr>
          <a:xfrm flipH="1">
            <a:off x="1861457" y="348639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Oval 54"/>
          <p:cNvSpPr/>
          <p:nvPr/>
        </p:nvSpPr>
        <p:spPr>
          <a:xfrm flipH="1">
            <a:off x="5256991" y="531519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Oval 55"/>
          <p:cNvSpPr/>
          <p:nvPr/>
        </p:nvSpPr>
        <p:spPr>
          <a:xfrm flipH="1">
            <a:off x="2514600" y="466205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Oval 56"/>
          <p:cNvSpPr/>
          <p:nvPr/>
        </p:nvSpPr>
        <p:spPr>
          <a:xfrm flipH="1">
            <a:off x="6432648" y="492331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Oval 57"/>
          <p:cNvSpPr/>
          <p:nvPr/>
        </p:nvSpPr>
        <p:spPr>
          <a:xfrm flipH="1">
            <a:off x="6302019" y="400891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9" name="Oval 58"/>
          <p:cNvSpPr/>
          <p:nvPr/>
        </p:nvSpPr>
        <p:spPr>
          <a:xfrm flipH="1">
            <a:off x="6040762" y="505394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Oval 59"/>
          <p:cNvSpPr/>
          <p:nvPr/>
        </p:nvSpPr>
        <p:spPr>
          <a:xfrm flipH="1">
            <a:off x="5779505" y="557645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Oval 60"/>
          <p:cNvSpPr/>
          <p:nvPr/>
        </p:nvSpPr>
        <p:spPr>
          <a:xfrm flipH="1">
            <a:off x="1730829" y="4400798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1992086" y="400891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Oval 62"/>
          <p:cNvSpPr/>
          <p:nvPr/>
        </p:nvSpPr>
        <p:spPr>
          <a:xfrm flipH="1">
            <a:off x="1338943" y="4792684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Oval 63"/>
          <p:cNvSpPr/>
          <p:nvPr/>
        </p:nvSpPr>
        <p:spPr>
          <a:xfrm flipH="1">
            <a:off x="1600200" y="557645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Oval 64"/>
          <p:cNvSpPr/>
          <p:nvPr/>
        </p:nvSpPr>
        <p:spPr>
          <a:xfrm flipH="1">
            <a:off x="1992086" y="505394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2775857" y="5576455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Oval 66"/>
          <p:cNvSpPr/>
          <p:nvPr/>
        </p:nvSpPr>
        <p:spPr>
          <a:xfrm flipH="1">
            <a:off x="2253343" y="583771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3298371" y="5968341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Oval 68"/>
          <p:cNvSpPr/>
          <p:nvPr/>
        </p:nvSpPr>
        <p:spPr>
          <a:xfrm flipH="1">
            <a:off x="6824533" y="4923312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Oval 69"/>
          <p:cNvSpPr/>
          <p:nvPr/>
        </p:nvSpPr>
        <p:spPr>
          <a:xfrm flipH="1">
            <a:off x="6432648" y="5445826"/>
            <a:ext cx="261257" cy="2612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3690257" y="5184569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Oval 71"/>
          <p:cNvSpPr/>
          <p:nvPr/>
        </p:nvSpPr>
        <p:spPr>
          <a:xfrm flipH="1">
            <a:off x="3559629" y="2963884"/>
            <a:ext cx="391886" cy="3918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2438400" y="5576455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5800" y="1752600"/>
            <a:ext cx="567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What are the clusters according to location?</a:t>
            </a:r>
            <a:endParaRPr lang="en-US" sz="2400" dirty="0">
              <a:latin typeface="+mn-lt"/>
            </a:endParaRPr>
          </a:p>
        </p:txBody>
      </p:sp>
      <p:sp>
        <p:nvSpPr>
          <p:cNvPr id="77" name="Oval 76"/>
          <p:cNvSpPr/>
          <p:nvPr/>
        </p:nvSpPr>
        <p:spPr>
          <a:xfrm flipH="1">
            <a:off x="1066800" y="5119255"/>
            <a:ext cx="522514" cy="522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Oval 77"/>
          <p:cNvSpPr/>
          <p:nvPr/>
        </p:nvSpPr>
        <p:spPr>
          <a:xfrm flipH="1">
            <a:off x="2819400" y="4814455"/>
            <a:ext cx="130629" cy="130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533400" y="2728506"/>
            <a:ext cx="4206082" cy="4035451"/>
          </a:xfrm>
          <a:custGeom>
            <a:avLst/>
            <a:gdLst>
              <a:gd name="connsiteX0" fmla="*/ 4177776 w 4699210"/>
              <a:gd name="connsiteY0" fmla="*/ 167515 h 3969958"/>
              <a:gd name="connsiteX1" fmla="*/ 4344030 w 4699210"/>
              <a:gd name="connsiteY1" fmla="*/ 1104586 h 3969958"/>
              <a:gd name="connsiteX2" fmla="*/ 4336473 w 4699210"/>
              <a:gd name="connsiteY2" fmla="*/ 1482437 h 3969958"/>
              <a:gd name="connsiteX3" fmla="*/ 4396929 w 4699210"/>
              <a:gd name="connsiteY3" fmla="*/ 1792275 h 3969958"/>
              <a:gd name="connsiteX4" fmla="*/ 4434715 w 4699210"/>
              <a:gd name="connsiteY4" fmla="*/ 2147455 h 3969958"/>
              <a:gd name="connsiteX5" fmla="*/ 4366701 w 4699210"/>
              <a:gd name="connsiteY5" fmla="*/ 2457293 h 3969958"/>
              <a:gd name="connsiteX6" fmla="*/ 4268460 w 4699210"/>
              <a:gd name="connsiteY6" fmla="*/ 2978728 h 3969958"/>
              <a:gd name="connsiteX7" fmla="*/ 4321359 w 4699210"/>
              <a:gd name="connsiteY7" fmla="*/ 3311237 h 3969958"/>
              <a:gd name="connsiteX8" fmla="*/ 2001353 w 4699210"/>
              <a:gd name="connsiteY8" fmla="*/ 3878014 h 3969958"/>
              <a:gd name="connsiteX9" fmla="*/ 1222979 w 4699210"/>
              <a:gd name="connsiteY9" fmla="*/ 3862900 h 3969958"/>
              <a:gd name="connsiteX10" fmla="*/ 369035 w 4699210"/>
              <a:gd name="connsiteY10" fmla="*/ 3711760 h 3969958"/>
              <a:gd name="connsiteX11" fmla="*/ 51640 w 4699210"/>
              <a:gd name="connsiteY11" fmla="*/ 3107198 h 3969958"/>
              <a:gd name="connsiteX12" fmla="*/ 59197 w 4699210"/>
              <a:gd name="connsiteY12" fmla="*/ 2275925 h 3969958"/>
              <a:gd name="connsiteX13" fmla="*/ 164996 w 4699210"/>
              <a:gd name="connsiteY13" fmla="*/ 1542893 h 3969958"/>
              <a:gd name="connsiteX14" fmla="*/ 301022 w 4699210"/>
              <a:gd name="connsiteY14" fmla="*/ 877875 h 3969958"/>
              <a:gd name="connsiteX15" fmla="*/ 905584 w 4699210"/>
              <a:gd name="connsiteY15" fmla="*/ 303541 h 3969958"/>
              <a:gd name="connsiteX16" fmla="*/ 1525260 w 4699210"/>
              <a:gd name="connsiteY16" fmla="*/ 159958 h 3969958"/>
              <a:gd name="connsiteX17" fmla="*/ 2356533 w 4699210"/>
              <a:gd name="connsiteY17" fmla="*/ 76831 h 3969958"/>
              <a:gd name="connsiteX18" fmla="*/ 3006437 w 4699210"/>
              <a:gd name="connsiteY18" fmla="*/ 8817 h 3969958"/>
              <a:gd name="connsiteX19" fmla="*/ 3422073 w 4699210"/>
              <a:gd name="connsiteY19" fmla="*/ 23931 h 3969958"/>
              <a:gd name="connsiteX20" fmla="*/ 3716797 w 4699210"/>
              <a:gd name="connsiteY20" fmla="*/ 99502 h 3969958"/>
              <a:gd name="connsiteX21" fmla="*/ 4177776 w 4699210"/>
              <a:gd name="connsiteY21" fmla="*/ 167515 h 3969958"/>
              <a:gd name="connsiteX0" fmla="*/ 4177776 w 4737310"/>
              <a:gd name="connsiteY0" fmla="*/ 167515 h 3969958"/>
              <a:gd name="connsiteX1" fmla="*/ 4344030 w 4737310"/>
              <a:gd name="connsiteY1" fmla="*/ 1104586 h 3969958"/>
              <a:gd name="connsiteX2" fmla="*/ 4336473 w 4737310"/>
              <a:gd name="connsiteY2" fmla="*/ 1482437 h 3969958"/>
              <a:gd name="connsiteX3" fmla="*/ 4396929 w 4737310"/>
              <a:gd name="connsiteY3" fmla="*/ 1792275 h 3969958"/>
              <a:gd name="connsiteX4" fmla="*/ 4434715 w 4737310"/>
              <a:gd name="connsiteY4" fmla="*/ 2147455 h 3969958"/>
              <a:gd name="connsiteX5" fmla="*/ 4366701 w 4737310"/>
              <a:gd name="connsiteY5" fmla="*/ 2457293 h 3969958"/>
              <a:gd name="connsiteX6" fmla="*/ 4497060 w 4737310"/>
              <a:gd name="connsiteY6" fmla="*/ 2999510 h 3969958"/>
              <a:gd name="connsiteX7" fmla="*/ 4321359 w 4737310"/>
              <a:gd name="connsiteY7" fmla="*/ 3311237 h 3969958"/>
              <a:gd name="connsiteX8" fmla="*/ 2001353 w 4737310"/>
              <a:gd name="connsiteY8" fmla="*/ 3878014 h 3969958"/>
              <a:gd name="connsiteX9" fmla="*/ 1222979 w 4737310"/>
              <a:gd name="connsiteY9" fmla="*/ 3862900 h 3969958"/>
              <a:gd name="connsiteX10" fmla="*/ 369035 w 4737310"/>
              <a:gd name="connsiteY10" fmla="*/ 3711760 h 3969958"/>
              <a:gd name="connsiteX11" fmla="*/ 51640 w 4737310"/>
              <a:gd name="connsiteY11" fmla="*/ 3107198 h 3969958"/>
              <a:gd name="connsiteX12" fmla="*/ 59197 w 4737310"/>
              <a:gd name="connsiteY12" fmla="*/ 2275925 h 3969958"/>
              <a:gd name="connsiteX13" fmla="*/ 164996 w 4737310"/>
              <a:gd name="connsiteY13" fmla="*/ 1542893 h 3969958"/>
              <a:gd name="connsiteX14" fmla="*/ 301022 w 4737310"/>
              <a:gd name="connsiteY14" fmla="*/ 877875 h 3969958"/>
              <a:gd name="connsiteX15" fmla="*/ 905584 w 4737310"/>
              <a:gd name="connsiteY15" fmla="*/ 303541 h 3969958"/>
              <a:gd name="connsiteX16" fmla="*/ 1525260 w 4737310"/>
              <a:gd name="connsiteY16" fmla="*/ 159958 h 3969958"/>
              <a:gd name="connsiteX17" fmla="*/ 2356533 w 4737310"/>
              <a:gd name="connsiteY17" fmla="*/ 76831 h 3969958"/>
              <a:gd name="connsiteX18" fmla="*/ 3006437 w 4737310"/>
              <a:gd name="connsiteY18" fmla="*/ 8817 h 3969958"/>
              <a:gd name="connsiteX19" fmla="*/ 3422073 w 4737310"/>
              <a:gd name="connsiteY19" fmla="*/ 23931 h 3969958"/>
              <a:gd name="connsiteX20" fmla="*/ 3716797 w 4737310"/>
              <a:gd name="connsiteY20" fmla="*/ 99502 h 3969958"/>
              <a:gd name="connsiteX21" fmla="*/ 4177776 w 4737310"/>
              <a:gd name="connsiteY21" fmla="*/ 167515 h 3969958"/>
              <a:gd name="connsiteX0" fmla="*/ 4177776 w 4737310"/>
              <a:gd name="connsiteY0" fmla="*/ 167515 h 3969958"/>
              <a:gd name="connsiteX1" fmla="*/ 4344030 w 4737310"/>
              <a:gd name="connsiteY1" fmla="*/ 1104586 h 3969958"/>
              <a:gd name="connsiteX2" fmla="*/ 4336473 w 4737310"/>
              <a:gd name="connsiteY2" fmla="*/ 1482437 h 3969958"/>
              <a:gd name="connsiteX3" fmla="*/ 4396929 w 4737310"/>
              <a:gd name="connsiteY3" fmla="*/ 1792275 h 3969958"/>
              <a:gd name="connsiteX4" fmla="*/ 4434715 w 4737310"/>
              <a:gd name="connsiteY4" fmla="*/ 2147455 h 3969958"/>
              <a:gd name="connsiteX5" fmla="*/ 4573260 w 4737310"/>
              <a:gd name="connsiteY5" fmla="*/ 2542310 h 3969958"/>
              <a:gd name="connsiteX6" fmla="*/ 4497060 w 4737310"/>
              <a:gd name="connsiteY6" fmla="*/ 2999510 h 3969958"/>
              <a:gd name="connsiteX7" fmla="*/ 4321359 w 4737310"/>
              <a:gd name="connsiteY7" fmla="*/ 3311237 h 3969958"/>
              <a:gd name="connsiteX8" fmla="*/ 2001353 w 4737310"/>
              <a:gd name="connsiteY8" fmla="*/ 3878014 h 3969958"/>
              <a:gd name="connsiteX9" fmla="*/ 1222979 w 4737310"/>
              <a:gd name="connsiteY9" fmla="*/ 3862900 h 3969958"/>
              <a:gd name="connsiteX10" fmla="*/ 369035 w 4737310"/>
              <a:gd name="connsiteY10" fmla="*/ 3711760 h 3969958"/>
              <a:gd name="connsiteX11" fmla="*/ 51640 w 4737310"/>
              <a:gd name="connsiteY11" fmla="*/ 3107198 h 3969958"/>
              <a:gd name="connsiteX12" fmla="*/ 59197 w 4737310"/>
              <a:gd name="connsiteY12" fmla="*/ 2275925 h 3969958"/>
              <a:gd name="connsiteX13" fmla="*/ 164996 w 4737310"/>
              <a:gd name="connsiteY13" fmla="*/ 1542893 h 3969958"/>
              <a:gd name="connsiteX14" fmla="*/ 301022 w 4737310"/>
              <a:gd name="connsiteY14" fmla="*/ 877875 h 3969958"/>
              <a:gd name="connsiteX15" fmla="*/ 905584 w 4737310"/>
              <a:gd name="connsiteY15" fmla="*/ 303541 h 3969958"/>
              <a:gd name="connsiteX16" fmla="*/ 1525260 w 4737310"/>
              <a:gd name="connsiteY16" fmla="*/ 159958 h 3969958"/>
              <a:gd name="connsiteX17" fmla="*/ 2356533 w 4737310"/>
              <a:gd name="connsiteY17" fmla="*/ 76831 h 3969958"/>
              <a:gd name="connsiteX18" fmla="*/ 3006437 w 4737310"/>
              <a:gd name="connsiteY18" fmla="*/ 8817 h 3969958"/>
              <a:gd name="connsiteX19" fmla="*/ 3422073 w 4737310"/>
              <a:gd name="connsiteY19" fmla="*/ 23931 h 3969958"/>
              <a:gd name="connsiteX20" fmla="*/ 3716797 w 4737310"/>
              <a:gd name="connsiteY20" fmla="*/ 99502 h 3969958"/>
              <a:gd name="connsiteX21" fmla="*/ 4177776 w 4737310"/>
              <a:gd name="connsiteY21" fmla="*/ 167515 h 3969958"/>
              <a:gd name="connsiteX0" fmla="*/ 3658860 w 4737310"/>
              <a:gd name="connsiteY0" fmla="*/ 906738 h 4010786"/>
              <a:gd name="connsiteX1" fmla="*/ 4344030 w 4737310"/>
              <a:gd name="connsiteY1" fmla="*/ 1145414 h 4010786"/>
              <a:gd name="connsiteX2" fmla="*/ 4336473 w 4737310"/>
              <a:gd name="connsiteY2" fmla="*/ 1523265 h 4010786"/>
              <a:gd name="connsiteX3" fmla="*/ 4396929 w 4737310"/>
              <a:gd name="connsiteY3" fmla="*/ 1833103 h 4010786"/>
              <a:gd name="connsiteX4" fmla="*/ 4434715 w 4737310"/>
              <a:gd name="connsiteY4" fmla="*/ 2188283 h 4010786"/>
              <a:gd name="connsiteX5" fmla="*/ 4573260 w 4737310"/>
              <a:gd name="connsiteY5" fmla="*/ 2583138 h 4010786"/>
              <a:gd name="connsiteX6" fmla="*/ 4497060 w 4737310"/>
              <a:gd name="connsiteY6" fmla="*/ 3040338 h 4010786"/>
              <a:gd name="connsiteX7" fmla="*/ 4321359 w 4737310"/>
              <a:gd name="connsiteY7" fmla="*/ 3352065 h 4010786"/>
              <a:gd name="connsiteX8" fmla="*/ 2001353 w 4737310"/>
              <a:gd name="connsiteY8" fmla="*/ 3918842 h 4010786"/>
              <a:gd name="connsiteX9" fmla="*/ 1222979 w 4737310"/>
              <a:gd name="connsiteY9" fmla="*/ 3903728 h 4010786"/>
              <a:gd name="connsiteX10" fmla="*/ 369035 w 4737310"/>
              <a:gd name="connsiteY10" fmla="*/ 3752588 h 4010786"/>
              <a:gd name="connsiteX11" fmla="*/ 51640 w 4737310"/>
              <a:gd name="connsiteY11" fmla="*/ 3148026 h 4010786"/>
              <a:gd name="connsiteX12" fmla="*/ 59197 w 4737310"/>
              <a:gd name="connsiteY12" fmla="*/ 2316753 h 4010786"/>
              <a:gd name="connsiteX13" fmla="*/ 164996 w 4737310"/>
              <a:gd name="connsiteY13" fmla="*/ 1583721 h 4010786"/>
              <a:gd name="connsiteX14" fmla="*/ 301022 w 4737310"/>
              <a:gd name="connsiteY14" fmla="*/ 918703 h 4010786"/>
              <a:gd name="connsiteX15" fmla="*/ 905584 w 4737310"/>
              <a:gd name="connsiteY15" fmla="*/ 344369 h 4010786"/>
              <a:gd name="connsiteX16" fmla="*/ 1525260 w 4737310"/>
              <a:gd name="connsiteY16" fmla="*/ 200786 h 4010786"/>
              <a:gd name="connsiteX17" fmla="*/ 2356533 w 4737310"/>
              <a:gd name="connsiteY17" fmla="*/ 117659 h 4010786"/>
              <a:gd name="connsiteX18" fmla="*/ 3006437 w 4737310"/>
              <a:gd name="connsiteY18" fmla="*/ 49645 h 4010786"/>
              <a:gd name="connsiteX19" fmla="*/ 3422073 w 4737310"/>
              <a:gd name="connsiteY19" fmla="*/ 64759 h 4010786"/>
              <a:gd name="connsiteX20" fmla="*/ 3716797 w 4737310"/>
              <a:gd name="connsiteY20" fmla="*/ 140330 h 4010786"/>
              <a:gd name="connsiteX21" fmla="*/ 3658860 w 4737310"/>
              <a:gd name="connsiteY21" fmla="*/ 906738 h 4010786"/>
              <a:gd name="connsiteX0" fmla="*/ 3658860 w 4737310"/>
              <a:gd name="connsiteY0" fmla="*/ 906738 h 4010786"/>
              <a:gd name="connsiteX1" fmla="*/ 3735060 w 4737310"/>
              <a:gd name="connsiteY1" fmla="*/ 1668738 h 4010786"/>
              <a:gd name="connsiteX2" fmla="*/ 4336473 w 4737310"/>
              <a:gd name="connsiteY2" fmla="*/ 1523265 h 4010786"/>
              <a:gd name="connsiteX3" fmla="*/ 4396929 w 4737310"/>
              <a:gd name="connsiteY3" fmla="*/ 1833103 h 4010786"/>
              <a:gd name="connsiteX4" fmla="*/ 4434715 w 4737310"/>
              <a:gd name="connsiteY4" fmla="*/ 2188283 h 4010786"/>
              <a:gd name="connsiteX5" fmla="*/ 4573260 w 4737310"/>
              <a:gd name="connsiteY5" fmla="*/ 2583138 h 4010786"/>
              <a:gd name="connsiteX6" fmla="*/ 4497060 w 4737310"/>
              <a:gd name="connsiteY6" fmla="*/ 3040338 h 4010786"/>
              <a:gd name="connsiteX7" fmla="*/ 4321359 w 4737310"/>
              <a:gd name="connsiteY7" fmla="*/ 3352065 h 4010786"/>
              <a:gd name="connsiteX8" fmla="*/ 2001353 w 4737310"/>
              <a:gd name="connsiteY8" fmla="*/ 3918842 h 4010786"/>
              <a:gd name="connsiteX9" fmla="*/ 1222979 w 4737310"/>
              <a:gd name="connsiteY9" fmla="*/ 3903728 h 4010786"/>
              <a:gd name="connsiteX10" fmla="*/ 369035 w 4737310"/>
              <a:gd name="connsiteY10" fmla="*/ 3752588 h 4010786"/>
              <a:gd name="connsiteX11" fmla="*/ 51640 w 4737310"/>
              <a:gd name="connsiteY11" fmla="*/ 3148026 h 4010786"/>
              <a:gd name="connsiteX12" fmla="*/ 59197 w 4737310"/>
              <a:gd name="connsiteY12" fmla="*/ 2316753 h 4010786"/>
              <a:gd name="connsiteX13" fmla="*/ 164996 w 4737310"/>
              <a:gd name="connsiteY13" fmla="*/ 1583721 h 4010786"/>
              <a:gd name="connsiteX14" fmla="*/ 301022 w 4737310"/>
              <a:gd name="connsiteY14" fmla="*/ 918703 h 4010786"/>
              <a:gd name="connsiteX15" fmla="*/ 905584 w 4737310"/>
              <a:gd name="connsiteY15" fmla="*/ 344369 h 4010786"/>
              <a:gd name="connsiteX16" fmla="*/ 1525260 w 4737310"/>
              <a:gd name="connsiteY16" fmla="*/ 200786 h 4010786"/>
              <a:gd name="connsiteX17" fmla="*/ 2356533 w 4737310"/>
              <a:gd name="connsiteY17" fmla="*/ 117659 h 4010786"/>
              <a:gd name="connsiteX18" fmla="*/ 3006437 w 4737310"/>
              <a:gd name="connsiteY18" fmla="*/ 49645 h 4010786"/>
              <a:gd name="connsiteX19" fmla="*/ 3422073 w 4737310"/>
              <a:gd name="connsiteY19" fmla="*/ 64759 h 4010786"/>
              <a:gd name="connsiteX20" fmla="*/ 3716797 w 4737310"/>
              <a:gd name="connsiteY20" fmla="*/ 140330 h 4010786"/>
              <a:gd name="connsiteX21" fmla="*/ 3658860 w 4737310"/>
              <a:gd name="connsiteY21" fmla="*/ 906738 h 4010786"/>
              <a:gd name="connsiteX0" fmla="*/ 3735060 w 4737310"/>
              <a:gd name="connsiteY0" fmla="*/ 1173438 h 4048886"/>
              <a:gd name="connsiteX1" fmla="*/ 3735060 w 4737310"/>
              <a:gd name="connsiteY1" fmla="*/ 1706838 h 4048886"/>
              <a:gd name="connsiteX2" fmla="*/ 4336473 w 4737310"/>
              <a:gd name="connsiteY2" fmla="*/ 1561365 h 4048886"/>
              <a:gd name="connsiteX3" fmla="*/ 4396929 w 4737310"/>
              <a:gd name="connsiteY3" fmla="*/ 1871203 h 4048886"/>
              <a:gd name="connsiteX4" fmla="*/ 4434715 w 4737310"/>
              <a:gd name="connsiteY4" fmla="*/ 2226383 h 4048886"/>
              <a:gd name="connsiteX5" fmla="*/ 4573260 w 4737310"/>
              <a:gd name="connsiteY5" fmla="*/ 2621238 h 4048886"/>
              <a:gd name="connsiteX6" fmla="*/ 4497060 w 4737310"/>
              <a:gd name="connsiteY6" fmla="*/ 3078438 h 4048886"/>
              <a:gd name="connsiteX7" fmla="*/ 4321359 w 4737310"/>
              <a:gd name="connsiteY7" fmla="*/ 3390165 h 4048886"/>
              <a:gd name="connsiteX8" fmla="*/ 2001353 w 4737310"/>
              <a:gd name="connsiteY8" fmla="*/ 3956942 h 4048886"/>
              <a:gd name="connsiteX9" fmla="*/ 1222979 w 4737310"/>
              <a:gd name="connsiteY9" fmla="*/ 3941828 h 4048886"/>
              <a:gd name="connsiteX10" fmla="*/ 369035 w 4737310"/>
              <a:gd name="connsiteY10" fmla="*/ 3790688 h 4048886"/>
              <a:gd name="connsiteX11" fmla="*/ 51640 w 4737310"/>
              <a:gd name="connsiteY11" fmla="*/ 3186126 h 4048886"/>
              <a:gd name="connsiteX12" fmla="*/ 59197 w 4737310"/>
              <a:gd name="connsiteY12" fmla="*/ 2354853 h 4048886"/>
              <a:gd name="connsiteX13" fmla="*/ 164996 w 4737310"/>
              <a:gd name="connsiteY13" fmla="*/ 1621821 h 4048886"/>
              <a:gd name="connsiteX14" fmla="*/ 301022 w 4737310"/>
              <a:gd name="connsiteY14" fmla="*/ 956803 h 4048886"/>
              <a:gd name="connsiteX15" fmla="*/ 905584 w 4737310"/>
              <a:gd name="connsiteY15" fmla="*/ 382469 h 4048886"/>
              <a:gd name="connsiteX16" fmla="*/ 1525260 w 4737310"/>
              <a:gd name="connsiteY16" fmla="*/ 238886 h 4048886"/>
              <a:gd name="connsiteX17" fmla="*/ 2356533 w 4737310"/>
              <a:gd name="connsiteY17" fmla="*/ 155759 h 4048886"/>
              <a:gd name="connsiteX18" fmla="*/ 3006437 w 4737310"/>
              <a:gd name="connsiteY18" fmla="*/ 87745 h 4048886"/>
              <a:gd name="connsiteX19" fmla="*/ 3422073 w 4737310"/>
              <a:gd name="connsiteY19" fmla="*/ 102859 h 4048886"/>
              <a:gd name="connsiteX20" fmla="*/ 3716797 w 4737310"/>
              <a:gd name="connsiteY20" fmla="*/ 178430 h 4048886"/>
              <a:gd name="connsiteX21" fmla="*/ 3735060 w 4737310"/>
              <a:gd name="connsiteY21" fmla="*/ 1173438 h 4048886"/>
              <a:gd name="connsiteX0" fmla="*/ 3735060 w 4737310"/>
              <a:gd name="connsiteY0" fmla="*/ 1173438 h 4048886"/>
              <a:gd name="connsiteX1" fmla="*/ 3735060 w 4737310"/>
              <a:gd name="connsiteY1" fmla="*/ 1706838 h 4048886"/>
              <a:gd name="connsiteX2" fmla="*/ 3811260 w 4737310"/>
              <a:gd name="connsiteY2" fmla="*/ 2240238 h 4048886"/>
              <a:gd name="connsiteX3" fmla="*/ 4396929 w 4737310"/>
              <a:gd name="connsiteY3" fmla="*/ 1871203 h 4048886"/>
              <a:gd name="connsiteX4" fmla="*/ 4434715 w 4737310"/>
              <a:gd name="connsiteY4" fmla="*/ 2226383 h 4048886"/>
              <a:gd name="connsiteX5" fmla="*/ 4573260 w 4737310"/>
              <a:gd name="connsiteY5" fmla="*/ 2621238 h 4048886"/>
              <a:gd name="connsiteX6" fmla="*/ 4497060 w 4737310"/>
              <a:gd name="connsiteY6" fmla="*/ 3078438 h 4048886"/>
              <a:gd name="connsiteX7" fmla="*/ 4321359 w 4737310"/>
              <a:gd name="connsiteY7" fmla="*/ 3390165 h 4048886"/>
              <a:gd name="connsiteX8" fmla="*/ 2001353 w 4737310"/>
              <a:gd name="connsiteY8" fmla="*/ 3956942 h 4048886"/>
              <a:gd name="connsiteX9" fmla="*/ 1222979 w 4737310"/>
              <a:gd name="connsiteY9" fmla="*/ 3941828 h 4048886"/>
              <a:gd name="connsiteX10" fmla="*/ 369035 w 4737310"/>
              <a:gd name="connsiteY10" fmla="*/ 3790688 h 4048886"/>
              <a:gd name="connsiteX11" fmla="*/ 51640 w 4737310"/>
              <a:gd name="connsiteY11" fmla="*/ 3186126 h 4048886"/>
              <a:gd name="connsiteX12" fmla="*/ 59197 w 4737310"/>
              <a:gd name="connsiteY12" fmla="*/ 2354853 h 4048886"/>
              <a:gd name="connsiteX13" fmla="*/ 164996 w 4737310"/>
              <a:gd name="connsiteY13" fmla="*/ 1621821 h 4048886"/>
              <a:gd name="connsiteX14" fmla="*/ 301022 w 4737310"/>
              <a:gd name="connsiteY14" fmla="*/ 956803 h 4048886"/>
              <a:gd name="connsiteX15" fmla="*/ 905584 w 4737310"/>
              <a:gd name="connsiteY15" fmla="*/ 382469 h 4048886"/>
              <a:gd name="connsiteX16" fmla="*/ 1525260 w 4737310"/>
              <a:gd name="connsiteY16" fmla="*/ 238886 h 4048886"/>
              <a:gd name="connsiteX17" fmla="*/ 2356533 w 4737310"/>
              <a:gd name="connsiteY17" fmla="*/ 155759 h 4048886"/>
              <a:gd name="connsiteX18" fmla="*/ 3006437 w 4737310"/>
              <a:gd name="connsiteY18" fmla="*/ 87745 h 4048886"/>
              <a:gd name="connsiteX19" fmla="*/ 3422073 w 4737310"/>
              <a:gd name="connsiteY19" fmla="*/ 102859 h 4048886"/>
              <a:gd name="connsiteX20" fmla="*/ 3716797 w 4737310"/>
              <a:gd name="connsiteY20" fmla="*/ 178430 h 4048886"/>
              <a:gd name="connsiteX21" fmla="*/ 3735060 w 4737310"/>
              <a:gd name="connsiteY21" fmla="*/ 1173438 h 4048886"/>
              <a:gd name="connsiteX0" fmla="*/ 3735060 w 4737310"/>
              <a:gd name="connsiteY0" fmla="*/ 1173438 h 4048886"/>
              <a:gd name="connsiteX1" fmla="*/ 3735060 w 4737310"/>
              <a:gd name="connsiteY1" fmla="*/ 1706838 h 4048886"/>
              <a:gd name="connsiteX2" fmla="*/ 3811260 w 4737310"/>
              <a:gd name="connsiteY2" fmla="*/ 2240238 h 4048886"/>
              <a:gd name="connsiteX3" fmla="*/ 4396929 w 4737310"/>
              <a:gd name="connsiteY3" fmla="*/ 1871203 h 4048886"/>
              <a:gd name="connsiteX4" fmla="*/ 4116060 w 4737310"/>
              <a:gd name="connsiteY4" fmla="*/ 2773638 h 4048886"/>
              <a:gd name="connsiteX5" fmla="*/ 4573260 w 4737310"/>
              <a:gd name="connsiteY5" fmla="*/ 2621238 h 4048886"/>
              <a:gd name="connsiteX6" fmla="*/ 4497060 w 4737310"/>
              <a:gd name="connsiteY6" fmla="*/ 3078438 h 4048886"/>
              <a:gd name="connsiteX7" fmla="*/ 4321359 w 4737310"/>
              <a:gd name="connsiteY7" fmla="*/ 3390165 h 4048886"/>
              <a:gd name="connsiteX8" fmla="*/ 2001353 w 4737310"/>
              <a:gd name="connsiteY8" fmla="*/ 3956942 h 4048886"/>
              <a:gd name="connsiteX9" fmla="*/ 1222979 w 4737310"/>
              <a:gd name="connsiteY9" fmla="*/ 3941828 h 4048886"/>
              <a:gd name="connsiteX10" fmla="*/ 369035 w 4737310"/>
              <a:gd name="connsiteY10" fmla="*/ 3790688 h 4048886"/>
              <a:gd name="connsiteX11" fmla="*/ 51640 w 4737310"/>
              <a:gd name="connsiteY11" fmla="*/ 3186126 h 4048886"/>
              <a:gd name="connsiteX12" fmla="*/ 59197 w 4737310"/>
              <a:gd name="connsiteY12" fmla="*/ 2354853 h 4048886"/>
              <a:gd name="connsiteX13" fmla="*/ 164996 w 4737310"/>
              <a:gd name="connsiteY13" fmla="*/ 1621821 h 4048886"/>
              <a:gd name="connsiteX14" fmla="*/ 301022 w 4737310"/>
              <a:gd name="connsiteY14" fmla="*/ 956803 h 4048886"/>
              <a:gd name="connsiteX15" fmla="*/ 905584 w 4737310"/>
              <a:gd name="connsiteY15" fmla="*/ 382469 h 4048886"/>
              <a:gd name="connsiteX16" fmla="*/ 1525260 w 4737310"/>
              <a:gd name="connsiteY16" fmla="*/ 238886 h 4048886"/>
              <a:gd name="connsiteX17" fmla="*/ 2356533 w 4737310"/>
              <a:gd name="connsiteY17" fmla="*/ 155759 h 4048886"/>
              <a:gd name="connsiteX18" fmla="*/ 3006437 w 4737310"/>
              <a:gd name="connsiteY18" fmla="*/ 87745 h 4048886"/>
              <a:gd name="connsiteX19" fmla="*/ 3422073 w 4737310"/>
              <a:gd name="connsiteY19" fmla="*/ 102859 h 4048886"/>
              <a:gd name="connsiteX20" fmla="*/ 3716797 w 4737310"/>
              <a:gd name="connsiteY20" fmla="*/ 178430 h 4048886"/>
              <a:gd name="connsiteX21" fmla="*/ 3735060 w 4737310"/>
              <a:gd name="connsiteY21" fmla="*/ 1173438 h 4048886"/>
              <a:gd name="connsiteX0" fmla="*/ 3735060 w 4737310"/>
              <a:gd name="connsiteY0" fmla="*/ 1173438 h 4048886"/>
              <a:gd name="connsiteX1" fmla="*/ 3735060 w 4737310"/>
              <a:gd name="connsiteY1" fmla="*/ 1706838 h 4048886"/>
              <a:gd name="connsiteX2" fmla="*/ 3811260 w 4737310"/>
              <a:gd name="connsiteY2" fmla="*/ 2240238 h 4048886"/>
              <a:gd name="connsiteX3" fmla="*/ 4039860 w 4737310"/>
              <a:gd name="connsiteY3" fmla="*/ 2545038 h 4048886"/>
              <a:gd name="connsiteX4" fmla="*/ 4116060 w 4737310"/>
              <a:gd name="connsiteY4" fmla="*/ 2773638 h 4048886"/>
              <a:gd name="connsiteX5" fmla="*/ 4573260 w 4737310"/>
              <a:gd name="connsiteY5" fmla="*/ 2621238 h 4048886"/>
              <a:gd name="connsiteX6" fmla="*/ 4497060 w 4737310"/>
              <a:gd name="connsiteY6" fmla="*/ 3078438 h 4048886"/>
              <a:gd name="connsiteX7" fmla="*/ 4321359 w 4737310"/>
              <a:gd name="connsiteY7" fmla="*/ 3390165 h 4048886"/>
              <a:gd name="connsiteX8" fmla="*/ 2001353 w 4737310"/>
              <a:gd name="connsiteY8" fmla="*/ 3956942 h 4048886"/>
              <a:gd name="connsiteX9" fmla="*/ 1222979 w 4737310"/>
              <a:gd name="connsiteY9" fmla="*/ 3941828 h 4048886"/>
              <a:gd name="connsiteX10" fmla="*/ 369035 w 4737310"/>
              <a:gd name="connsiteY10" fmla="*/ 3790688 h 4048886"/>
              <a:gd name="connsiteX11" fmla="*/ 51640 w 4737310"/>
              <a:gd name="connsiteY11" fmla="*/ 3186126 h 4048886"/>
              <a:gd name="connsiteX12" fmla="*/ 59197 w 4737310"/>
              <a:gd name="connsiteY12" fmla="*/ 2354853 h 4048886"/>
              <a:gd name="connsiteX13" fmla="*/ 164996 w 4737310"/>
              <a:gd name="connsiteY13" fmla="*/ 1621821 h 4048886"/>
              <a:gd name="connsiteX14" fmla="*/ 301022 w 4737310"/>
              <a:gd name="connsiteY14" fmla="*/ 956803 h 4048886"/>
              <a:gd name="connsiteX15" fmla="*/ 905584 w 4737310"/>
              <a:gd name="connsiteY15" fmla="*/ 382469 h 4048886"/>
              <a:gd name="connsiteX16" fmla="*/ 1525260 w 4737310"/>
              <a:gd name="connsiteY16" fmla="*/ 238886 h 4048886"/>
              <a:gd name="connsiteX17" fmla="*/ 2356533 w 4737310"/>
              <a:gd name="connsiteY17" fmla="*/ 155759 h 4048886"/>
              <a:gd name="connsiteX18" fmla="*/ 3006437 w 4737310"/>
              <a:gd name="connsiteY18" fmla="*/ 87745 h 4048886"/>
              <a:gd name="connsiteX19" fmla="*/ 3422073 w 4737310"/>
              <a:gd name="connsiteY19" fmla="*/ 102859 h 4048886"/>
              <a:gd name="connsiteX20" fmla="*/ 3716797 w 4737310"/>
              <a:gd name="connsiteY20" fmla="*/ 178430 h 4048886"/>
              <a:gd name="connsiteX21" fmla="*/ 3735060 w 4737310"/>
              <a:gd name="connsiteY21" fmla="*/ 1173438 h 4048886"/>
              <a:gd name="connsiteX0" fmla="*/ 3735060 w 4737310"/>
              <a:gd name="connsiteY0" fmla="*/ 1173438 h 4048886"/>
              <a:gd name="connsiteX1" fmla="*/ 3735060 w 4737310"/>
              <a:gd name="connsiteY1" fmla="*/ 1706838 h 4048886"/>
              <a:gd name="connsiteX2" fmla="*/ 3811260 w 4737310"/>
              <a:gd name="connsiteY2" fmla="*/ 2240238 h 4048886"/>
              <a:gd name="connsiteX3" fmla="*/ 4039860 w 4737310"/>
              <a:gd name="connsiteY3" fmla="*/ 2545038 h 4048886"/>
              <a:gd name="connsiteX4" fmla="*/ 4116060 w 4737310"/>
              <a:gd name="connsiteY4" fmla="*/ 2773638 h 4048886"/>
              <a:gd name="connsiteX5" fmla="*/ 4573260 w 4737310"/>
              <a:gd name="connsiteY5" fmla="*/ 2621238 h 4048886"/>
              <a:gd name="connsiteX6" fmla="*/ 4497060 w 4737310"/>
              <a:gd name="connsiteY6" fmla="*/ 3078438 h 4048886"/>
              <a:gd name="connsiteX7" fmla="*/ 4321359 w 4737310"/>
              <a:gd name="connsiteY7" fmla="*/ 3390165 h 4048886"/>
              <a:gd name="connsiteX8" fmla="*/ 2001353 w 4737310"/>
              <a:gd name="connsiteY8" fmla="*/ 3956942 h 4048886"/>
              <a:gd name="connsiteX9" fmla="*/ 1222979 w 4737310"/>
              <a:gd name="connsiteY9" fmla="*/ 3941828 h 4048886"/>
              <a:gd name="connsiteX10" fmla="*/ 369035 w 4737310"/>
              <a:gd name="connsiteY10" fmla="*/ 3790688 h 4048886"/>
              <a:gd name="connsiteX11" fmla="*/ 51640 w 4737310"/>
              <a:gd name="connsiteY11" fmla="*/ 3186126 h 4048886"/>
              <a:gd name="connsiteX12" fmla="*/ 59197 w 4737310"/>
              <a:gd name="connsiteY12" fmla="*/ 2354853 h 4048886"/>
              <a:gd name="connsiteX13" fmla="*/ 164996 w 4737310"/>
              <a:gd name="connsiteY13" fmla="*/ 1621821 h 4048886"/>
              <a:gd name="connsiteX14" fmla="*/ 301022 w 4737310"/>
              <a:gd name="connsiteY14" fmla="*/ 956803 h 4048886"/>
              <a:gd name="connsiteX15" fmla="*/ 905584 w 4737310"/>
              <a:gd name="connsiteY15" fmla="*/ 382469 h 4048886"/>
              <a:gd name="connsiteX16" fmla="*/ 1525260 w 4737310"/>
              <a:gd name="connsiteY16" fmla="*/ 238886 h 4048886"/>
              <a:gd name="connsiteX17" fmla="*/ 2356533 w 4737310"/>
              <a:gd name="connsiteY17" fmla="*/ 155759 h 4048886"/>
              <a:gd name="connsiteX18" fmla="*/ 3006437 w 4737310"/>
              <a:gd name="connsiteY18" fmla="*/ 87745 h 4048886"/>
              <a:gd name="connsiteX19" fmla="*/ 3422073 w 4737310"/>
              <a:gd name="connsiteY19" fmla="*/ 102859 h 4048886"/>
              <a:gd name="connsiteX20" fmla="*/ 3716797 w 4737310"/>
              <a:gd name="connsiteY20" fmla="*/ 178430 h 4048886"/>
              <a:gd name="connsiteX21" fmla="*/ 3735060 w 4737310"/>
              <a:gd name="connsiteY21" fmla="*/ 1173438 h 4048886"/>
              <a:gd name="connsiteX0" fmla="*/ 3735060 w 4737310"/>
              <a:gd name="connsiteY0" fmla="*/ 1173438 h 4048886"/>
              <a:gd name="connsiteX1" fmla="*/ 3735060 w 4737310"/>
              <a:gd name="connsiteY1" fmla="*/ 1706838 h 4048886"/>
              <a:gd name="connsiteX2" fmla="*/ 3811260 w 4737310"/>
              <a:gd name="connsiteY2" fmla="*/ 2240238 h 4048886"/>
              <a:gd name="connsiteX3" fmla="*/ 4039860 w 4737310"/>
              <a:gd name="connsiteY3" fmla="*/ 2545038 h 4048886"/>
              <a:gd name="connsiteX4" fmla="*/ 4116060 w 4737310"/>
              <a:gd name="connsiteY4" fmla="*/ 2773638 h 4048886"/>
              <a:gd name="connsiteX5" fmla="*/ 4573260 w 4737310"/>
              <a:gd name="connsiteY5" fmla="*/ 2621238 h 4048886"/>
              <a:gd name="connsiteX6" fmla="*/ 4497060 w 4737310"/>
              <a:gd name="connsiteY6" fmla="*/ 3078438 h 4048886"/>
              <a:gd name="connsiteX7" fmla="*/ 4321359 w 4737310"/>
              <a:gd name="connsiteY7" fmla="*/ 3390165 h 4048886"/>
              <a:gd name="connsiteX8" fmla="*/ 2001353 w 4737310"/>
              <a:gd name="connsiteY8" fmla="*/ 3956942 h 4048886"/>
              <a:gd name="connsiteX9" fmla="*/ 1222979 w 4737310"/>
              <a:gd name="connsiteY9" fmla="*/ 3941828 h 4048886"/>
              <a:gd name="connsiteX10" fmla="*/ 369035 w 4737310"/>
              <a:gd name="connsiteY10" fmla="*/ 3790688 h 4048886"/>
              <a:gd name="connsiteX11" fmla="*/ 51640 w 4737310"/>
              <a:gd name="connsiteY11" fmla="*/ 3186126 h 4048886"/>
              <a:gd name="connsiteX12" fmla="*/ 59197 w 4737310"/>
              <a:gd name="connsiteY12" fmla="*/ 2354853 h 4048886"/>
              <a:gd name="connsiteX13" fmla="*/ 164996 w 4737310"/>
              <a:gd name="connsiteY13" fmla="*/ 1621821 h 4048886"/>
              <a:gd name="connsiteX14" fmla="*/ 301022 w 4737310"/>
              <a:gd name="connsiteY14" fmla="*/ 956803 h 4048886"/>
              <a:gd name="connsiteX15" fmla="*/ 905584 w 4737310"/>
              <a:gd name="connsiteY15" fmla="*/ 382469 h 4048886"/>
              <a:gd name="connsiteX16" fmla="*/ 1525260 w 4737310"/>
              <a:gd name="connsiteY16" fmla="*/ 238886 h 4048886"/>
              <a:gd name="connsiteX17" fmla="*/ 2356533 w 4737310"/>
              <a:gd name="connsiteY17" fmla="*/ 155759 h 4048886"/>
              <a:gd name="connsiteX18" fmla="*/ 3006437 w 4737310"/>
              <a:gd name="connsiteY18" fmla="*/ 87745 h 4048886"/>
              <a:gd name="connsiteX19" fmla="*/ 3422073 w 4737310"/>
              <a:gd name="connsiteY19" fmla="*/ 102859 h 4048886"/>
              <a:gd name="connsiteX20" fmla="*/ 3716797 w 4737310"/>
              <a:gd name="connsiteY20" fmla="*/ 178430 h 4048886"/>
              <a:gd name="connsiteX21" fmla="*/ 3735060 w 4737310"/>
              <a:gd name="connsiteY21" fmla="*/ 1173438 h 4048886"/>
              <a:gd name="connsiteX0" fmla="*/ 3735060 w 4737310"/>
              <a:gd name="connsiteY0" fmla="*/ 1173438 h 4048886"/>
              <a:gd name="connsiteX1" fmla="*/ 3735060 w 4737310"/>
              <a:gd name="connsiteY1" fmla="*/ 1706838 h 4048886"/>
              <a:gd name="connsiteX2" fmla="*/ 3811260 w 4737310"/>
              <a:gd name="connsiteY2" fmla="*/ 2240238 h 4048886"/>
              <a:gd name="connsiteX3" fmla="*/ 4116060 w 4737310"/>
              <a:gd name="connsiteY3" fmla="*/ 2773638 h 4048886"/>
              <a:gd name="connsiteX4" fmla="*/ 4573260 w 4737310"/>
              <a:gd name="connsiteY4" fmla="*/ 2621238 h 4048886"/>
              <a:gd name="connsiteX5" fmla="*/ 4497060 w 4737310"/>
              <a:gd name="connsiteY5" fmla="*/ 3078438 h 4048886"/>
              <a:gd name="connsiteX6" fmla="*/ 4321359 w 4737310"/>
              <a:gd name="connsiteY6" fmla="*/ 3390165 h 4048886"/>
              <a:gd name="connsiteX7" fmla="*/ 2001353 w 4737310"/>
              <a:gd name="connsiteY7" fmla="*/ 3956942 h 4048886"/>
              <a:gd name="connsiteX8" fmla="*/ 1222979 w 4737310"/>
              <a:gd name="connsiteY8" fmla="*/ 3941828 h 4048886"/>
              <a:gd name="connsiteX9" fmla="*/ 369035 w 4737310"/>
              <a:gd name="connsiteY9" fmla="*/ 3790688 h 4048886"/>
              <a:gd name="connsiteX10" fmla="*/ 51640 w 4737310"/>
              <a:gd name="connsiteY10" fmla="*/ 3186126 h 4048886"/>
              <a:gd name="connsiteX11" fmla="*/ 59197 w 4737310"/>
              <a:gd name="connsiteY11" fmla="*/ 2354853 h 4048886"/>
              <a:gd name="connsiteX12" fmla="*/ 164996 w 4737310"/>
              <a:gd name="connsiteY12" fmla="*/ 1621821 h 4048886"/>
              <a:gd name="connsiteX13" fmla="*/ 301022 w 4737310"/>
              <a:gd name="connsiteY13" fmla="*/ 956803 h 4048886"/>
              <a:gd name="connsiteX14" fmla="*/ 905584 w 4737310"/>
              <a:gd name="connsiteY14" fmla="*/ 382469 h 4048886"/>
              <a:gd name="connsiteX15" fmla="*/ 1525260 w 4737310"/>
              <a:gd name="connsiteY15" fmla="*/ 238886 h 4048886"/>
              <a:gd name="connsiteX16" fmla="*/ 2356533 w 4737310"/>
              <a:gd name="connsiteY16" fmla="*/ 155759 h 4048886"/>
              <a:gd name="connsiteX17" fmla="*/ 3006437 w 4737310"/>
              <a:gd name="connsiteY17" fmla="*/ 87745 h 4048886"/>
              <a:gd name="connsiteX18" fmla="*/ 3422073 w 4737310"/>
              <a:gd name="connsiteY18" fmla="*/ 102859 h 4048886"/>
              <a:gd name="connsiteX19" fmla="*/ 3716797 w 4737310"/>
              <a:gd name="connsiteY19" fmla="*/ 178430 h 4048886"/>
              <a:gd name="connsiteX20" fmla="*/ 3735060 w 4737310"/>
              <a:gd name="connsiteY20" fmla="*/ 1173438 h 4048886"/>
              <a:gd name="connsiteX0" fmla="*/ 3735060 w 4737310"/>
              <a:gd name="connsiteY0" fmla="*/ 1173438 h 4048886"/>
              <a:gd name="connsiteX1" fmla="*/ 3735060 w 4737310"/>
              <a:gd name="connsiteY1" fmla="*/ 1706838 h 4048886"/>
              <a:gd name="connsiteX2" fmla="*/ 3811260 w 4737310"/>
              <a:gd name="connsiteY2" fmla="*/ 2240238 h 4048886"/>
              <a:gd name="connsiteX3" fmla="*/ 4116060 w 4737310"/>
              <a:gd name="connsiteY3" fmla="*/ 2773638 h 4048886"/>
              <a:gd name="connsiteX4" fmla="*/ 4344660 w 4737310"/>
              <a:gd name="connsiteY4" fmla="*/ 3078438 h 4048886"/>
              <a:gd name="connsiteX5" fmla="*/ 4497060 w 4737310"/>
              <a:gd name="connsiteY5" fmla="*/ 3078438 h 4048886"/>
              <a:gd name="connsiteX6" fmla="*/ 4321359 w 4737310"/>
              <a:gd name="connsiteY6" fmla="*/ 3390165 h 4048886"/>
              <a:gd name="connsiteX7" fmla="*/ 2001353 w 4737310"/>
              <a:gd name="connsiteY7" fmla="*/ 3956942 h 4048886"/>
              <a:gd name="connsiteX8" fmla="*/ 1222979 w 4737310"/>
              <a:gd name="connsiteY8" fmla="*/ 3941828 h 4048886"/>
              <a:gd name="connsiteX9" fmla="*/ 369035 w 4737310"/>
              <a:gd name="connsiteY9" fmla="*/ 3790688 h 4048886"/>
              <a:gd name="connsiteX10" fmla="*/ 51640 w 4737310"/>
              <a:gd name="connsiteY10" fmla="*/ 3186126 h 4048886"/>
              <a:gd name="connsiteX11" fmla="*/ 59197 w 4737310"/>
              <a:gd name="connsiteY11" fmla="*/ 2354853 h 4048886"/>
              <a:gd name="connsiteX12" fmla="*/ 164996 w 4737310"/>
              <a:gd name="connsiteY12" fmla="*/ 1621821 h 4048886"/>
              <a:gd name="connsiteX13" fmla="*/ 301022 w 4737310"/>
              <a:gd name="connsiteY13" fmla="*/ 956803 h 4048886"/>
              <a:gd name="connsiteX14" fmla="*/ 905584 w 4737310"/>
              <a:gd name="connsiteY14" fmla="*/ 382469 h 4048886"/>
              <a:gd name="connsiteX15" fmla="*/ 1525260 w 4737310"/>
              <a:gd name="connsiteY15" fmla="*/ 238886 h 4048886"/>
              <a:gd name="connsiteX16" fmla="*/ 2356533 w 4737310"/>
              <a:gd name="connsiteY16" fmla="*/ 155759 h 4048886"/>
              <a:gd name="connsiteX17" fmla="*/ 3006437 w 4737310"/>
              <a:gd name="connsiteY17" fmla="*/ 87745 h 4048886"/>
              <a:gd name="connsiteX18" fmla="*/ 3422073 w 4737310"/>
              <a:gd name="connsiteY18" fmla="*/ 102859 h 4048886"/>
              <a:gd name="connsiteX19" fmla="*/ 3716797 w 4737310"/>
              <a:gd name="connsiteY19" fmla="*/ 178430 h 4048886"/>
              <a:gd name="connsiteX20" fmla="*/ 3735060 w 4737310"/>
              <a:gd name="connsiteY20" fmla="*/ 1173438 h 4048886"/>
              <a:gd name="connsiteX0" fmla="*/ 3735060 w 4711910"/>
              <a:gd name="connsiteY0" fmla="*/ 1173438 h 4048886"/>
              <a:gd name="connsiteX1" fmla="*/ 3735060 w 4711910"/>
              <a:gd name="connsiteY1" fmla="*/ 1706838 h 4048886"/>
              <a:gd name="connsiteX2" fmla="*/ 3811260 w 4711910"/>
              <a:gd name="connsiteY2" fmla="*/ 2240238 h 4048886"/>
              <a:gd name="connsiteX3" fmla="*/ 4116060 w 4711910"/>
              <a:gd name="connsiteY3" fmla="*/ 2773638 h 4048886"/>
              <a:gd name="connsiteX4" fmla="*/ 4344660 w 4711910"/>
              <a:gd name="connsiteY4" fmla="*/ 3078438 h 4048886"/>
              <a:gd name="connsiteX5" fmla="*/ 4321359 w 4711910"/>
              <a:gd name="connsiteY5" fmla="*/ 3390165 h 4048886"/>
              <a:gd name="connsiteX6" fmla="*/ 2001353 w 4711910"/>
              <a:gd name="connsiteY6" fmla="*/ 3956942 h 4048886"/>
              <a:gd name="connsiteX7" fmla="*/ 1222979 w 4711910"/>
              <a:gd name="connsiteY7" fmla="*/ 3941828 h 4048886"/>
              <a:gd name="connsiteX8" fmla="*/ 369035 w 4711910"/>
              <a:gd name="connsiteY8" fmla="*/ 3790688 h 4048886"/>
              <a:gd name="connsiteX9" fmla="*/ 51640 w 4711910"/>
              <a:gd name="connsiteY9" fmla="*/ 3186126 h 4048886"/>
              <a:gd name="connsiteX10" fmla="*/ 59197 w 4711910"/>
              <a:gd name="connsiteY10" fmla="*/ 2354853 h 4048886"/>
              <a:gd name="connsiteX11" fmla="*/ 164996 w 4711910"/>
              <a:gd name="connsiteY11" fmla="*/ 1621821 h 4048886"/>
              <a:gd name="connsiteX12" fmla="*/ 301022 w 4711910"/>
              <a:gd name="connsiteY12" fmla="*/ 956803 h 4048886"/>
              <a:gd name="connsiteX13" fmla="*/ 905584 w 4711910"/>
              <a:gd name="connsiteY13" fmla="*/ 382469 h 4048886"/>
              <a:gd name="connsiteX14" fmla="*/ 1525260 w 4711910"/>
              <a:gd name="connsiteY14" fmla="*/ 238886 h 4048886"/>
              <a:gd name="connsiteX15" fmla="*/ 2356533 w 4711910"/>
              <a:gd name="connsiteY15" fmla="*/ 155759 h 4048886"/>
              <a:gd name="connsiteX16" fmla="*/ 3006437 w 4711910"/>
              <a:gd name="connsiteY16" fmla="*/ 87745 h 4048886"/>
              <a:gd name="connsiteX17" fmla="*/ 3422073 w 4711910"/>
              <a:gd name="connsiteY17" fmla="*/ 102859 h 4048886"/>
              <a:gd name="connsiteX18" fmla="*/ 3716797 w 4711910"/>
              <a:gd name="connsiteY18" fmla="*/ 178430 h 4048886"/>
              <a:gd name="connsiteX19" fmla="*/ 3735060 w 4711910"/>
              <a:gd name="connsiteY19" fmla="*/ 1173438 h 4048886"/>
              <a:gd name="connsiteX0" fmla="*/ 3735060 w 4673810"/>
              <a:gd name="connsiteY0" fmla="*/ 1173438 h 4048886"/>
              <a:gd name="connsiteX1" fmla="*/ 3735060 w 4673810"/>
              <a:gd name="connsiteY1" fmla="*/ 1706838 h 4048886"/>
              <a:gd name="connsiteX2" fmla="*/ 3811260 w 4673810"/>
              <a:gd name="connsiteY2" fmla="*/ 2240238 h 4048886"/>
              <a:gd name="connsiteX3" fmla="*/ 4116060 w 4673810"/>
              <a:gd name="connsiteY3" fmla="*/ 2773638 h 4048886"/>
              <a:gd name="connsiteX4" fmla="*/ 4321359 w 4673810"/>
              <a:gd name="connsiteY4" fmla="*/ 3390165 h 4048886"/>
              <a:gd name="connsiteX5" fmla="*/ 2001353 w 4673810"/>
              <a:gd name="connsiteY5" fmla="*/ 3956942 h 4048886"/>
              <a:gd name="connsiteX6" fmla="*/ 1222979 w 4673810"/>
              <a:gd name="connsiteY6" fmla="*/ 3941828 h 4048886"/>
              <a:gd name="connsiteX7" fmla="*/ 369035 w 4673810"/>
              <a:gd name="connsiteY7" fmla="*/ 3790688 h 4048886"/>
              <a:gd name="connsiteX8" fmla="*/ 51640 w 4673810"/>
              <a:gd name="connsiteY8" fmla="*/ 3186126 h 4048886"/>
              <a:gd name="connsiteX9" fmla="*/ 59197 w 4673810"/>
              <a:gd name="connsiteY9" fmla="*/ 2354853 h 4048886"/>
              <a:gd name="connsiteX10" fmla="*/ 164996 w 4673810"/>
              <a:gd name="connsiteY10" fmla="*/ 1621821 h 4048886"/>
              <a:gd name="connsiteX11" fmla="*/ 301022 w 4673810"/>
              <a:gd name="connsiteY11" fmla="*/ 956803 h 4048886"/>
              <a:gd name="connsiteX12" fmla="*/ 905584 w 4673810"/>
              <a:gd name="connsiteY12" fmla="*/ 382469 h 4048886"/>
              <a:gd name="connsiteX13" fmla="*/ 1525260 w 4673810"/>
              <a:gd name="connsiteY13" fmla="*/ 238886 h 4048886"/>
              <a:gd name="connsiteX14" fmla="*/ 2356533 w 4673810"/>
              <a:gd name="connsiteY14" fmla="*/ 155759 h 4048886"/>
              <a:gd name="connsiteX15" fmla="*/ 3006437 w 4673810"/>
              <a:gd name="connsiteY15" fmla="*/ 87745 h 4048886"/>
              <a:gd name="connsiteX16" fmla="*/ 3422073 w 4673810"/>
              <a:gd name="connsiteY16" fmla="*/ 102859 h 4048886"/>
              <a:gd name="connsiteX17" fmla="*/ 3716797 w 4673810"/>
              <a:gd name="connsiteY17" fmla="*/ 178430 h 4048886"/>
              <a:gd name="connsiteX18" fmla="*/ 3735060 w 4673810"/>
              <a:gd name="connsiteY18" fmla="*/ 1173438 h 4048886"/>
              <a:gd name="connsiteX0" fmla="*/ 3735060 w 4544711"/>
              <a:gd name="connsiteY0" fmla="*/ 1173438 h 4037340"/>
              <a:gd name="connsiteX1" fmla="*/ 3735060 w 4544711"/>
              <a:gd name="connsiteY1" fmla="*/ 1706838 h 4037340"/>
              <a:gd name="connsiteX2" fmla="*/ 3811260 w 4544711"/>
              <a:gd name="connsiteY2" fmla="*/ 2240238 h 4037340"/>
              <a:gd name="connsiteX3" fmla="*/ 4116060 w 4544711"/>
              <a:gd name="connsiteY3" fmla="*/ 2773638 h 4037340"/>
              <a:gd name="connsiteX4" fmla="*/ 4192260 w 4544711"/>
              <a:gd name="connsiteY4" fmla="*/ 3459438 h 4037340"/>
              <a:gd name="connsiteX5" fmla="*/ 2001353 w 4544711"/>
              <a:gd name="connsiteY5" fmla="*/ 3956942 h 4037340"/>
              <a:gd name="connsiteX6" fmla="*/ 1222979 w 4544711"/>
              <a:gd name="connsiteY6" fmla="*/ 3941828 h 4037340"/>
              <a:gd name="connsiteX7" fmla="*/ 369035 w 4544711"/>
              <a:gd name="connsiteY7" fmla="*/ 3790688 h 4037340"/>
              <a:gd name="connsiteX8" fmla="*/ 51640 w 4544711"/>
              <a:gd name="connsiteY8" fmla="*/ 3186126 h 4037340"/>
              <a:gd name="connsiteX9" fmla="*/ 59197 w 4544711"/>
              <a:gd name="connsiteY9" fmla="*/ 2354853 h 4037340"/>
              <a:gd name="connsiteX10" fmla="*/ 164996 w 4544711"/>
              <a:gd name="connsiteY10" fmla="*/ 1621821 h 4037340"/>
              <a:gd name="connsiteX11" fmla="*/ 301022 w 4544711"/>
              <a:gd name="connsiteY11" fmla="*/ 956803 h 4037340"/>
              <a:gd name="connsiteX12" fmla="*/ 905584 w 4544711"/>
              <a:gd name="connsiteY12" fmla="*/ 382469 h 4037340"/>
              <a:gd name="connsiteX13" fmla="*/ 1525260 w 4544711"/>
              <a:gd name="connsiteY13" fmla="*/ 238886 h 4037340"/>
              <a:gd name="connsiteX14" fmla="*/ 2356533 w 4544711"/>
              <a:gd name="connsiteY14" fmla="*/ 155759 h 4037340"/>
              <a:gd name="connsiteX15" fmla="*/ 3006437 w 4544711"/>
              <a:gd name="connsiteY15" fmla="*/ 87745 h 4037340"/>
              <a:gd name="connsiteX16" fmla="*/ 3422073 w 4544711"/>
              <a:gd name="connsiteY16" fmla="*/ 102859 h 4037340"/>
              <a:gd name="connsiteX17" fmla="*/ 3716797 w 4544711"/>
              <a:gd name="connsiteY17" fmla="*/ 178430 h 4037340"/>
              <a:gd name="connsiteX18" fmla="*/ 3735060 w 4544711"/>
              <a:gd name="connsiteY18" fmla="*/ 1173438 h 4037340"/>
              <a:gd name="connsiteX0" fmla="*/ 3735060 w 4544711"/>
              <a:gd name="connsiteY0" fmla="*/ 1173438 h 4037340"/>
              <a:gd name="connsiteX1" fmla="*/ 3801031 w 4544711"/>
              <a:gd name="connsiteY1" fmla="*/ 1706838 h 4037340"/>
              <a:gd name="connsiteX2" fmla="*/ 3811260 w 4544711"/>
              <a:gd name="connsiteY2" fmla="*/ 2240238 h 4037340"/>
              <a:gd name="connsiteX3" fmla="*/ 4116060 w 4544711"/>
              <a:gd name="connsiteY3" fmla="*/ 2773638 h 4037340"/>
              <a:gd name="connsiteX4" fmla="*/ 4192260 w 4544711"/>
              <a:gd name="connsiteY4" fmla="*/ 3459438 h 4037340"/>
              <a:gd name="connsiteX5" fmla="*/ 2001353 w 4544711"/>
              <a:gd name="connsiteY5" fmla="*/ 3956942 h 4037340"/>
              <a:gd name="connsiteX6" fmla="*/ 1222979 w 4544711"/>
              <a:gd name="connsiteY6" fmla="*/ 3941828 h 4037340"/>
              <a:gd name="connsiteX7" fmla="*/ 369035 w 4544711"/>
              <a:gd name="connsiteY7" fmla="*/ 3790688 h 4037340"/>
              <a:gd name="connsiteX8" fmla="*/ 51640 w 4544711"/>
              <a:gd name="connsiteY8" fmla="*/ 3186126 h 4037340"/>
              <a:gd name="connsiteX9" fmla="*/ 59197 w 4544711"/>
              <a:gd name="connsiteY9" fmla="*/ 2354853 h 4037340"/>
              <a:gd name="connsiteX10" fmla="*/ 164996 w 4544711"/>
              <a:gd name="connsiteY10" fmla="*/ 1621821 h 4037340"/>
              <a:gd name="connsiteX11" fmla="*/ 301022 w 4544711"/>
              <a:gd name="connsiteY11" fmla="*/ 956803 h 4037340"/>
              <a:gd name="connsiteX12" fmla="*/ 905584 w 4544711"/>
              <a:gd name="connsiteY12" fmla="*/ 382469 h 4037340"/>
              <a:gd name="connsiteX13" fmla="*/ 1525260 w 4544711"/>
              <a:gd name="connsiteY13" fmla="*/ 238886 h 4037340"/>
              <a:gd name="connsiteX14" fmla="*/ 2356533 w 4544711"/>
              <a:gd name="connsiteY14" fmla="*/ 155759 h 4037340"/>
              <a:gd name="connsiteX15" fmla="*/ 3006437 w 4544711"/>
              <a:gd name="connsiteY15" fmla="*/ 87745 h 4037340"/>
              <a:gd name="connsiteX16" fmla="*/ 3422073 w 4544711"/>
              <a:gd name="connsiteY16" fmla="*/ 102859 h 4037340"/>
              <a:gd name="connsiteX17" fmla="*/ 3716797 w 4544711"/>
              <a:gd name="connsiteY17" fmla="*/ 178430 h 4037340"/>
              <a:gd name="connsiteX18" fmla="*/ 3735060 w 4544711"/>
              <a:gd name="connsiteY18" fmla="*/ 1173438 h 4037340"/>
              <a:gd name="connsiteX0" fmla="*/ 3801031 w 4544711"/>
              <a:gd name="connsiteY0" fmla="*/ 1173438 h 4037340"/>
              <a:gd name="connsiteX1" fmla="*/ 3801031 w 4544711"/>
              <a:gd name="connsiteY1" fmla="*/ 1706838 h 4037340"/>
              <a:gd name="connsiteX2" fmla="*/ 3811260 w 4544711"/>
              <a:gd name="connsiteY2" fmla="*/ 2240238 h 4037340"/>
              <a:gd name="connsiteX3" fmla="*/ 4116060 w 4544711"/>
              <a:gd name="connsiteY3" fmla="*/ 2773638 h 4037340"/>
              <a:gd name="connsiteX4" fmla="*/ 4192260 w 4544711"/>
              <a:gd name="connsiteY4" fmla="*/ 3459438 h 4037340"/>
              <a:gd name="connsiteX5" fmla="*/ 2001353 w 4544711"/>
              <a:gd name="connsiteY5" fmla="*/ 3956942 h 4037340"/>
              <a:gd name="connsiteX6" fmla="*/ 1222979 w 4544711"/>
              <a:gd name="connsiteY6" fmla="*/ 3941828 h 4037340"/>
              <a:gd name="connsiteX7" fmla="*/ 369035 w 4544711"/>
              <a:gd name="connsiteY7" fmla="*/ 3790688 h 4037340"/>
              <a:gd name="connsiteX8" fmla="*/ 51640 w 4544711"/>
              <a:gd name="connsiteY8" fmla="*/ 3186126 h 4037340"/>
              <a:gd name="connsiteX9" fmla="*/ 59197 w 4544711"/>
              <a:gd name="connsiteY9" fmla="*/ 2354853 h 4037340"/>
              <a:gd name="connsiteX10" fmla="*/ 164996 w 4544711"/>
              <a:gd name="connsiteY10" fmla="*/ 1621821 h 4037340"/>
              <a:gd name="connsiteX11" fmla="*/ 301022 w 4544711"/>
              <a:gd name="connsiteY11" fmla="*/ 956803 h 4037340"/>
              <a:gd name="connsiteX12" fmla="*/ 905584 w 4544711"/>
              <a:gd name="connsiteY12" fmla="*/ 382469 h 4037340"/>
              <a:gd name="connsiteX13" fmla="*/ 1525260 w 4544711"/>
              <a:gd name="connsiteY13" fmla="*/ 238886 h 4037340"/>
              <a:gd name="connsiteX14" fmla="*/ 2356533 w 4544711"/>
              <a:gd name="connsiteY14" fmla="*/ 155759 h 4037340"/>
              <a:gd name="connsiteX15" fmla="*/ 3006437 w 4544711"/>
              <a:gd name="connsiteY15" fmla="*/ 87745 h 4037340"/>
              <a:gd name="connsiteX16" fmla="*/ 3422073 w 4544711"/>
              <a:gd name="connsiteY16" fmla="*/ 102859 h 4037340"/>
              <a:gd name="connsiteX17" fmla="*/ 3716797 w 4544711"/>
              <a:gd name="connsiteY17" fmla="*/ 178430 h 4037340"/>
              <a:gd name="connsiteX18" fmla="*/ 3801031 w 4544711"/>
              <a:gd name="connsiteY18" fmla="*/ 1173438 h 4037340"/>
              <a:gd name="connsiteX0" fmla="*/ 3801031 w 4544711"/>
              <a:gd name="connsiteY0" fmla="*/ 1173438 h 4037340"/>
              <a:gd name="connsiteX1" fmla="*/ 3801031 w 4544711"/>
              <a:gd name="connsiteY1" fmla="*/ 1706838 h 4037340"/>
              <a:gd name="connsiteX2" fmla="*/ 3883662 w 4544711"/>
              <a:gd name="connsiteY2" fmla="*/ 2240238 h 4037340"/>
              <a:gd name="connsiteX3" fmla="*/ 4116060 w 4544711"/>
              <a:gd name="connsiteY3" fmla="*/ 2773638 h 4037340"/>
              <a:gd name="connsiteX4" fmla="*/ 4192260 w 4544711"/>
              <a:gd name="connsiteY4" fmla="*/ 3459438 h 4037340"/>
              <a:gd name="connsiteX5" fmla="*/ 2001353 w 4544711"/>
              <a:gd name="connsiteY5" fmla="*/ 3956942 h 4037340"/>
              <a:gd name="connsiteX6" fmla="*/ 1222979 w 4544711"/>
              <a:gd name="connsiteY6" fmla="*/ 3941828 h 4037340"/>
              <a:gd name="connsiteX7" fmla="*/ 369035 w 4544711"/>
              <a:gd name="connsiteY7" fmla="*/ 3790688 h 4037340"/>
              <a:gd name="connsiteX8" fmla="*/ 51640 w 4544711"/>
              <a:gd name="connsiteY8" fmla="*/ 3186126 h 4037340"/>
              <a:gd name="connsiteX9" fmla="*/ 59197 w 4544711"/>
              <a:gd name="connsiteY9" fmla="*/ 2354853 h 4037340"/>
              <a:gd name="connsiteX10" fmla="*/ 164996 w 4544711"/>
              <a:gd name="connsiteY10" fmla="*/ 1621821 h 4037340"/>
              <a:gd name="connsiteX11" fmla="*/ 301022 w 4544711"/>
              <a:gd name="connsiteY11" fmla="*/ 956803 h 4037340"/>
              <a:gd name="connsiteX12" fmla="*/ 905584 w 4544711"/>
              <a:gd name="connsiteY12" fmla="*/ 382469 h 4037340"/>
              <a:gd name="connsiteX13" fmla="*/ 1525260 w 4544711"/>
              <a:gd name="connsiteY13" fmla="*/ 238886 h 4037340"/>
              <a:gd name="connsiteX14" fmla="*/ 2356533 w 4544711"/>
              <a:gd name="connsiteY14" fmla="*/ 155759 h 4037340"/>
              <a:gd name="connsiteX15" fmla="*/ 3006437 w 4544711"/>
              <a:gd name="connsiteY15" fmla="*/ 87745 h 4037340"/>
              <a:gd name="connsiteX16" fmla="*/ 3422073 w 4544711"/>
              <a:gd name="connsiteY16" fmla="*/ 102859 h 4037340"/>
              <a:gd name="connsiteX17" fmla="*/ 3716797 w 4544711"/>
              <a:gd name="connsiteY17" fmla="*/ 178430 h 4037340"/>
              <a:gd name="connsiteX18" fmla="*/ 3801031 w 4544711"/>
              <a:gd name="connsiteY18" fmla="*/ 1173438 h 4037340"/>
              <a:gd name="connsiteX0" fmla="*/ 3801031 w 4561066"/>
              <a:gd name="connsiteY0" fmla="*/ 1173438 h 4037340"/>
              <a:gd name="connsiteX1" fmla="*/ 3801031 w 4561066"/>
              <a:gd name="connsiteY1" fmla="*/ 1706838 h 4037340"/>
              <a:gd name="connsiteX2" fmla="*/ 3883662 w 4561066"/>
              <a:gd name="connsiteY2" fmla="*/ 2240238 h 4037340"/>
              <a:gd name="connsiteX3" fmla="*/ 4214187 w 4561066"/>
              <a:gd name="connsiteY3" fmla="*/ 2773638 h 4037340"/>
              <a:gd name="connsiteX4" fmla="*/ 4192260 w 4561066"/>
              <a:gd name="connsiteY4" fmla="*/ 3459438 h 4037340"/>
              <a:gd name="connsiteX5" fmla="*/ 2001353 w 4561066"/>
              <a:gd name="connsiteY5" fmla="*/ 3956942 h 4037340"/>
              <a:gd name="connsiteX6" fmla="*/ 1222979 w 4561066"/>
              <a:gd name="connsiteY6" fmla="*/ 3941828 h 4037340"/>
              <a:gd name="connsiteX7" fmla="*/ 369035 w 4561066"/>
              <a:gd name="connsiteY7" fmla="*/ 3790688 h 4037340"/>
              <a:gd name="connsiteX8" fmla="*/ 51640 w 4561066"/>
              <a:gd name="connsiteY8" fmla="*/ 3186126 h 4037340"/>
              <a:gd name="connsiteX9" fmla="*/ 59197 w 4561066"/>
              <a:gd name="connsiteY9" fmla="*/ 2354853 h 4037340"/>
              <a:gd name="connsiteX10" fmla="*/ 164996 w 4561066"/>
              <a:gd name="connsiteY10" fmla="*/ 1621821 h 4037340"/>
              <a:gd name="connsiteX11" fmla="*/ 301022 w 4561066"/>
              <a:gd name="connsiteY11" fmla="*/ 956803 h 4037340"/>
              <a:gd name="connsiteX12" fmla="*/ 905584 w 4561066"/>
              <a:gd name="connsiteY12" fmla="*/ 382469 h 4037340"/>
              <a:gd name="connsiteX13" fmla="*/ 1525260 w 4561066"/>
              <a:gd name="connsiteY13" fmla="*/ 238886 h 4037340"/>
              <a:gd name="connsiteX14" fmla="*/ 2356533 w 4561066"/>
              <a:gd name="connsiteY14" fmla="*/ 155759 h 4037340"/>
              <a:gd name="connsiteX15" fmla="*/ 3006437 w 4561066"/>
              <a:gd name="connsiteY15" fmla="*/ 87745 h 4037340"/>
              <a:gd name="connsiteX16" fmla="*/ 3422073 w 4561066"/>
              <a:gd name="connsiteY16" fmla="*/ 102859 h 4037340"/>
              <a:gd name="connsiteX17" fmla="*/ 3716797 w 4561066"/>
              <a:gd name="connsiteY17" fmla="*/ 178430 h 4037340"/>
              <a:gd name="connsiteX18" fmla="*/ 3801031 w 4561066"/>
              <a:gd name="connsiteY18" fmla="*/ 1173438 h 4037340"/>
              <a:gd name="connsiteX0" fmla="*/ 3801031 w 4561066"/>
              <a:gd name="connsiteY0" fmla="*/ 1251528 h 4115430"/>
              <a:gd name="connsiteX1" fmla="*/ 3801031 w 4561066"/>
              <a:gd name="connsiteY1" fmla="*/ 1784928 h 4115430"/>
              <a:gd name="connsiteX2" fmla="*/ 3883662 w 4561066"/>
              <a:gd name="connsiteY2" fmla="*/ 2318328 h 4115430"/>
              <a:gd name="connsiteX3" fmla="*/ 4214187 w 4561066"/>
              <a:gd name="connsiteY3" fmla="*/ 2851728 h 4115430"/>
              <a:gd name="connsiteX4" fmla="*/ 4192260 w 4561066"/>
              <a:gd name="connsiteY4" fmla="*/ 3537528 h 4115430"/>
              <a:gd name="connsiteX5" fmla="*/ 2001353 w 4561066"/>
              <a:gd name="connsiteY5" fmla="*/ 4035032 h 4115430"/>
              <a:gd name="connsiteX6" fmla="*/ 1222979 w 4561066"/>
              <a:gd name="connsiteY6" fmla="*/ 4019918 h 4115430"/>
              <a:gd name="connsiteX7" fmla="*/ 369035 w 4561066"/>
              <a:gd name="connsiteY7" fmla="*/ 3868778 h 4115430"/>
              <a:gd name="connsiteX8" fmla="*/ 51640 w 4561066"/>
              <a:gd name="connsiteY8" fmla="*/ 3264216 h 4115430"/>
              <a:gd name="connsiteX9" fmla="*/ 59197 w 4561066"/>
              <a:gd name="connsiteY9" fmla="*/ 2432943 h 4115430"/>
              <a:gd name="connsiteX10" fmla="*/ 164996 w 4561066"/>
              <a:gd name="connsiteY10" fmla="*/ 1699911 h 4115430"/>
              <a:gd name="connsiteX11" fmla="*/ 301022 w 4561066"/>
              <a:gd name="connsiteY11" fmla="*/ 1034893 h 4115430"/>
              <a:gd name="connsiteX12" fmla="*/ 905584 w 4561066"/>
              <a:gd name="connsiteY12" fmla="*/ 460559 h 4115430"/>
              <a:gd name="connsiteX13" fmla="*/ 1525260 w 4561066"/>
              <a:gd name="connsiteY13" fmla="*/ 316976 h 4115430"/>
              <a:gd name="connsiteX14" fmla="*/ 2356533 w 4561066"/>
              <a:gd name="connsiteY14" fmla="*/ 233849 h 4115430"/>
              <a:gd name="connsiteX15" fmla="*/ 3006437 w 4561066"/>
              <a:gd name="connsiteY15" fmla="*/ 165835 h 4115430"/>
              <a:gd name="connsiteX16" fmla="*/ 3422073 w 4561066"/>
              <a:gd name="connsiteY16" fmla="*/ 180949 h 4115430"/>
              <a:gd name="connsiteX17" fmla="*/ 3801031 w 4561066"/>
              <a:gd name="connsiteY17" fmla="*/ 1251528 h 4115430"/>
              <a:gd name="connsiteX0" fmla="*/ 3801031 w 4561066"/>
              <a:gd name="connsiteY0" fmla="*/ 1171549 h 4035451"/>
              <a:gd name="connsiteX1" fmla="*/ 3801031 w 4561066"/>
              <a:gd name="connsiteY1" fmla="*/ 1704949 h 4035451"/>
              <a:gd name="connsiteX2" fmla="*/ 3883662 w 4561066"/>
              <a:gd name="connsiteY2" fmla="*/ 2238349 h 4035451"/>
              <a:gd name="connsiteX3" fmla="*/ 4214187 w 4561066"/>
              <a:gd name="connsiteY3" fmla="*/ 2771749 h 4035451"/>
              <a:gd name="connsiteX4" fmla="*/ 4192260 w 4561066"/>
              <a:gd name="connsiteY4" fmla="*/ 3457549 h 4035451"/>
              <a:gd name="connsiteX5" fmla="*/ 2001353 w 4561066"/>
              <a:gd name="connsiteY5" fmla="*/ 3955053 h 4035451"/>
              <a:gd name="connsiteX6" fmla="*/ 1222979 w 4561066"/>
              <a:gd name="connsiteY6" fmla="*/ 3939939 h 4035451"/>
              <a:gd name="connsiteX7" fmla="*/ 369035 w 4561066"/>
              <a:gd name="connsiteY7" fmla="*/ 3788799 h 4035451"/>
              <a:gd name="connsiteX8" fmla="*/ 51640 w 4561066"/>
              <a:gd name="connsiteY8" fmla="*/ 3184237 h 4035451"/>
              <a:gd name="connsiteX9" fmla="*/ 59197 w 4561066"/>
              <a:gd name="connsiteY9" fmla="*/ 2352964 h 4035451"/>
              <a:gd name="connsiteX10" fmla="*/ 164996 w 4561066"/>
              <a:gd name="connsiteY10" fmla="*/ 1619932 h 4035451"/>
              <a:gd name="connsiteX11" fmla="*/ 301022 w 4561066"/>
              <a:gd name="connsiteY11" fmla="*/ 954914 h 4035451"/>
              <a:gd name="connsiteX12" fmla="*/ 905584 w 4561066"/>
              <a:gd name="connsiteY12" fmla="*/ 380580 h 4035451"/>
              <a:gd name="connsiteX13" fmla="*/ 1525260 w 4561066"/>
              <a:gd name="connsiteY13" fmla="*/ 236997 h 4035451"/>
              <a:gd name="connsiteX14" fmla="*/ 2356533 w 4561066"/>
              <a:gd name="connsiteY14" fmla="*/ 153870 h 4035451"/>
              <a:gd name="connsiteX15" fmla="*/ 3006437 w 4561066"/>
              <a:gd name="connsiteY15" fmla="*/ 85856 h 4035451"/>
              <a:gd name="connsiteX16" fmla="*/ 3718400 w 4561066"/>
              <a:gd name="connsiteY16" fmla="*/ 180949 h 4035451"/>
              <a:gd name="connsiteX17" fmla="*/ 3801031 w 4561066"/>
              <a:gd name="connsiteY17" fmla="*/ 1171549 h 403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61066" h="4035451">
                <a:moveTo>
                  <a:pt x="3801031" y="1171549"/>
                </a:moveTo>
                <a:cubicBezTo>
                  <a:pt x="3814803" y="1425549"/>
                  <a:pt x="3787259" y="1527149"/>
                  <a:pt x="3801031" y="1704949"/>
                </a:cubicBezTo>
                <a:cubicBezTo>
                  <a:pt x="3814803" y="1882749"/>
                  <a:pt x="3814803" y="2060549"/>
                  <a:pt x="3883662" y="2238349"/>
                </a:cubicBezTo>
                <a:cubicBezTo>
                  <a:pt x="3952521" y="2416149"/>
                  <a:pt x="4162754" y="2568549"/>
                  <a:pt x="4214187" y="2771749"/>
                </a:cubicBezTo>
                <a:cubicBezTo>
                  <a:pt x="4265620" y="2974949"/>
                  <a:pt x="4561066" y="3260332"/>
                  <a:pt x="4192260" y="3457549"/>
                </a:cubicBezTo>
                <a:cubicBezTo>
                  <a:pt x="3823454" y="3654766"/>
                  <a:pt x="2496233" y="3874655"/>
                  <a:pt x="2001353" y="3955053"/>
                </a:cubicBezTo>
                <a:cubicBezTo>
                  <a:pt x="1506473" y="4035451"/>
                  <a:pt x="1495032" y="3967648"/>
                  <a:pt x="1222979" y="3939939"/>
                </a:cubicBezTo>
                <a:cubicBezTo>
                  <a:pt x="950926" y="3912230"/>
                  <a:pt x="564258" y="3914749"/>
                  <a:pt x="369035" y="3788799"/>
                </a:cubicBezTo>
                <a:cubicBezTo>
                  <a:pt x="173812" y="3662849"/>
                  <a:pt x="103280" y="3423543"/>
                  <a:pt x="51640" y="3184237"/>
                </a:cubicBezTo>
                <a:cubicBezTo>
                  <a:pt x="0" y="2944931"/>
                  <a:pt x="40304" y="2613681"/>
                  <a:pt x="59197" y="2352964"/>
                </a:cubicBezTo>
                <a:cubicBezTo>
                  <a:pt x="78090" y="2092247"/>
                  <a:pt x="124692" y="1852940"/>
                  <a:pt x="164996" y="1619932"/>
                </a:cubicBezTo>
                <a:cubicBezTo>
                  <a:pt x="205300" y="1386924"/>
                  <a:pt x="177591" y="1161473"/>
                  <a:pt x="301022" y="954914"/>
                </a:cubicBezTo>
                <a:cubicBezTo>
                  <a:pt x="424453" y="748355"/>
                  <a:pt x="701544" y="500233"/>
                  <a:pt x="905584" y="380580"/>
                </a:cubicBezTo>
                <a:cubicBezTo>
                  <a:pt x="1109624" y="260927"/>
                  <a:pt x="1283435" y="274782"/>
                  <a:pt x="1525260" y="236997"/>
                </a:cubicBezTo>
                <a:cubicBezTo>
                  <a:pt x="1767085" y="199212"/>
                  <a:pt x="2356533" y="153870"/>
                  <a:pt x="2356533" y="153870"/>
                </a:cubicBezTo>
                <a:cubicBezTo>
                  <a:pt x="2603396" y="128680"/>
                  <a:pt x="2779459" y="81343"/>
                  <a:pt x="3006437" y="85856"/>
                </a:cubicBezTo>
                <a:cubicBezTo>
                  <a:pt x="3233415" y="90369"/>
                  <a:pt x="3585968" y="0"/>
                  <a:pt x="3718400" y="180949"/>
                </a:cubicBezTo>
                <a:cubicBezTo>
                  <a:pt x="3850832" y="361898"/>
                  <a:pt x="3787259" y="917549"/>
                  <a:pt x="3801031" y="1171549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4648200" y="2758944"/>
            <a:ext cx="3913280" cy="4022856"/>
          </a:xfrm>
          <a:custGeom>
            <a:avLst/>
            <a:gdLst>
              <a:gd name="connsiteX0" fmla="*/ 103279 w 3913280"/>
              <a:gd name="connsiteY0" fmla="*/ 531511 h 4022856"/>
              <a:gd name="connsiteX1" fmla="*/ 27709 w 3913280"/>
              <a:gd name="connsiteY1" fmla="*/ 856463 h 4022856"/>
              <a:gd name="connsiteX2" fmla="*/ 12595 w 3913280"/>
              <a:gd name="connsiteY2" fmla="*/ 1234314 h 4022856"/>
              <a:gd name="connsiteX3" fmla="*/ 12595 w 3913280"/>
              <a:gd name="connsiteY3" fmla="*/ 1544152 h 4022856"/>
              <a:gd name="connsiteX4" fmla="*/ 20152 w 3913280"/>
              <a:gd name="connsiteY4" fmla="*/ 1914447 h 4022856"/>
              <a:gd name="connsiteX5" fmla="*/ 133507 w 3913280"/>
              <a:gd name="connsiteY5" fmla="*/ 2246956 h 4022856"/>
              <a:gd name="connsiteX6" fmla="*/ 337547 w 3913280"/>
              <a:gd name="connsiteY6" fmla="*/ 2647478 h 4022856"/>
              <a:gd name="connsiteX7" fmla="*/ 760740 w 3913280"/>
              <a:gd name="connsiteY7" fmla="*/ 3108456 h 4022856"/>
              <a:gd name="connsiteX8" fmla="*/ 1425759 w 3913280"/>
              <a:gd name="connsiteY8" fmla="*/ 3879273 h 4022856"/>
              <a:gd name="connsiteX9" fmla="*/ 2037878 w 3913280"/>
              <a:gd name="connsiteY9" fmla="*/ 3969957 h 4022856"/>
              <a:gd name="connsiteX10" fmla="*/ 2665111 w 3913280"/>
              <a:gd name="connsiteY10" fmla="*/ 3697904 h 4022856"/>
              <a:gd name="connsiteX11" fmla="*/ 3496383 w 3913280"/>
              <a:gd name="connsiteY11" fmla="*/ 2995101 h 4022856"/>
              <a:gd name="connsiteX12" fmla="*/ 3851564 w 3913280"/>
              <a:gd name="connsiteY12" fmla="*/ 2050473 h 4022856"/>
              <a:gd name="connsiteX13" fmla="*/ 3866678 w 3913280"/>
              <a:gd name="connsiteY13" fmla="*/ 1498810 h 4022856"/>
              <a:gd name="connsiteX14" fmla="*/ 3602182 w 3913280"/>
              <a:gd name="connsiteY14" fmla="*/ 826235 h 4022856"/>
              <a:gd name="connsiteX15" fmla="*/ 3216774 w 3913280"/>
              <a:gd name="connsiteY15" fmla="*/ 335028 h 4022856"/>
              <a:gd name="connsiteX16" fmla="*/ 2551755 w 3913280"/>
              <a:gd name="connsiteY16" fmla="*/ 85647 h 4022856"/>
              <a:gd name="connsiteX17" fmla="*/ 1380416 w 3913280"/>
              <a:gd name="connsiteY17" fmla="*/ 17633 h 4022856"/>
              <a:gd name="connsiteX18" fmla="*/ 602043 w 3913280"/>
              <a:gd name="connsiteY18" fmla="*/ 191445 h 4022856"/>
              <a:gd name="connsiteX19" fmla="*/ 103279 w 3913280"/>
              <a:gd name="connsiteY19" fmla="*/ 531511 h 402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3280" h="4022856">
                <a:moveTo>
                  <a:pt x="103279" y="531511"/>
                </a:moveTo>
                <a:cubicBezTo>
                  <a:pt x="7557" y="642347"/>
                  <a:pt x="42823" y="739329"/>
                  <a:pt x="27709" y="856463"/>
                </a:cubicBezTo>
                <a:cubicBezTo>
                  <a:pt x="12595" y="973597"/>
                  <a:pt x="15114" y="1119699"/>
                  <a:pt x="12595" y="1234314"/>
                </a:cubicBezTo>
                <a:cubicBezTo>
                  <a:pt x="10076" y="1348929"/>
                  <a:pt x="11336" y="1430797"/>
                  <a:pt x="12595" y="1544152"/>
                </a:cubicBezTo>
                <a:cubicBezTo>
                  <a:pt x="13854" y="1657507"/>
                  <a:pt x="0" y="1797313"/>
                  <a:pt x="20152" y="1914447"/>
                </a:cubicBezTo>
                <a:cubicBezTo>
                  <a:pt x="40304" y="2031581"/>
                  <a:pt x="80608" y="2124784"/>
                  <a:pt x="133507" y="2246956"/>
                </a:cubicBezTo>
                <a:cubicBezTo>
                  <a:pt x="186406" y="2369128"/>
                  <a:pt x="233008" y="2503895"/>
                  <a:pt x="337547" y="2647478"/>
                </a:cubicBezTo>
                <a:cubicBezTo>
                  <a:pt x="442086" y="2791061"/>
                  <a:pt x="579371" y="2903157"/>
                  <a:pt x="760740" y="3108456"/>
                </a:cubicBezTo>
                <a:cubicBezTo>
                  <a:pt x="942109" y="3313755"/>
                  <a:pt x="1212903" y="3735690"/>
                  <a:pt x="1425759" y="3879273"/>
                </a:cubicBezTo>
                <a:cubicBezTo>
                  <a:pt x="1638615" y="4022856"/>
                  <a:pt x="1831319" y="4000185"/>
                  <a:pt x="2037878" y="3969957"/>
                </a:cubicBezTo>
                <a:cubicBezTo>
                  <a:pt x="2244437" y="3939729"/>
                  <a:pt x="2422027" y="3860380"/>
                  <a:pt x="2665111" y="3697904"/>
                </a:cubicBezTo>
                <a:cubicBezTo>
                  <a:pt x="2908195" y="3535428"/>
                  <a:pt x="3298641" y="3269673"/>
                  <a:pt x="3496383" y="2995101"/>
                </a:cubicBezTo>
                <a:cubicBezTo>
                  <a:pt x="3694125" y="2720529"/>
                  <a:pt x="3789848" y="2299855"/>
                  <a:pt x="3851564" y="2050473"/>
                </a:cubicBezTo>
                <a:cubicBezTo>
                  <a:pt x="3913280" y="1801091"/>
                  <a:pt x="3908242" y="1702850"/>
                  <a:pt x="3866678" y="1498810"/>
                </a:cubicBezTo>
                <a:cubicBezTo>
                  <a:pt x="3825114" y="1294770"/>
                  <a:pt x="3710499" y="1020199"/>
                  <a:pt x="3602182" y="826235"/>
                </a:cubicBezTo>
                <a:cubicBezTo>
                  <a:pt x="3493865" y="632271"/>
                  <a:pt x="3391845" y="458459"/>
                  <a:pt x="3216774" y="335028"/>
                </a:cubicBezTo>
                <a:cubicBezTo>
                  <a:pt x="3041703" y="211597"/>
                  <a:pt x="2857815" y="138546"/>
                  <a:pt x="2551755" y="85647"/>
                </a:cubicBezTo>
                <a:cubicBezTo>
                  <a:pt x="2245695" y="32748"/>
                  <a:pt x="1705368" y="0"/>
                  <a:pt x="1380416" y="17633"/>
                </a:cubicBezTo>
                <a:cubicBezTo>
                  <a:pt x="1055464" y="35266"/>
                  <a:pt x="813640" y="107058"/>
                  <a:pt x="602043" y="191445"/>
                </a:cubicBezTo>
                <a:cubicBezTo>
                  <a:pt x="390446" y="275832"/>
                  <a:pt x="199001" y="420675"/>
                  <a:pt x="103279" y="531511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27885</TotalTime>
  <Words>1224</Words>
  <Application>Microsoft Office PowerPoint</Application>
  <PresentationFormat>On-screen Show (4:3)</PresentationFormat>
  <Paragraphs>175</Paragraphs>
  <Slides>32</Slides>
  <Notes>1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Measure Projection Analysis</vt:lpstr>
      <vt:lpstr>Outline</vt:lpstr>
      <vt:lpstr>Current EEGLAB Workflow</vt:lpstr>
      <vt:lpstr>Study IC Clustering</vt:lpstr>
      <vt:lpstr>Study IC Clustering</vt:lpstr>
      <vt:lpstr>Conceptual Problems with Study IC Clustering</vt:lpstr>
      <vt:lpstr>Conceptual Problems with Study IC Clustering</vt:lpstr>
      <vt:lpstr>Practical problems with current methods of Study IC Clustering</vt:lpstr>
      <vt:lpstr>Problems with multi-measure clustering</vt:lpstr>
      <vt:lpstr>Problems with multi-measure clustering</vt:lpstr>
      <vt:lpstr>Problems with multi-measure clustering</vt:lpstr>
      <vt:lpstr>Problems with multi-measure clustering</vt:lpstr>
      <vt:lpstr>Problems with multi-measure clustering</vt:lpstr>
      <vt:lpstr>Measure Projection</vt:lpstr>
      <vt:lpstr>Measure Projection</vt:lpstr>
      <vt:lpstr>Measure Projection</vt:lpstr>
      <vt:lpstr>Measure Projection</vt:lpstr>
      <vt:lpstr>Measure Projection</vt:lpstr>
      <vt:lpstr>Measure Projection</vt:lpstr>
      <vt:lpstr>Measure Projection: RSVP Example</vt:lpstr>
      <vt:lpstr>PowerPoint Presentation</vt:lpstr>
      <vt:lpstr>Measure Projection: RSVP Example</vt:lpstr>
      <vt:lpstr>Measure Projection: RSVP Example</vt:lpstr>
      <vt:lpstr>Measure Projection: RSVP Example</vt:lpstr>
      <vt:lpstr>Subject Space</vt:lpstr>
      <vt:lpstr>Measure Projection: Summary</vt:lpstr>
      <vt:lpstr>Measure Projection Toolbox</vt:lpstr>
      <vt:lpstr>Measure Projection: RSVP Example</vt:lpstr>
      <vt:lpstr>Measure Projection: RSVP Example</vt:lpstr>
      <vt:lpstr>Measure Projection: RSVP Example</vt:lpstr>
      <vt:lpstr>Measure Projection: RSVP Example</vt:lpstr>
      <vt:lpstr>Practical problems with current methods of Study IC Clustering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Projection: going beyond clustering</dc:title>
  <dc:creator>Nima</dc:creator>
  <cp:lastModifiedBy>nima</cp:lastModifiedBy>
  <cp:revision>487</cp:revision>
  <dcterms:created xsi:type="dcterms:W3CDTF">2010-04-23T00:17:57Z</dcterms:created>
  <dcterms:modified xsi:type="dcterms:W3CDTF">2011-09-20T01:25:34Z</dcterms:modified>
</cp:coreProperties>
</file>