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02" r:id="rId3"/>
    <p:sldId id="329" r:id="rId4"/>
    <p:sldId id="319" r:id="rId5"/>
    <p:sldId id="297" r:id="rId6"/>
    <p:sldId id="328" r:id="rId7"/>
    <p:sldId id="317" r:id="rId8"/>
    <p:sldId id="318" r:id="rId9"/>
    <p:sldId id="320" r:id="rId10"/>
    <p:sldId id="324" r:id="rId11"/>
    <p:sldId id="326" r:id="rId12"/>
    <p:sldId id="327" r:id="rId13"/>
    <p:sldId id="330" r:id="rId14"/>
    <p:sldId id="331" r:id="rId15"/>
    <p:sldId id="303" r:id="rId16"/>
    <p:sldId id="281" r:id="rId17"/>
    <p:sldId id="310" r:id="rId18"/>
    <p:sldId id="283" r:id="rId19"/>
    <p:sldId id="284" r:id="rId20"/>
    <p:sldId id="323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BCB800"/>
    <a:srgbClr val="008000"/>
    <a:srgbClr val="FF6600"/>
    <a:srgbClr val="00FF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91" autoAdjust="0"/>
    <p:restoredTop sz="94573" autoAdjust="0"/>
  </p:normalViewPr>
  <p:slideViewPr>
    <p:cSldViewPr>
      <p:cViewPr>
        <p:scale>
          <a:sx n="100" d="100"/>
          <a:sy n="100" d="100"/>
        </p:scale>
        <p:origin x="-1008" y="-6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3065F-05BA-416E-B318-678824389097}" type="datetimeFigureOut">
              <a:rPr lang="en-US" smtClean="0"/>
              <a:pPr/>
              <a:t>9/19/2011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D3A57-1E36-4335-8B8A-D85240C91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16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7DAA6-B828-4DFB-ADE7-124B8C0184CF}" type="datetimeFigureOut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1656E-8CB6-468A-8754-8CC8C9FFEF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0216D-0D50-4B3F-8FA7-89C540FC78C4}" type="datetimeFigureOut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B6875-B374-479C-B18E-3ED5D1B10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42F90-B998-485C-89C9-47AA33965FDF}" type="datetimeFigureOut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B1021-8549-470D-835F-8895772093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78C75-8F31-4620-BE73-5B6E7DCA32C9}" type="datetimeFigureOut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D2CF6-EAFC-4D62-8779-7403561389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FF7DF-8B01-4B9B-80FC-94B0A4FB4B9C}" type="datetimeFigureOut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739E7-1759-4675-9F11-4E4521E69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B1FA6-06C5-448E-97E5-9BB7E7727D2E}" type="datetimeFigureOut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5F11E-09CA-4476-BBED-616246DE3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21928-F85D-47B2-89D8-EECBB7CD73AA}" type="datetimeFigureOut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5709C-3934-426D-97BB-DCFF36289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B9439-55BB-4032-8481-557273667975}" type="datetimeFigureOut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28629-2C4D-4295-A4F5-4B5A49AF3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C8F15-6A93-43B9-8AF4-CB3C69B2F724}" type="datetimeFigureOut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16291-0F9D-48E8-B768-DDA779A58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C1803-BE4E-4681-9839-02B086DBF2EC}" type="datetimeFigureOut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E3FC8-C0E3-49EA-86CB-8522E5AD6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E3A8F-312E-4794-BF77-40664056A754}" type="datetimeFigureOut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52AD5-79EE-4F41-9571-D4FE09FB1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36C753-FFE3-42D3-BC3C-AAB767CA4AF2}" type="datetimeFigureOut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B8EAC5-537F-44F0-BB74-E51944D5A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itbucket.org/bigdelys/measure-projection/issues?status=new&amp;status=open" TargetMode="External"/><Relationship Id="rId2" Type="http://schemas.openxmlformats.org/officeDocument/2006/relationships/hyperlink" Target="https://bitbucket.org/bigdelys/measure-projection/get/default.zi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sccn.ucsd.edu/wiki/MPT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1232535"/>
            <a:ext cx="7772400" cy="1470025"/>
          </a:xfrm>
        </p:spPr>
        <p:txBody>
          <a:bodyPr/>
          <a:lstStyle/>
          <a:p>
            <a:r>
              <a:rPr lang="en-US" sz="3600" dirty="0" smtClean="0"/>
              <a:t>Measure Projection </a:t>
            </a:r>
            <a:r>
              <a:rPr lang="en-US" sz="3600" dirty="0" smtClean="0"/>
              <a:t>Analysis: Practicum</a:t>
            </a:r>
            <a:endParaRPr lang="en-US" sz="3600" dirty="0" smtClean="0"/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1371600" y="5562600"/>
            <a:ext cx="6400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Nima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Bigdely-Shamlo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Tim Mullen,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Ozgur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Yigit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Balkan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Swartz Center for Computational Neuroscience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INC, UCSD, 2011</a:t>
            </a: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pic>
        <p:nvPicPr>
          <p:cNvPr id="5" name="Picture 3" descr="SCCN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618" y="181478"/>
            <a:ext cx="1282382" cy="126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Z:\documents\presentation\ucsd_logo.tif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536" y="183663"/>
            <a:ext cx="1657064" cy="126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10" descr="eeglab_measure_menu1.jpe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00066" y="2438400"/>
            <a:ext cx="6943868" cy="3087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533400"/>
            <a:ext cx="8305800" cy="990600"/>
          </a:xfrm>
        </p:spPr>
        <p:txBody>
          <a:bodyPr/>
          <a:lstStyle/>
          <a:p>
            <a:pPr algn="ctr">
              <a:buNone/>
            </a:pPr>
            <a:r>
              <a:rPr lang="en-US" sz="4000" dirty="0" smtClean="0"/>
              <a:t>Setting </a:t>
            </a:r>
            <a:r>
              <a:rPr lang="en-US" sz="4000" dirty="0" smtClean="0"/>
              <a:t>Options from </a:t>
            </a:r>
            <a:r>
              <a:rPr lang="en-US" sz="4000" dirty="0" smtClean="0"/>
              <a:t>GUI</a:t>
            </a:r>
            <a:endParaRPr lang="en-US" sz="4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3400" y="1524000"/>
            <a:ext cx="4038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dirty="0" smtClean="0">
                <a:latin typeface="+mn-lt"/>
                <a:cs typeface="+mn-cs"/>
              </a:rPr>
              <a:t>Select </a:t>
            </a:r>
            <a:r>
              <a:rPr lang="en-US" b="1" dirty="0" smtClean="0">
                <a:latin typeface="+mn-lt"/>
                <a:cs typeface="+mn-cs"/>
              </a:rPr>
              <a:t>Measure Projection-&gt;Options</a:t>
            </a:r>
          </a:p>
          <a:p>
            <a:pPr marL="457200" lvl="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0" lang="en-US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Change </a:t>
            </a:r>
            <a:r>
              <a:rPr kumimoji="0" lang="en-US" b="1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ERSP-&gt;Significance </a:t>
            </a:r>
            <a:r>
              <a:rPr kumimoji="0" lang="en-US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from 0.01 to 0.001</a:t>
            </a:r>
          </a:p>
          <a:p>
            <a:pPr marL="457200" lvl="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dirty="0" smtClean="0">
                <a:latin typeface="+mn-lt"/>
                <a:cs typeface="+mn-cs"/>
              </a:rPr>
              <a:t>Close the figure.</a:t>
            </a:r>
          </a:p>
          <a:p>
            <a:pPr marL="457200" lvl="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0" lang="en-US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Select </a:t>
            </a:r>
            <a:r>
              <a:rPr kumimoji="0" lang="en-US" b="1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STUDY -&gt; Measure Projection-&gt;ERSP-&gt;</a:t>
            </a:r>
            <a:r>
              <a:rPr lang="en-US" b="1" dirty="0"/>
              <a:t> Show colored by Measure </a:t>
            </a:r>
            <a:endParaRPr kumimoji="0" lang="en-US" b="1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457200" lvl="0" indent="-457200">
              <a:spcBef>
                <a:spcPct val="20000"/>
              </a:spcBef>
              <a:buFont typeface="+mj-lt"/>
              <a:buAutoNum type="arabicPeriod"/>
              <a:defRPr/>
            </a:pPr>
            <a:endParaRPr kumimoji="0" lang="en-US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7890" name="Picture 2" descr="C:\Users\Nima\Documents\sccn\Mallorca 2011\MPT_option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447800"/>
            <a:ext cx="4288172" cy="4721311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057424"/>
            <a:ext cx="3429000" cy="25717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48200" y="2419350"/>
            <a:ext cx="4288172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533400"/>
            <a:ext cx="8305800" cy="990600"/>
          </a:xfrm>
        </p:spPr>
        <p:txBody>
          <a:bodyPr/>
          <a:lstStyle/>
          <a:p>
            <a:pPr algn="ctr">
              <a:buNone/>
            </a:pPr>
            <a:r>
              <a:rPr lang="en-US" sz="4000" dirty="0" smtClean="0"/>
              <a:t>Scripting </a:t>
            </a:r>
            <a:endParaRPr lang="en-US" sz="4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33400" y="1524000"/>
            <a:ext cx="8077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1) Load ERSP data into MPT</a:t>
            </a:r>
            <a:r>
              <a:rPr kumimoji="0" lang="en-US" sz="1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(creates a Matlab object):</a:t>
            </a: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1700" b="1" dirty="0">
                <a:latin typeface="Helvetica" pitchFamily="34" charset="0"/>
                <a:cs typeface="+mn-cs"/>
              </a:rPr>
              <a:t>&gt;&gt; </a:t>
            </a:r>
            <a:r>
              <a:rPr lang="en-US" sz="1700" b="1" dirty="0" err="1">
                <a:latin typeface="Helvetica" pitchFamily="34" charset="0"/>
                <a:cs typeface="+mn-cs"/>
              </a:rPr>
              <a:t>erspInfo</a:t>
            </a:r>
            <a:r>
              <a:rPr lang="en-US" sz="1700" b="1" dirty="0">
                <a:latin typeface="Helvetica" pitchFamily="34" charset="0"/>
                <a:cs typeface="+mn-cs"/>
              </a:rPr>
              <a:t> = </a:t>
            </a:r>
            <a:r>
              <a:rPr lang="en-US" sz="1700" b="1" dirty="0" err="1">
                <a:latin typeface="Helvetica" pitchFamily="34" charset="0"/>
                <a:cs typeface="+mn-cs"/>
              </a:rPr>
              <a:t>pr.dipoleAndMeasureOfStudyErsp</a:t>
            </a:r>
            <a:r>
              <a:rPr lang="en-US" sz="1700" b="1" dirty="0">
                <a:latin typeface="Helvetica" pitchFamily="34" charset="0"/>
                <a:cs typeface="+mn-cs"/>
              </a:rPr>
              <a:t>(STUDY, ALLEEG</a:t>
            </a:r>
            <a:r>
              <a:rPr lang="en-US" sz="1700" b="1" dirty="0" smtClean="0">
                <a:latin typeface="Helvetica" pitchFamily="34" charset="0"/>
                <a:cs typeface="+mn-cs"/>
              </a:rPr>
              <a:t>);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1700" dirty="0" smtClean="0">
                <a:latin typeface="+mn-lt"/>
                <a:cs typeface="+mn-cs"/>
              </a:rPr>
              <a:t>Type </a:t>
            </a:r>
            <a:r>
              <a:rPr lang="en-US" sz="1700" b="1" dirty="0" smtClean="0">
                <a:latin typeface="+mn-lt"/>
                <a:cs typeface="+mn-cs"/>
              </a:rPr>
              <a:t>&gt;&gt; </a:t>
            </a:r>
            <a:r>
              <a:rPr lang="en-US" sz="1700" b="1" dirty="0" err="1" smtClean="0">
                <a:latin typeface="+mn-lt"/>
                <a:cs typeface="+mn-cs"/>
              </a:rPr>
              <a:t>erspInfo</a:t>
            </a:r>
            <a:r>
              <a:rPr lang="en-US" sz="1700" b="1" dirty="0" smtClean="0">
                <a:latin typeface="+mn-lt"/>
                <a:cs typeface="+mn-cs"/>
              </a:rPr>
              <a:t> </a:t>
            </a:r>
            <a:r>
              <a:rPr lang="en-US" sz="1700" dirty="0" smtClean="0">
                <a:latin typeface="+mn-lt"/>
                <a:cs typeface="+mn-cs"/>
              </a:rPr>
              <a:t>to see what information is contained in the </a:t>
            </a:r>
            <a:r>
              <a:rPr lang="en-US" sz="1700" dirty="0" smtClean="0">
                <a:latin typeface="+mn-lt"/>
                <a:cs typeface="+mn-cs"/>
              </a:rPr>
              <a:t>object</a:t>
            </a:r>
            <a:r>
              <a:rPr lang="en-US" sz="1700" dirty="0" smtClean="0">
                <a:latin typeface="+mn-lt"/>
                <a:cs typeface="+mn-cs"/>
              </a:rPr>
              <a:t>.</a:t>
            </a:r>
            <a:endParaRPr lang="en-US" sz="1700" dirty="0" smtClean="0">
              <a:latin typeface="+mn-lt"/>
              <a:cs typeface="+mn-cs"/>
            </a:endParaRPr>
          </a:p>
          <a:p>
            <a:pPr lvl="0">
              <a:spcBef>
                <a:spcPct val="20000"/>
              </a:spcBef>
              <a:defRPr/>
            </a:pPr>
            <a:endParaRPr lang="en-US" sz="1700" dirty="0">
              <a:latin typeface="+mn-lt"/>
              <a:cs typeface="+mn-cs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1700" dirty="0" smtClean="0">
                <a:latin typeface="+mn-lt"/>
                <a:cs typeface="+mn-cs"/>
              </a:rPr>
              <a:t>2) Create a head grid: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1700" b="1" dirty="0" smtClean="0">
                <a:latin typeface="+mn-lt"/>
                <a:cs typeface="+mn-cs"/>
              </a:rPr>
              <a:t>&gt;&gt; </a:t>
            </a:r>
            <a:r>
              <a:rPr lang="en-US" sz="1700" b="1" dirty="0" err="1" smtClean="0">
                <a:latin typeface="Helvetica" pitchFamily="34" charset="0"/>
                <a:cs typeface="+mn-cs"/>
              </a:rPr>
              <a:t>headGrid</a:t>
            </a:r>
            <a:r>
              <a:rPr lang="en-US" sz="1700" b="1" dirty="0" smtClean="0">
                <a:latin typeface="Helvetica" pitchFamily="34" charset="0"/>
                <a:cs typeface="+mn-cs"/>
              </a:rPr>
              <a:t> = </a:t>
            </a:r>
            <a:r>
              <a:rPr lang="en-US" sz="1700" b="1" dirty="0" err="1" smtClean="0">
                <a:latin typeface="Helvetica" pitchFamily="34" charset="0"/>
                <a:cs typeface="+mn-cs"/>
              </a:rPr>
              <a:t>pr.headGrid</a:t>
            </a:r>
            <a:r>
              <a:rPr lang="en-US" sz="1700" b="1" dirty="0" smtClean="0">
                <a:latin typeface="Helvetica" pitchFamily="34" charset="0"/>
                <a:cs typeface="+mn-cs"/>
              </a:rPr>
              <a:t>;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1700" dirty="0" smtClean="0">
                <a:latin typeface="+mn-lt"/>
                <a:cs typeface="+mn-cs"/>
              </a:rPr>
              <a:t>(you can run </a:t>
            </a:r>
            <a:r>
              <a:rPr lang="en-US" sz="1700" b="1" dirty="0" err="1"/>
              <a:t>headGrid</a:t>
            </a:r>
            <a:r>
              <a:rPr lang="en-US" sz="1700" b="1" dirty="0"/>
              <a:t> </a:t>
            </a:r>
            <a:r>
              <a:rPr lang="en-US" sz="1700" b="1" dirty="0" smtClean="0"/>
              <a:t>.plot;</a:t>
            </a:r>
            <a:r>
              <a:rPr lang="en-US" sz="1700" dirty="0" smtClean="0"/>
              <a:t> to see the grid)</a:t>
            </a:r>
            <a:endParaRPr lang="en-US" sz="1700" dirty="0" smtClean="0">
              <a:latin typeface="+mn-lt"/>
              <a:cs typeface="+mn-cs"/>
            </a:endParaRPr>
          </a:p>
          <a:p>
            <a:pPr lvl="0">
              <a:spcBef>
                <a:spcPct val="20000"/>
              </a:spcBef>
              <a:defRPr/>
            </a:pPr>
            <a:endParaRPr lang="en-US" sz="1700" dirty="0">
              <a:latin typeface="+mn-lt"/>
              <a:cs typeface="+mn-cs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1700" dirty="0" smtClean="0">
                <a:latin typeface="+mn-lt"/>
                <a:cs typeface="+mn-cs"/>
              </a:rPr>
              <a:t>3) Project ERSP (using this head grid) and calculate significance of projections:</a:t>
            </a:r>
            <a:br>
              <a:rPr lang="en-US" sz="1700" dirty="0" smtClean="0">
                <a:latin typeface="+mn-lt"/>
                <a:cs typeface="+mn-cs"/>
              </a:rPr>
            </a:br>
            <a:endParaRPr lang="en-US" sz="1700" dirty="0" smtClean="0">
              <a:latin typeface="+mn-lt"/>
              <a:cs typeface="+mn-cs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1700" dirty="0" smtClean="0">
                <a:latin typeface="+mn-lt"/>
                <a:cs typeface="+mn-cs"/>
              </a:rPr>
              <a:t>&gt;&gt; </a:t>
            </a:r>
            <a:r>
              <a:rPr lang="en-US" sz="1700" b="1" dirty="0" err="1" smtClean="0">
                <a:latin typeface="Helvetica" pitchFamily="34" charset="0"/>
                <a:cs typeface="+mn-cs"/>
              </a:rPr>
              <a:t>erspProjection</a:t>
            </a:r>
            <a:r>
              <a:rPr lang="en-US" sz="1700" b="1" dirty="0" smtClean="0">
                <a:latin typeface="Helvetica" pitchFamily="34" charset="0"/>
                <a:cs typeface="+mn-cs"/>
              </a:rPr>
              <a:t> </a:t>
            </a:r>
            <a:r>
              <a:rPr lang="en-US" sz="1700" b="1" dirty="0">
                <a:latin typeface="Helvetica" pitchFamily="34" charset="0"/>
                <a:cs typeface="+mn-cs"/>
              </a:rPr>
              <a:t>= </a:t>
            </a:r>
            <a:r>
              <a:rPr lang="en-US" sz="1700" b="1" dirty="0" err="1">
                <a:latin typeface="Helvetica" pitchFamily="34" charset="0"/>
                <a:cs typeface="+mn-cs"/>
              </a:rPr>
              <a:t>pr.meanProjection</a:t>
            </a:r>
            <a:r>
              <a:rPr lang="en-US" sz="1700" b="1" dirty="0">
                <a:latin typeface="Helvetica" pitchFamily="34" charset="0"/>
                <a:cs typeface="+mn-cs"/>
              </a:rPr>
              <a:t>(</a:t>
            </a:r>
            <a:r>
              <a:rPr lang="en-US" sz="1700" b="1" dirty="0" err="1">
                <a:latin typeface="Helvetica" pitchFamily="34" charset="0"/>
                <a:cs typeface="+mn-cs"/>
              </a:rPr>
              <a:t>erspInfo</a:t>
            </a:r>
            <a:r>
              <a:rPr lang="en-US" sz="1700" b="1" dirty="0">
                <a:latin typeface="Helvetica" pitchFamily="34" charset="0"/>
                <a:cs typeface="+mn-cs"/>
              </a:rPr>
              <a:t>, </a:t>
            </a:r>
            <a:r>
              <a:rPr lang="en-US" sz="1700" b="1" dirty="0" err="1" smtClean="0">
                <a:latin typeface="Helvetica" pitchFamily="34" charset="0"/>
                <a:cs typeface="+mn-cs"/>
              </a:rPr>
              <a:t>erspInfo.getPairwiseCorrelationSimilarity</a:t>
            </a:r>
            <a:r>
              <a:rPr lang="en-US" sz="1700" b="1" dirty="0">
                <a:latin typeface="Helvetica" pitchFamily="34" charset="0"/>
                <a:cs typeface="+mn-cs"/>
              </a:rPr>
              <a:t>, </a:t>
            </a:r>
            <a:r>
              <a:rPr lang="en-US" sz="1700" b="1" dirty="0" err="1" smtClean="0">
                <a:latin typeface="Helvetica" pitchFamily="34" charset="0"/>
                <a:cs typeface="+mn-cs"/>
              </a:rPr>
              <a:t>headGrid</a:t>
            </a:r>
            <a:r>
              <a:rPr lang="en-US" sz="1700" b="1" dirty="0" smtClean="0">
                <a:latin typeface="Helvetica" pitchFamily="34" charset="0"/>
                <a:cs typeface="+mn-cs"/>
              </a:rPr>
              <a:t>);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1700" dirty="0" smtClean="0">
                <a:latin typeface="+mn-lt"/>
                <a:cs typeface="+mn-cs"/>
              </a:rPr>
              <a:t>(all in one line, press </a:t>
            </a:r>
            <a:r>
              <a:rPr lang="en-US" sz="1700" dirty="0" smtClean="0">
                <a:latin typeface="+mn-lt"/>
                <a:cs typeface="+mn-cs"/>
              </a:rPr>
              <a:t>Tab key to autocomplete)</a:t>
            </a:r>
          </a:p>
          <a:p>
            <a:pPr lvl="0">
              <a:spcBef>
                <a:spcPct val="20000"/>
              </a:spcBef>
              <a:defRPr/>
            </a:pPr>
            <a:endParaRPr lang="en-US" sz="1700" dirty="0" smtClean="0">
              <a:latin typeface="+mn-lt"/>
              <a:cs typeface="+mn-cs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1700" dirty="0" smtClean="0">
                <a:latin typeface="+mn-lt"/>
                <a:cs typeface="+mn-cs"/>
              </a:rPr>
              <a:t>4) Visualize significant locations: 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1700" dirty="0" smtClean="0">
                <a:latin typeface="+mn-lt"/>
                <a:cs typeface="+mn-cs"/>
              </a:rPr>
              <a:t>&gt;&gt; </a:t>
            </a:r>
            <a:r>
              <a:rPr lang="en-US" sz="1700" b="1" dirty="0" err="1" smtClean="0">
                <a:latin typeface="Helvetica" pitchFamily="34" charset="0"/>
              </a:rPr>
              <a:t>erspProjection.plotVolume</a:t>
            </a:r>
            <a:r>
              <a:rPr lang="en-US" sz="1700" b="1" dirty="0" smtClean="0">
                <a:latin typeface="Helvetica" pitchFamily="34" charset="0"/>
              </a:rPr>
              <a:t>(0.01);</a:t>
            </a:r>
            <a:endParaRPr lang="en-US" sz="1700" b="1" dirty="0">
              <a:latin typeface="Helvetica" pitchFamily="34" charset="0"/>
              <a:cs typeface="+mn-cs"/>
            </a:endParaRPr>
          </a:p>
          <a:p>
            <a:pPr lvl="0">
              <a:spcBef>
                <a:spcPct val="20000"/>
              </a:spcBef>
              <a:defRPr/>
            </a:pPr>
            <a:endParaRPr lang="en-US" dirty="0" smtClean="0">
              <a:latin typeface="Helvetica" pitchFamily="34" charset="0"/>
              <a:cs typeface="+mn-cs"/>
            </a:endParaRPr>
          </a:p>
          <a:p>
            <a:pPr lvl="0">
              <a:spcBef>
                <a:spcPct val="20000"/>
              </a:spcBef>
              <a:defRPr/>
            </a:pPr>
            <a:endParaRPr lang="en-US" dirty="0" smtClean="0">
              <a:latin typeface="Helvetica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19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533400"/>
            <a:ext cx="8305800" cy="990600"/>
          </a:xfrm>
        </p:spPr>
        <p:txBody>
          <a:bodyPr/>
          <a:lstStyle/>
          <a:p>
            <a:pPr algn="ctr">
              <a:buNone/>
            </a:pPr>
            <a:r>
              <a:rPr lang="en-US" sz="4000" dirty="0" smtClean="0"/>
              <a:t>Scripting</a:t>
            </a:r>
            <a:endParaRPr lang="en-US" sz="4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33400" y="1524000"/>
            <a:ext cx="8077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20000"/>
              </a:spcBef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5) To</a:t>
            </a:r>
            <a:r>
              <a:rPr kumimoji="0" lang="en-US" sz="1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see the list of function of measure projection object </a:t>
            </a:r>
            <a:r>
              <a:rPr kumimoji="0" lang="en-US" sz="17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erspInfo</a:t>
            </a:r>
            <a:r>
              <a:rPr lang="en-US" sz="1700" dirty="0">
                <a:latin typeface="+mn-lt"/>
                <a:cs typeface="+mn-cs"/>
              </a:rPr>
              <a:t> </a:t>
            </a:r>
            <a:r>
              <a:rPr lang="en-US" sz="1700" dirty="0" smtClean="0">
                <a:latin typeface="+mn-lt"/>
                <a:cs typeface="+mn-cs"/>
              </a:rPr>
              <a:t>type: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1700" dirty="0" smtClean="0">
                <a:latin typeface="Helvetica" pitchFamily="34" charset="0"/>
                <a:cs typeface="+mn-cs"/>
              </a:rPr>
              <a:t>&gt;&gt; </a:t>
            </a:r>
            <a:r>
              <a:rPr lang="en-US" sz="1700" b="1" dirty="0" smtClean="0">
                <a:latin typeface="Helvetica" pitchFamily="34" charset="0"/>
                <a:cs typeface="+mn-cs"/>
              </a:rPr>
              <a:t>methods(</a:t>
            </a:r>
            <a:r>
              <a:rPr lang="en-US" sz="1700" b="1" dirty="0" err="1" smtClean="0">
                <a:latin typeface="Helvetica" pitchFamily="34" charset="0"/>
                <a:cs typeface="+mn-cs"/>
              </a:rPr>
              <a:t>erspProjection</a:t>
            </a:r>
            <a:r>
              <a:rPr lang="en-US" sz="1700" b="1" dirty="0">
                <a:latin typeface="Helvetica" pitchFamily="34" charset="0"/>
                <a:cs typeface="+mn-cs"/>
              </a:rPr>
              <a:t>) </a:t>
            </a:r>
            <a:endParaRPr lang="en-US" sz="1700" b="1" dirty="0" smtClean="0">
              <a:latin typeface="Helvetica" pitchFamily="34" charset="0"/>
              <a:cs typeface="+mn-cs"/>
            </a:endParaRPr>
          </a:p>
          <a:p>
            <a:pPr lvl="0">
              <a:spcBef>
                <a:spcPct val="20000"/>
              </a:spcBef>
              <a:defRPr/>
            </a:pPr>
            <a:endParaRPr lang="en-US" sz="1700" b="1" dirty="0">
              <a:latin typeface="Helvetica" pitchFamily="34" charset="0"/>
              <a:cs typeface="+mn-cs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1700" dirty="0" smtClean="0">
                <a:latin typeface="+mn-lt"/>
                <a:cs typeface="+mn-cs"/>
              </a:rPr>
              <a:t>6) Visualize ERSP domain 4 (calculated before and </a:t>
            </a:r>
            <a:r>
              <a:rPr lang="en-US" sz="1700" dirty="0" smtClean="0">
                <a:latin typeface="+mn-lt"/>
                <a:cs typeface="+mn-cs"/>
              </a:rPr>
              <a:t>saved </a:t>
            </a:r>
            <a:r>
              <a:rPr lang="en-US" sz="1700" dirty="0" smtClean="0">
                <a:latin typeface="+mn-lt"/>
                <a:cs typeface="+mn-cs"/>
              </a:rPr>
              <a:t>in the </a:t>
            </a:r>
            <a:r>
              <a:rPr lang="en-US" sz="1700" dirty="0" err="1" smtClean="0">
                <a:latin typeface="+mn-lt"/>
                <a:cs typeface="+mn-cs"/>
              </a:rPr>
              <a:t>STUDY.measureProjection</a:t>
            </a:r>
            <a:r>
              <a:rPr lang="en-US" sz="1700" dirty="0" smtClean="0">
                <a:latin typeface="Helvetica" pitchFamily="34" charset="0"/>
                <a:cs typeface="+mn-cs"/>
              </a:rPr>
              <a:t>):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1700" dirty="0">
                <a:latin typeface="Helvetica" pitchFamily="34" charset="0"/>
                <a:cs typeface="+mn-cs"/>
              </a:rPr>
              <a:t>&gt;&gt; domain4 = </a:t>
            </a:r>
            <a:r>
              <a:rPr lang="en-US" sz="1700" dirty="0" err="1">
                <a:latin typeface="Helvetica" pitchFamily="34" charset="0"/>
                <a:cs typeface="+mn-cs"/>
              </a:rPr>
              <a:t>STUDY.measureProjection.ersp.projection.domain</a:t>
            </a:r>
            <a:r>
              <a:rPr lang="en-US" sz="1700" dirty="0">
                <a:latin typeface="Helvetica" pitchFamily="34" charset="0"/>
                <a:cs typeface="+mn-cs"/>
              </a:rPr>
              <a:t>(4).</a:t>
            </a:r>
            <a:r>
              <a:rPr lang="en-US" sz="1700" dirty="0" err="1" smtClean="0">
                <a:latin typeface="Helvetica" pitchFamily="34" charset="0"/>
                <a:cs typeface="+mn-cs"/>
              </a:rPr>
              <a:t>plotVolume</a:t>
            </a:r>
            <a:r>
              <a:rPr lang="en-US" sz="1700" dirty="0" smtClean="0">
                <a:latin typeface="Helvetica" pitchFamily="34" charset="0"/>
                <a:cs typeface="+mn-cs"/>
              </a:rPr>
              <a:t>;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1700" dirty="0" smtClean="0">
                <a:latin typeface="Helvetica" pitchFamily="34" charset="0"/>
                <a:cs typeface="+mn-cs"/>
              </a:rPr>
              <a:t>&gt;&gt; domain4.plotVolume;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1700" dirty="0" smtClean="0">
                <a:latin typeface="Helvetica" pitchFamily="34" charset="0"/>
                <a:cs typeface="+mn-cs"/>
              </a:rPr>
              <a:t>&gt;&gt; domain4.plotMeasure;</a:t>
            </a:r>
          </a:p>
          <a:p>
            <a:pPr lvl="0">
              <a:spcBef>
                <a:spcPct val="20000"/>
              </a:spcBef>
              <a:defRPr/>
            </a:pPr>
            <a:endParaRPr lang="en-US" sz="1700" dirty="0" smtClean="0">
              <a:latin typeface="Helvetica" pitchFamily="34" charset="0"/>
              <a:cs typeface="+mn-cs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1700" dirty="0">
                <a:latin typeface="Helvetica" pitchFamily="34" charset="0"/>
                <a:cs typeface="+mn-cs"/>
              </a:rPr>
              <a:t> </a:t>
            </a:r>
            <a:r>
              <a:rPr lang="en-US" sz="1700" dirty="0" smtClean="0">
                <a:latin typeface="+mn-lt"/>
                <a:cs typeface="+mn-cs"/>
              </a:rPr>
              <a:t>7) Create subject space with domain 4 as an ROI: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1700" b="1" dirty="0" smtClean="0">
                <a:latin typeface="Helvetica" pitchFamily="34" charset="0"/>
                <a:cs typeface="+mn-cs"/>
              </a:rPr>
              <a:t>&gt;&gt; </a:t>
            </a:r>
            <a:r>
              <a:rPr lang="en-US" sz="1700" b="1" dirty="0" err="1" smtClean="0">
                <a:latin typeface="Helvetica" pitchFamily="34" charset="0"/>
                <a:cs typeface="+mn-cs"/>
              </a:rPr>
              <a:t>subjectSpace</a:t>
            </a:r>
            <a:r>
              <a:rPr lang="en-US" sz="1700" b="1" dirty="0" smtClean="0">
                <a:latin typeface="Helvetica" pitchFamily="34" charset="0"/>
                <a:cs typeface="+mn-cs"/>
              </a:rPr>
              <a:t> </a:t>
            </a:r>
            <a:r>
              <a:rPr lang="en-US" sz="1700" b="1" dirty="0">
                <a:latin typeface="Helvetica" pitchFamily="34" charset="0"/>
                <a:cs typeface="+mn-cs"/>
              </a:rPr>
              <a:t>= </a:t>
            </a:r>
            <a:r>
              <a:rPr lang="en-US" sz="1700" b="1" dirty="0" err="1">
                <a:latin typeface="Helvetica" pitchFamily="34" charset="0"/>
                <a:cs typeface="+mn-cs"/>
              </a:rPr>
              <a:t>pr.subjectSpace</a:t>
            </a:r>
            <a:r>
              <a:rPr lang="en-US" sz="1700" b="1" dirty="0">
                <a:latin typeface="Helvetica" pitchFamily="34" charset="0"/>
                <a:cs typeface="+mn-cs"/>
              </a:rPr>
              <a:t>(</a:t>
            </a:r>
            <a:r>
              <a:rPr lang="en-US" sz="1700" b="1" dirty="0" err="1">
                <a:latin typeface="Helvetica" pitchFamily="34" charset="0"/>
                <a:cs typeface="+mn-cs"/>
              </a:rPr>
              <a:t>erspInfo</a:t>
            </a:r>
            <a:r>
              <a:rPr lang="en-US" sz="1700" b="1" dirty="0">
                <a:latin typeface="Helvetica" pitchFamily="34" charset="0"/>
                <a:cs typeface="+mn-cs"/>
              </a:rPr>
              <a:t>, </a:t>
            </a:r>
            <a:r>
              <a:rPr lang="en-US" sz="1700" b="1" dirty="0" err="1" smtClean="0">
                <a:latin typeface="Helvetica" pitchFamily="34" charset="0"/>
                <a:cs typeface="+mn-cs"/>
              </a:rPr>
              <a:t>headGrid</a:t>
            </a:r>
            <a:r>
              <a:rPr lang="en-US" sz="1700" b="1" dirty="0">
                <a:latin typeface="Helvetica" pitchFamily="34" charset="0"/>
                <a:cs typeface="+mn-cs"/>
              </a:rPr>
              <a:t>, </a:t>
            </a:r>
            <a:r>
              <a:rPr lang="en-US" sz="1700" b="1" dirty="0" err="1">
                <a:latin typeface="Helvetica" pitchFamily="34" charset="0"/>
                <a:cs typeface="+mn-cs"/>
              </a:rPr>
              <a:t>erspProjection.projectionParameter</a:t>
            </a:r>
            <a:r>
              <a:rPr lang="en-US" sz="1700" b="1" dirty="0">
                <a:latin typeface="Helvetica" pitchFamily="34" charset="0"/>
                <a:cs typeface="+mn-cs"/>
              </a:rPr>
              <a:t>, domain4.membershipCube);</a:t>
            </a:r>
          </a:p>
          <a:p>
            <a:pPr lvl="0">
              <a:spcBef>
                <a:spcPct val="20000"/>
              </a:spcBef>
              <a:defRPr/>
            </a:pPr>
            <a:endParaRPr lang="en-US" dirty="0" smtClean="0">
              <a:latin typeface="Helvetica" pitchFamily="34" charset="0"/>
              <a:cs typeface="+mn-cs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dirty="0" smtClean="0">
                <a:latin typeface="+mn-lt"/>
                <a:cs typeface="+mn-cs"/>
              </a:rPr>
              <a:t>8) Plot subject space in 2D:</a:t>
            </a:r>
          </a:p>
          <a:p>
            <a:pPr lvl="0">
              <a:spcBef>
                <a:spcPct val="20000"/>
              </a:spcBef>
              <a:defRPr/>
            </a:pPr>
            <a:r>
              <a:rPr lang="en-US" dirty="0" smtClean="0">
                <a:latin typeface="Helvetica" pitchFamily="34" charset="0"/>
                <a:cs typeface="+mn-cs"/>
              </a:rPr>
              <a:t>&gt;&gt; </a:t>
            </a:r>
            <a:r>
              <a:rPr lang="en-US" b="1" dirty="0" err="1" smtClean="0">
                <a:latin typeface="Helvetica" pitchFamily="34" charset="0"/>
              </a:rPr>
              <a:t>subjectSpace.plot</a:t>
            </a:r>
            <a:r>
              <a:rPr lang="en-US" b="1" dirty="0" smtClean="0">
                <a:latin typeface="Helvetica" pitchFamily="34" charset="0"/>
              </a:rPr>
              <a:t>; </a:t>
            </a:r>
            <a:endParaRPr lang="en-US" dirty="0" smtClean="0">
              <a:latin typeface="Helvetica" pitchFamily="34" charset="0"/>
              <a:cs typeface="+mn-cs"/>
            </a:endParaRPr>
          </a:p>
          <a:p>
            <a:pPr lvl="0">
              <a:spcBef>
                <a:spcPct val="20000"/>
              </a:spcBef>
              <a:defRPr/>
            </a:pPr>
            <a:endParaRPr lang="en-US" dirty="0" smtClean="0">
              <a:latin typeface="Helvetica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40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533400"/>
            <a:ext cx="8305800" cy="990600"/>
          </a:xfrm>
        </p:spPr>
        <p:txBody>
          <a:bodyPr/>
          <a:lstStyle/>
          <a:p>
            <a:pPr algn="ctr">
              <a:buNone/>
            </a:pPr>
            <a:r>
              <a:rPr lang="en-US" sz="4000" dirty="0" smtClean="0"/>
              <a:t>Scripting</a:t>
            </a:r>
            <a:endParaRPr lang="en-US" sz="4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33400" y="1524000"/>
            <a:ext cx="8077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lvl="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MPT uses Matlab object classes, so it is easy to find functions that</a:t>
            </a:r>
            <a:r>
              <a:rPr kumimoji="0" lang="en-US" sz="1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act on each object. (place a dot after the name of the object and press the Tab key</a:t>
            </a:r>
            <a:br>
              <a:rPr kumimoji="0" lang="en-US" sz="1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</a:br>
            <a:r>
              <a:rPr kumimoji="0" lang="en-US" sz="1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/>
            </a:r>
            <a:br>
              <a:rPr kumimoji="0" lang="en-US" sz="1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</a:br>
            <a:r>
              <a:rPr kumimoji="0" lang="en-US" sz="1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/>
            </a:r>
            <a:br>
              <a:rPr kumimoji="0" lang="en-US" sz="1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</a:br>
            <a:r>
              <a:rPr kumimoji="0" lang="en-US" sz="1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/>
            </a:r>
            <a:br>
              <a:rPr kumimoji="0" lang="en-US" sz="1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</a:br>
            <a:r>
              <a:rPr kumimoji="0" lang="en-US" sz="1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/>
            </a:r>
            <a:br>
              <a:rPr kumimoji="0" lang="en-US" sz="1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</a:br>
            <a:r>
              <a:rPr kumimoji="0" lang="en-US" sz="1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/>
            </a:r>
            <a:br>
              <a:rPr kumimoji="0" lang="en-US" sz="1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</a:br>
            <a:r>
              <a:rPr kumimoji="0" lang="en-US" sz="1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/>
            </a:r>
            <a:br>
              <a:rPr kumimoji="0" lang="en-US" sz="1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</a:br>
            <a:r>
              <a:rPr kumimoji="0" lang="en-US" sz="1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/>
            </a:r>
            <a:br>
              <a:rPr kumimoji="0" lang="en-US" sz="1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</a:br>
            <a:r>
              <a:rPr kumimoji="0" lang="en-US" sz="1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/>
            </a:r>
            <a:br>
              <a:rPr kumimoji="0" lang="en-US" sz="1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</a:br>
            <a:r>
              <a:rPr kumimoji="0" lang="en-US" sz="1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/>
            </a:r>
            <a:br>
              <a:rPr kumimoji="0" lang="en-US" sz="1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</a:br>
            <a:endParaRPr kumimoji="0" lang="en-US" sz="19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285750" lvl="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900" dirty="0" smtClean="0">
                <a:latin typeface="+mn-lt"/>
                <a:cs typeface="+mn-cs"/>
              </a:rPr>
              <a:t>Variable and function names are descriptive.</a:t>
            </a:r>
          </a:p>
          <a:p>
            <a:pPr marL="285750" lvl="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900" dirty="0" smtClean="0">
                <a:latin typeface="+mn-lt"/>
                <a:cs typeface="+mn-cs"/>
              </a:rPr>
              <a:t>MPT objects have minimal interdependency (almost all related information is encapsulated in the properties of each object to simply scripting). </a:t>
            </a:r>
          </a:p>
          <a:p>
            <a:pPr marL="285750" lvl="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900" dirty="0" smtClean="0">
                <a:latin typeface="+mn-lt"/>
                <a:cs typeface="+mn-cs"/>
              </a:rPr>
              <a:t>You can extend the toolbox by deriving new classes from current object.</a:t>
            </a:r>
          </a:p>
          <a:p>
            <a:pPr marL="285750" lvl="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700" dirty="0" smtClean="0">
              <a:latin typeface="+mn-lt"/>
              <a:cs typeface="+mn-cs"/>
            </a:endParaRPr>
          </a:p>
          <a:p>
            <a:pPr lvl="0">
              <a:spcBef>
                <a:spcPct val="20000"/>
              </a:spcBef>
              <a:defRPr/>
            </a:pPr>
            <a:endParaRPr lang="en-US" dirty="0" smtClean="0">
              <a:latin typeface="Helvetica" pitchFamily="34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558" y="2514600"/>
            <a:ext cx="6058885" cy="224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7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533400"/>
            <a:ext cx="8305800" cy="990600"/>
          </a:xfrm>
        </p:spPr>
        <p:txBody>
          <a:bodyPr/>
          <a:lstStyle/>
          <a:p>
            <a:pPr algn="ctr">
              <a:buNone/>
            </a:pPr>
            <a:r>
              <a:rPr lang="en-US" sz="4000" dirty="0" smtClean="0"/>
              <a:t>New Versions</a:t>
            </a:r>
            <a:endParaRPr lang="en-US" sz="4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33400" y="1524000"/>
            <a:ext cx="8077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New versions of MPT can</a:t>
            </a:r>
            <a:r>
              <a:rPr kumimoji="0" lang="en-US" sz="1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be downloaded directly from our repository: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/>
            </a:r>
            <a:b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</a:br>
            <a:r>
              <a:rPr lang="en-US" sz="1600" dirty="0">
                <a:hlinkClick r:id="rId2"/>
              </a:rPr>
              <a:t>https://bitbucket.org/bigdelys/measure-projection/get/default.zip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/>
            </a:r>
            <a:b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</a:br>
            <a:endParaRPr kumimoji="0" lang="en-US" sz="1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285750" lvl="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900" dirty="0" smtClean="0">
                <a:latin typeface="+mn-lt"/>
                <a:cs typeface="+mn-cs"/>
              </a:rPr>
              <a:t>Please report bugs/feature request using our issue tracking system (no login necessary):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bitbucket.org/bigdelys/measure-projection/issues?status=new&amp;status=open</a:t>
            </a:r>
            <a:endParaRPr lang="en-US" sz="1600" dirty="0" smtClean="0"/>
          </a:p>
          <a:p>
            <a:pPr algn="ctr">
              <a:spcBef>
                <a:spcPct val="20000"/>
              </a:spcBef>
              <a:defRPr/>
            </a:pPr>
            <a:endParaRPr lang="en-US" sz="1600" dirty="0"/>
          </a:p>
          <a:p>
            <a:pPr marL="285750" lvl="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900" dirty="0" smtClean="0">
                <a:latin typeface="+mn-lt"/>
                <a:cs typeface="+mn-cs"/>
              </a:rPr>
              <a:t>A Wiki is under construction and located at:</a:t>
            </a:r>
            <a:endParaRPr lang="en-US" sz="1900" dirty="0">
              <a:latin typeface="+mn-lt"/>
              <a:cs typeface="+mn-cs"/>
            </a:endParaRPr>
          </a:p>
          <a:p>
            <a:pPr marL="285750" lvl="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hlinkClick r:id="rId4"/>
              </a:rPr>
              <a:t>http</a:t>
            </a:r>
            <a:r>
              <a:rPr lang="en-US" sz="1600" dirty="0">
                <a:hlinkClick r:id="rId4"/>
              </a:rPr>
              <a:t>://</a:t>
            </a:r>
            <a:r>
              <a:rPr lang="en-US" sz="1600" dirty="0" smtClean="0">
                <a:hlinkClick r:id="rId4"/>
              </a:rPr>
              <a:t>sccn.ucsd.edu/wiki/MPT</a:t>
            </a:r>
            <a:endParaRPr lang="en-US" sz="1600" dirty="0" smtClean="0"/>
          </a:p>
          <a:p>
            <a:pPr lvl="0" algn="ctr">
              <a:spcBef>
                <a:spcPct val="20000"/>
              </a:spcBef>
              <a:defRPr/>
            </a:pPr>
            <a:endParaRPr lang="en-US" sz="1600" dirty="0" smtClean="0">
              <a:latin typeface="+mn-lt"/>
              <a:cs typeface="+mn-cs"/>
            </a:endParaRPr>
          </a:p>
          <a:p>
            <a:pPr marL="285750" lvl="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900" dirty="0" smtClean="0">
                <a:latin typeface="+mn-lt"/>
                <a:cs typeface="+mn-cs"/>
              </a:rPr>
              <a:t>These links are available under </a:t>
            </a:r>
            <a:r>
              <a:rPr lang="en-US" sz="1900" b="1" dirty="0" smtClean="0">
                <a:latin typeface="+mn-lt"/>
                <a:cs typeface="+mn-cs"/>
              </a:rPr>
              <a:t>Measure Projection-&gt;About</a:t>
            </a:r>
            <a:r>
              <a:rPr lang="en-US" sz="1900" dirty="0" smtClean="0">
                <a:latin typeface="+mn-lt"/>
                <a:cs typeface="+mn-cs"/>
              </a:rPr>
              <a:t> menu.</a:t>
            </a:r>
          </a:p>
          <a:p>
            <a:pPr marL="285750" lvl="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900" dirty="0" smtClean="0">
              <a:latin typeface="+mn-lt"/>
              <a:cs typeface="+mn-cs"/>
            </a:endParaRPr>
          </a:p>
          <a:p>
            <a:pPr lvl="0">
              <a:spcBef>
                <a:spcPct val="20000"/>
              </a:spcBef>
              <a:defRPr/>
            </a:pPr>
            <a:endParaRPr lang="en-US" sz="1700" dirty="0" smtClean="0">
              <a:latin typeface="+mn-lt"/>
              <a:cs typeface="+mn-cs"/>
            </a:endParaRPr>
          </a:p>
          <a:p>
            <a:pPr lvl="0">
              <a:spcBef>
                <a:spcPct val="20000"/>
              </a:spcBef>
              <a:defRPr/>
            </a:pPr>
            <a:endParaRPr lang="en-US" dirty="0" smtClean="0">
              <a:latin typeface="Helvetica" pitchFamily="34" charset="0"/>
              <a:cs typeface="+mn-cs"/>
            </a:endParaRPr>
          </a:p>
        </p:txBody>
      </p:sp>
      <p:pic>
        <p:nvPicPr>
          <p:cNvPr id="7" name="Picture 2" descr="C:\Users\Nima\Documents\sccn\Mallorca 2011\MPT_about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4899043"/>
            <a:ext cx="3352800" cy="18534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170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1000" y="1524000"/>
            <a:ext cx="4038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Multiple ICA models for each session.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latin typeface="+mn-lt"/>
              </a:rPr>
              <a:t>Expansion of support for subject session comparison on regions of interest (ROIs).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latin typeface="+mn-lt"/>
              </a:rPr>
              <a:t>Operate on projections into anatomical regions (alternative to domains). </a:t>
            </a:r>
            <a:endParaRPr lang="en-US" sz="200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</a:rPr>
              <a:t>May </a:t>
            </a:r>
            <a:r>
              <a:rPr lang="en-US" sz="2000" dirty="0" smtClean="0">
                <a:latin typeface="+mn-lt"/>
              </a:rPr>
              <a:t>enable investigation of diverse group responses (that may not form domains since measures could be quite different across subjects)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5842" name="Picture 2" descr="C:\Users\Nima\Documents\sccn\Mallorca 2011\MPT_abou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590800"/>
            <a:ext cx="4495800" cy="248524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 Projection: RSVP Example</a:t>
            </a:r>
            <a:endParaRPr lang="en-US" dirty="0"/>
          </a:p>
        </p:txBody>
      </p:sp>
      <p:pic>
        <p:nvPicPr>
          <p:cNvPr id="39" name="Content Placeholder 38" descr="ersp_significance_projection_location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348" r="4348"/>
          <a:stretch>
            <a:fillRect/>
          </a:stretch>
        </p:blipFill>
        <p:spPr>
          <a:xfrm>
            <a:off x="2057400" y="1371599"/>
            <a:ext cx="6400800" cy="5257799"/>
          </a:xfrm>
        </p:spPr>
      </p:pic>
      <p:sp>
        <p:nvSpPr>
          <p:cNvPr id="40" name="TextBox 39"/>
          <p:cNvSpPr txBox="1"/>
          <p:nvPr/>
        </p:nvSpPr>
        <p:spPr>
          <a:xfrm>
            <a:off x="6828868" y="5394972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Mean weighted correlation in neighborhood</a:t>
            </a:r>
            <a:endParaRPr lang="en-US" sz="900" dirty="0"/>
          </a:p>
        </p:txBody>
      </p:sp>
      <p:sp>
        <p:nvSpPr>
          <p:cNvPr id="41" name="TextBox 40"/>
          <p:cNvSpPr txBox="1"/>
          <p:nvPr/>
        </p:nvSpPr>
        <p:spPr>
          <a:xfrm>
            <a:off x="304801" y="1752600"/>
            <a:ext cx="152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Areas in which convergence is significant (p&lt;0.01).</a:t>
            </a:r>
          </a:p>
          <a:p>
            <a:endParaRPr lang="en-US" dirty="0" smtClean="0"/>
          </a:p>
          <a:p>
            <a:r>
              <a:rPr lang="en-US" dirty="0" smtClean="0"/>
              <a:t>Gaussian std. = 12 mm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 Projection: RSVP Example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04801" y="1752600"/>
            <a:ext cx="152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ERP and ERSP locations with significant convergence (p&lt;0.01)</a:t>
            </a:r>
          </a:p>
        </p:txBody>
      </p:sp>
      <p:sp>
        <p:nvSpPr>
          <p:cNvPr id="8" name="Rectangle 7"/>
          <p:cNvSpPr/>
          <p:nvPr/>
        </p:nvSpPr>
        <p:spPr>
          <a:xfrm>
            <a:off x="7315200" y="5486400"/>
            <a:ext cx="1143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381000" y="4277380"/>
            <a:ext cx="1371600" cy="523220"/>
            <a:chOff x="152400" y="2819400"/>
            <a:chExt cx="1371600" cy="523220"/>
          </a:xfrm>
        </p:grpSpPr>
        <p:sp>
          <p:nvSpPr>
            <p:cNvPr id="9" name="Rectangle 8"/>
            <p:cNvSpPr/>
            <p:nvPr/>
          </p:nvSpPr>
          <p:spPr>
            <a:xfrm>
              <a:off x="152400" y="2897088"/>
              <a:ext cx="381000" cy="1524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3400" y="2819400"/>
              <a:ext cx="99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ERP and ERSP</a:t>
              </a:r>
            </a:p>
          </p:txBody>
        </p:sp>
      </p:grpSp>
      <p:grpSp>
        <p:nvGrpSpPr>
          <p:cNvPr id="4" name="Group 15"/>
          <p:cNvGrpSpPr/>
          <p:nvPr/>
        </p:nvGrpSpPr>
        <p:grpSpPr>
          <a:xfrm>
            <a:off x="381000" y="3499246"/>
            <a:ext cx="1371600" cy="307777"/>
            <a:chOff x="152400" y="3197423"/>
            <a:chExt cx="1371600" cy="307777"/>
          </a:xfrm>
        </p:grpSpPr>
        <p:sp>
          <p:nvSpPr>
            <p:cNvPr id="11" name="Rectangle 10"/>
            <p:cNvSpPr/>
            <p:nvPr/>
          </p:nvSpPr>
          <p:spPr>
            <a:xfrm>
              <a:off x="152400" y="3275111"/>
              <a:ext cx="381000" cy="1524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3400" y="3197423"/>
              <a:ext cx="990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ERSP</a:t>
              </a:r>
            </a:p>
          </p:txBody>
        </p:sp>
      </p:grpSp>
      <p:grpSp>
        <p:nvGrpSpPr>
          <p:cNvPr id="5" name="Group 16"/>
          <p:cNvGrpSpPr/>
          <p:nvPr/>
        </p:nvGrpSpPr>
        <p:grpSpPr>
          <a:xfrm>
            <a:off x="381000" y="3883223"/>
            <a:ext cx="1371600" cy="307777"/>
            <a:chOff x="152400" y="3581400"/>
            <a:chExt cx="1371600" cy="307777"/>
          </a:xfrm>
        </p:grpSpPr>
        <p:sp>
          <p:nvSpPr>
            <p:cNvPr id="13" name="Rectangle 12"/>
            <p:cNvSpPr/>
            <p:nvPr/>
          </p:nvSpPr>
          <p:spPr>
            <a:xfrm>
              <a:off x="152400" y="3659088"/>
              <a:ext cx="381000" cy="152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3400" y="3581400"/>
              <a:ext cx="990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ERP</a:t>
              </a:r>
            </a:p>
          </p:txBody>
        </p:sp>
      </p:grpSp>
      <p:pic>
        <p:nvPicPr>
          <p:cNvPr id="31746" name="Picture 2" descr="Z:\plot\rsvp_ersp_and_erp_significant_convergance_different_colors_to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371600"/>
            <a:ext cx="7010400" cy="5257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 Projection: RSVP Example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04801" y="1752600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ERSP domains (exemplar similarity &lt;0.8)</a:t>
            </a:r>
          </a:p>
        </p:txBody>
      </p:sp>
      <p:pic>
        <p:nvPicPr>
          <p:cNvPr id="7" name="Content Placeholder 6" descr="ersp_domains_mriplot_3d_different_color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295400"/>
            <a:ext cx="7010400" cy="5257800"/>
          </a:xfrm>
        </p:spPr>
      </p:pic>
      <p:sp>
        <p:nvSpPr>
          <p:cNvPr id="8" name="Rectangle 7"/>
          <p:cNvSpPr/>
          <p:nvPr/>
        </p:nvSpPr>
        <p:spPr>
          <a:xfrm>
            <a:off x="7315200" y="5486400"/>
            <a:ext cx="1143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81000" y="2819400"/>
            <a:ext cx="1371600" cy="307777"/>
            <a:chOff x="152400" y="2819400"/>
            <a:chExt cx="1371600" cy="307777"/>
          </a:xfrm>
        </p:grpSpPr>
        <p:sp>
          <p:nvSpPr>
            <p:cNvPr id="9" name="Rectangle 8"/>
            <p:cNvSpPr/>
            <p:nvPr/>
          </p:nvSpPr>
          <p:spPr>
            <a:xfrm>
              <a:off x="152400" y="2897088"/>
              <a:ext cx="381000" cy="1524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3400" y="2819400"/>
              <a:ext cx="990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Domain 1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81000" y="3197423"/>
            <a:ext cx="1371600" cy="307777"/>
            <a:chOff x="152400" y="3197423"/>
            <a:chExt cx="1371600" cy="307777"/>
          </a:xfrm>
        </p:grpSpPr>
        <p:sp>
          <p:nvSpPr>
            <p:cNvPr id="11" name="Rectangle 10"/>
            <p:cNvSpPr/>
            <p:nvPr/>
          </p:nvSpPr>
          <p:spPr>
            <a:xfrm>
              <a:off x="152400" y="3275111"/>
              <a:ext cx="381000" cy="1524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3400" y="3197423"/>
              <a:ext cx="990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Domain 2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1000" y="3581400"/>
            <a:ext cx="1371600" cy="307777"/>
            <a:chOff x="152400" y="3581400"/>
            <a:chExt cx="1371600" cy="307777"/>
          </a:xfrm>
        </p:grpSpPr>
        <p:sp>
          <p:nvSpPr>
            <p:cNvPr id="13" name="Rectangle 12"/>
            <p:cNvSpPr/>
            <p:nvPr/>
          </p:nvSpPr>
          <p:spPr>
            <a:xfrm>
              <a:off x="152400" y="3659088"/>
              <a:ext cx="381000" cy="152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3400" y="3581400"/>
              <a:ext cx="990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Domain 3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 Projection: RSVP Example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315200" y="5486400"/>
            <a:ext cx="1143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Content Placeholder 15" descr="ersp_rsvp_domain_2_subject_spac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89083" y="4495800"/>
            <a:ext cx="26416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1" name="TextBox 40"/>
          <p:cNvSpPr txBox="1"/>
          <p:nvPr/>
        </p:nvSpPr>
        <p:spPr>
          <a:xfrm>
            <a:off x="838200" y="1524000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Subject-Session Similarity Space (S</a:t>
            </a:r>
            <a:r>
              <a:rPr lang="en-US" sz="1400" baseline="30000" dirty="0" smtClean="0"/>
              <a:t>4</a:t>
            </a:r>
            <a:r>
              <a:rPr lang="en-US" sz="1400" dirty="0" smtClean="0"/>
              <a:t>), All domains</a:t>
            </a:r>
          </a:p>
        </p:txBody>
      </p:sp>
      <p:pic>
        <p:nvPicPr>
          <p:cNvPr id="21" name="Picture 20" descr="ersp_rsvp_domain_1_subject_spac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1981200"/>
            <a:ext cx="26416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 descr="ersp_rsvp_domain_1_2_3_subject_space_colored.png"/>
          <p:cNvPicPr>
            <a:picLocks noChangeAspect="1"/>
          </p:cNvPicPr>
          <p:nvPr/>
        </p:nvPicPr>
        <p:blipFill>
          <a:blip r:embed="rId4" cstate="print"/>
          <a:srcRect l="18747" t="11108" r="14580" b="11108"/>
          <a:stretch>
            <a:fillRect/>
          </a:stretch>
        </p:blipFill>
        <p:spPr>
          <a:xfrm>
            <a:off x="381000" y="1905000"/>
            <a:ext cx="5257800" cy="4600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6616700" y="16764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Domain 1 (frontal)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64225" y="4197535"/>
            <a:ext cx="2291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Domain 2 (occipital, P300-like)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97195" y="2177900"/>
            <a:ext cx="4687189" cy="3978354"/>
            <a:chOff x="597195" y="2177900"/>
            <a:chExt cx="4687189" cy="3978354"/>
          </a:xfrm>
        </p:grpSpPr>
        <p:cxnSp>
          <p:nvCxnSpPr>
            <p:cNvPr id="27" name="Straight Connector 26"/>
            <p:cNvCxnSpPr/>
            <p:nvPr/>
          </p:nvCxnSpPr>
          <p:spPr>
            <a:xfrm rot="16200000" flipH="1">
              <a:off x="1752598" y="2624468"/>
              <a:ext cx="3978354" cy="308521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676400" y="4953000"/>
              <a:ext cx="457200" cy="152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H="1">
              <a:off x="3565453" y="5479313"/>
              <a:ext cx="762001" cy="272904"/>
            </a:xfrm>
            <a:prstGeom prst="line">
              <a:avLst/>
            </a:prstGeom>
            <a:ln>
              <a:solidFill>
                <a:srgbClr val="00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1573049" y="5573013"/>
              <a:ext cx="549701" cy="376473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527196" y="4610097"/>
              <a:ext cx="1010099" cy="870101"/>
            </a:xfrm>
            <a:prstGeom prst="line">
              <a:avLst/>
            </a:prstGeom>
            <a:ln>
              <a:solidFill>
                <a:srgbClr val="00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381000" y="3576935"/>
            <a:ext cx="5181600" cy="2349905"/>
            <a:chOff x="381000" y="3576935"/>
            <a:chExt cx="5181600" cy="2349905"/>
          </a:xfrm>
        </p:grpSpPr>
        <p:sp>
          <p:nvSpPr>
            <p:cNvPr id="34" name="TextBox 33"/>
            <p:cNvSpPr txBox="1"/>
            <p:nvPr/>
          </p:nvSpPr>
          <p:spPr>
            <a:xfrm>
              <a:off x="3581400" y="3576935"/>
              <a:ext cx="19812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FF0000"/>
                  </a:solidFill>
                </a:rPr>
                <a:t>Cross-session classification ROC = 0.56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547732" y="5486400"/>
              <a:ext cx="1143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00FF99"/>
                  </a:solidFill>
                </a:rPr>
                <a:t>ROC = 0.88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752600" y="4648200"/>
              <a:ext cx="1143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FF0000"/>
                  </a:solidFill>
                </a:rPr>
                <a:t>ROC = 0.92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775940" y="5665230"/>
              <a:ext cx="1143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0000FF"/>
                  </a:solidFill>
                </a:rPr>
                <a:t>ROC = 0.95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81000" y="5181600"/>
              <a:ext cx="1143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00FF99"/>
                  </a:solidFill>
                </a:rPr>
                <a:t>ROC = 0.84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eeglab_measure_menu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" y="1369802"/>
            <a:ext cx="8915400" cy="396419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 Overview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4136989"/>
            <a:ext cx="1658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Measure type</a:t>
            </a:r>
            <a:endParaRPr lang="en-US" sz="2000" dirty="0">
              <a:latin typeface="+mn-l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971800" y="3984592"/>
            <a:ext cx="533399" cy="38099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477000" y="2231989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Domain operations (similar to IC cluster operations)</a:t>
            </a:r>
            <a:endParaRPr lang="en-US" sz="2000" dirty="0">
              <a:latin typeface="+mn-lt"/>
            </a:endParaRPr>
          </a:p>
        </p:txBody>
      </p:sp>
      <p:cxnSp>
        <p:nvCxnSpPr>
          <p:cNvPr id="23" name="Straight Arrow Connector 22"/>
          <p:cNvCxnSpPr>
            <a:stCxn id="22" idx="2"/>
          </p:cNvCxnSpPr>
          <p:nvPr/>
        </p:nvCxnSpPr>
        <p:spPr>
          <a:xfrm rot="5400000">
            <a:off x="7442031" y="3501821"/>
            <a:ext cx="508339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04800" y="4800601"/>
            <a:ext cx="861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400" dirty="0" smtClean="0"/>
              <a:t>Steps:</a:t>
            </a:r>
          </a:p>
          <a:p>
            <a:pPr marL="342900" indent="-342900"/>
            <a:endParaRPr lang="en-US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Select a measure and ‘Project’.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Visualize the result and select significance threshold (optional).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Create Domains: cluster projections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Analyze Domains: compare conditions, groups… similar to operations performed on IC clusters.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 smtClean="0"/>
          </a:p>
          <a:p>
            <a:pPr marL="342900" indent="-342900"/>
            <a:r>
              <a:rPr lang="en-US" sz="1400" dirty="0" smtClean="0"/>
              <a:t>Each commands runs the chain of pre-required commands.</a:t>
            </a:r>
          </a:p>
          <a:p>
            <a:pPr marL="342900" indent="-342900"/>
            <a:endParaRPr lang="en-US" sz="1400" dirty="0" smtClean="0"/>
          </a:p>
          <a:p>
            <a:pPr marL="342900" indent="-342900"/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problems with current methods of Study IC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4876800" cy="4495800"/>
          </a:xfrm>
        </p:spPr>
        <p:txBody>
          <a:bodyPr/>
          <a:lstStyle/>
          <a:p>
            <a:pPr marL="514350" indent="-514350"/>
            <a:r>
              <a:rPr lang="en-US" sz="2700" dirty="0" smtClean="0"/>
              <a:t>Number of clusters has to be selected.</a:t>
            </a:r>
          </a:p>
          <a:p>
            <a:pPr marL="514350" indent="-514350"/>
            <a:r>
              <a:rPr lang="en-US" sz="2700" dirty="0" smtClean="0"/>
              <a:t>Clustering is performed on a mixture of measure which makes clustering parameters less meaningful: one cannot provide thresholds for individual measures (e.g. ERPs has to be more correlated than 0.7)</a:t>
            </a:r>
          </a:p>
          <a:p>
            <a:pPr marL="514350" indent="-514350"/>
            <a:endParaRPr lang="en-US" sz="2000" dirty="0" smtClean="0"/>
          </a:p>
        </p:txBody>
      </p:sp>
      <p:grpSp>
        <p:nvGrpSpPr>
          <p:cNvPr id="4" name="Group 13"/>
          <p:cNvGrpSpPr>
            <a:grpSpLocks noChangeAspect="1"/>
          </p:cNvGrpSpPr>
          <p:nvPr/>
        </p:nvGrpSpPr>
        <p:grpSpPr>
          <a:xfrm>
            <a:off x="5410200" y="2121681"/>
            <a:ext cx="3607984" cy="3745719"/>
            <a:chOff x="5231216" y="2839762"/>
            <a:chExt cx="3760384" cy="3903937"/>
          </a:xfrm>
        </p:grpSpPr>
        <p:pic>
          <p:nvPicPr>
            <p:cNvPr id="7" name="Picture 6" descr="boiling pot without top.wm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31216" y="4038600"/>
              <a:ext cx="3760384" cy="270509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21257046">
              <a:off x="5377168" y="3489836"/>
              <a:ext cx="11992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ERP</a:t>
              </a:r>
              <a:endPara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052927" flipH="1">
              <a:off x="7644391" y="3727759"/>
              <a:ext cx="11992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ERSP</a:t>
              </a:r>
              <a:endPara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98016" y="3559138"/>
              <a:ext cx="14434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Dipole</a:t>
              </a:r>
              <a:endPara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pic>
          <p:nvPicPr>
            <p:cNvPr id="12" name="Picture 11" descr="boiling pot only top.wm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07417" y="2839762"/>
              <a:ext cx="3352800" cy="881338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533400"/>
            <a:ext cx="8305800" cy="990600"/>
          </a:xfrm>
        </p:spPr>
        <p:txBody>
          <a:bodyPr/>
          <a:lstStyle/>
          <a:p>
            <a:pPr algn="ctr">
              <a:buNone/>
            </a:pPr>
            <a:r>
              <a:rPr lang="en-US" sz="4000" dirty="0" smtClean="0"/>
              <a:t>Installation</a:t>
            </a:r>
            <a:endParaRPr lang="en-US" sz="4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3400" y="1524000"/>
            <a:ext cx="8077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0" lang="en-US" sz="2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Installation: </a:t>
            </a:r>
            <a:r>
              <a:rPr kumimoji="0" lang="en-US" sz="2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unzip [</a:t>
            </a:r>
            <a:r>
              <a:rPr kumimoji="0" lang="en-US" sz="2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USB drive content]/</a:t>
            </a:r>
            <a:r>
              <a:rPr lang="en-US" sz="2200" b="1" dirty="0" smtClean="0"/>
              <a:t>eeglab10_2_5_5a/ </a:t>
            </a:r>
            <a:r>
              <a:rPr lang="en-US" sz="2200" dirty="0" smtClean="0">
                <a:latin typeface="+mn-lt"/>
              </a:rPr>
              <a:t>folder into your home directory . If you already have </a:t>
            </a:r>
            <a:r>
              <a:rPr lang="en-US" sz="2200" dirty="0" smtClean="0">
                <a:latin typeface="+mn-lt"/>
              </a:rPr>
              <a:t>this version (but not from this USB), </a:t>
            </a:r>
            <a:r>
              <a:rPr lang="en-US" sz="2200" dirty="0" smtClean="0">
                <a:latin typeface="+mn-lt"/>
              </a:rPr>
              <a:t>copy </a:t>
            </a:r>
            <a:r>
              <a:rPr lang="en-US" sz="2200" dirty="0" smtClean="0">
                <a:latin typeface="+mn-lt"/>
              </a:rPr>
              <a:t>unzipped </a:t>
            </a:r>
            <a:r>
              <a:rPr lang="en-US" sz="2200" b="1" dirty="0" smtClean="0"/>
              <a:t>/eeglab10_2_5_5a/plugins/</a:t>
            </a:r>
            <a:r>
              <a:rPr lang="en-US" sz="2200" b="1" dirty="0" err="1" smtClean="0"/>
              <a:t>measure_projection</a:t>
            </a:r>
            <a:r>
              <a:rPr lang="en-US" sz="2200" b="1" dirty="0" smtClean="0"/>
              <a:t>/ </a:t>
            </a:r>
            <a:r>
              <a:rPr lang="en-US" sz="2200" dirty="0" smtClean="0">
                <a:latin typeface="+mn-lt"/>
              </a:rPr>
              <a:t>folder from </a:t>
            </a:r>
            <a:r>
              <a:rPr lang="en-US" sz="2200" dirty="0" smtClean="0">
                <a:latin typeface="+mn-lt"/>
              </a:rPr>
              <a:t>to your computer.</a:t>
            </a:r>
          </a:p>
          <a:p>
            <a:pPr marL="457200" lvl="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0" lang="en-US" sz="2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Run </a:t>
            </a:r>
            <a:r>
              <a:rPr kumimoji="0" lang="en-US" sz="2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EEGLAB</a:t>
            </a:r>
            <a:r>
              <a:rPr kumimoji="0" lang="en-US" sz="22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in Matlab </a:t>
            </a:r>
            <a:r>
              <a:rPr lang="en-US" sz="2200" dirty="0">
                <a:latin typeface="+mn-lt"/>
                <a:cs typeface="+mn-cs"/>
              </a:rPr>
              <a:t>from </a:t>
            </a:r>
            <a:r>
              <a:rPr lang="en-US" sz="2200" dirty="0" smtClean="0">
                <a:latin typeface="+mn-lt"/>
                <a:cs typeface="+mn-cs"/>
              </a:rPr>
              <a:t>[home directory]</a:t>
            </a:r>
            <a:r>
              <a:rPr lang="en-US" sz="2200" b="1" dirty="0" smtClean="0">
                <a:latin typeface="+mn-lt"/>
                <a:cs typeface="+mn-cs"/>
              </a:rPr>
              <a:t>/eeglab10_2_5_5a</a:t>
            </a:r>
            <a:r>
              <a:rPr lang="en-US" sz="2200" b="1" dirty="0" smtClean="0">
                <a:latin typeface="+mn-lt"/>
                <a:cs typeface="+mn-cs"/>
              </a:rPr>
              <a:t>/. </a:t>
            </a:r>
            <a:r>
              <a:rPr lang="en-US" sz="2200" dirty="0" smtClean="0">
                <a:latin typeface="+mn-lt"/>
                <a:cs typeface="+mn-cs"/>
              </a:rPr>
              <a:t>If this version was already running, type</a:t>
            </a:r>
            <a:r>
              <a:rPr lang="en-US" sz="2200" b="1" dirty="0" smtClean="0">
                <a:latin typeface="+mn-lt"/>
                <a:cs typeface="+mn-cs"/>
              </a:rPr>
              <a:t> &gt;&gt; </a:t>
            </a:r>
            <a:r>
              <a:rPr lang="en-US" sz="2200" b="1" dirty="0" err="1" smtClean="0">
                <a:latin typeface="+mn-lt"/>
                <a:cs typeface="+mn-cs"/>
              </a:rPr>
              <a:t>eeglab</a:t>
            </a:r>
            <a:r>
              <a:rPr lang="en-US" sz="2200" b="1" dirty="0" smtClean="0">
                <a:latin typeface="+mn-lt"/>
                <a:cs typeface="+mn-cs"/>
              </a:rPr>
              <a:t> rebuild</a:t>
            </a:r>
            <a:r>
              <a:rPr lang="en-US" sz="2200" b="1" dirty="0" smtClean="0">
                <a:latin typeface="+mn-lt"/>
                <a:cs typeface="+mn-cs"/>
              </a:rPr>
              <a:t>;</a:t>
            </a:r>
          </a:p>
          <a:p>
            <a:pPr marL="457200" lvl="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200" dirty="0" smtClean="0">
                <a:latin typeface="+mn-lt"/>
                <a:cs typeface="+mn-cs"/>
              </a:rPr>
              <a:t>In EEGLAB, go to </a:t>
            </a:r>
            <a:r>
              <a:rPr lang="en-US" sz="2200" b="1" dirty="0" smtClean="0">
                <a:latin typeface="+mn-lt"/>
                <a:cs typeface="+mn-cs"/>
              </a:rPr>
              <a:t>File-&gt;Memory and other options </a:t>
            </a:r>
            <a:r>
              <a:rPr lang="en-US" sz="2200" dirty="0" smtClean="0">
                <a:latin typeface="+mn-lt"/>
                <a:cs typeface="+mn-cs"/>
              </a:rPr>
              <a:t>and make sure that the option indicated below is checked:</a:t>
            </a:r>
            <a:endParaRPr kumimoji="0" lang="en-US" sz="220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>
              <a:spcBef>
                <a:spcPct val="20000"/>
              </a:spcBef>
              <a:defRPr/>
            </a:pPr>
            <a:endParaRPr kumimoji="0" lang="en-US" sz="220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6200" y="5352766"/>
            <a:ext cx="8967341" cy="1276634"/>
            <a:chOff x="76200" y="5352766"/>
            <a:chExt cx="8967341" cy="127663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72135"/>
            <a:stretch/>
          </p:blipFill>
          <p:spPr>
            <a:xfrm>
              <a:off x="76200" y="5352766"/>
              <a:ext cx="8967341" cy="127663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04800" y="6009849"/>
              <a:ext cx="8305800" cy="25731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3273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533400"/>
            <a:ext cx="8305800" cy="990600"/>
          </a:xfrm>
        </p:spPr>
        <p:txBody>
          <a:bodyPr/>
          <a:lstStyle/>
          <a:p>
            <a:pPr algn="ctr">
              <a:buNone/>
            </a:pPr>
            <a:r>
              <a:rPr lang="en-US" sz="4000" dirty="0" smtClean="0"/>
              <a:t>Loading Sample Study</a:t>
            </a:r>
            <a:endParaRPr lang="en-US" sz="4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3400" y="1524000"/>
            <a:ext cx="8077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spcBef>
                <a:spcPct val="20000"/>
              </a:spcBef>
              <a:buFont typeface="+mj-lt"/>
              <a:buAutoNum type="arabicPeriod" startAt="4"/>
              <a:defRPr/>
            </a:pPr>
            <a:r>
              <a:rPr lang="en-US" sz="2200" dirty="0" smtClean="0">
                <a:latin typeface="+mn-lt"/>
              </a:rPr>
              <a:t>Load </a:t>
            </a:r>
            <a:r>
              <a:rPr lang="en-US" sz="2200" b="1" dirty="0" err="1">
                <a:latin typeface="+mn-lt"/>
              </a:rPr>
              <a:t>study_rsvp.study</a:t>
            </a:r>
            <a:r>
              <a:rPr lang="en-US" sz="2200" dirty="0">
                <a:latin typeface="+mn-lt"/>
              </a:rPr>
              <a:t> from </a:t>
            </a:r>
            <a:r>
              <a:rPr lang="en-US" sz="2200" dirty="0" smtClean="0">
                <a:latin typeface="+mn-lt"/>
              </a:rPr>
              <a:t>[USB driver]</a:t>
            </a:r>
            <a:r>
              <a:rPr lang="en-US" sz="2200" b="1" dirty="0" smtClean="0">
                <a:latin typeface="+mn-lt"/>
              </a:rPr>
              <a:t>/</a:t>
            </a:r>
            <a:r>
              <a:rPr lang="en-US" sz="2200" b="1" dirty="0" err="1" smtClean="0">
                <a:latin typeface="+mn-lt"/>
              </a:rPr>
              <a:t>Advanced_EEGLAB_Workshop</a:t>
            </a:r>
            <a:r>
              <a:rPr lang="en-US" sz="2200" b="1" dirty="0" smtClean="0">
                <a:latin typeface="+mn-lt"/>
              </a:rPr>
              <a:t>/Session </a:t>
            </a:r>
            <a:r>
              <a:rPr lang="en-US" sz="2200" b="1" dirty="0">
                <a:latin typeface="+mn-lt"/>
              </a:rPr>
              <a:t>C - </a:t>
            </a:r>
            <a:r>
              <a:rPr lang="en-US" sz="2200" b="1" dirty="0" smtClean="0">
                <a:latin typeface="+mn-lt"/>
              </a:rPr>
              <a:t>MPA/Data/</a:t>
            </a:r>
            <a:r>
              <a:rPr lang="en-US" sz="2200" b="1" dirty="0" err="1" smtClean="0">
                <a:latin typeface="+mn-lt"/>
              </a:rPr>
              <a:t>rsvp_study</a:t>
            </a:r>
            <a:r>
              <a:rPr lang="en-US" sz="2200" b="1" dirty="0" smtClean="0">
                <a:latin typeface="+mn-lt"/>
              </a:rPr>
              <a:t> </a:t>
            </a:r>
            <a:r>
              <a:rPr lang="en-US" sz="2200" dirty="0" smtClean="0">
                <a:latin typeface="+mn-lt"/>
              </a:rPr>
              <a:t>in EEGLAB</a:t>
            </a:r>
            <a:r>
              <a:rPr lang="en-US" sz="2200" b="1" dirty="0" smtClean="0">
                <a:latin typeface="+mn-lt"/>
              </a:rPr>
              <a:t>.</a:t>
            </a:r>
            <a:endParaRPr lang="en-US" sz="2200" b="1" dirty="0">
              <a:latin typeface="+mn-lt"/>
            </a:endParaRPr>
          </a:p>
          <a:p>
            <a:pPr marL="457200" lvl="0" indent="-457200">
              <a:spcBef>
                <a:spcPct val="20000"/>
              </a:spcBef>
              <a:buFont typeface="+mj-lt"/>
              <a:buAutoNum type="arabicPeriod" startAt="4"/>
              <a:defRPr/>
            </a:pPr>
            <a:r>
              <a:rPr lang="en-US" sz="2200" dirty="0" smtClean="0">
                <a:latin typeface="+mn-lt"/>
              </a:rPr>
              <a:t>Check </a:t>
            </a:r>
            <a:r>
              <a:rPr lang="en-US" sz="2200" dirty="0">
                <a:latin typeface="+mn-lt"/>
              </a:rPr>
              <a:t>if can you see </a:t>
            </a:r>
            <a:r>
              <a:rPr lang="en-US" sz="2200" b="1" dirty="0">
                <a:latin typeface="+mn-lt"/>
              </a:rPr>
              <a:t>Measure Projection </a:t>
            </a:r>
            <a:r>
              <a:rPr lang="en-US" sz="2200" dirty="0">
                <a:latin typeface="+mn-lt"/>
              </a:rPr>
              <a:t>under </a:t>
            </a:r>
            <a:r>
              <a:rPr lang="en-US" sz="2200" b="1" dirty="0">
                <a:latin typeface="+mn-lt"/>
              </a:rPr>
              <a:t>Study</a:t>
            </a:r>
            <a:r>
              <a:rPr lang="en-US" sz="2200" dirty="0">
                <a:latin typeface="+mn-lt"/>
              </a:rPr>
              <a:t> menu</a:t>
            </a:r>
            <a:r>
              <a:rPr lang="en-US" sz="2200" dirty="0"/>
              <a:t>.</a:t>
            </a:r>
          </a:p>
          <a:p>
            <a:pPr>
              <a:spcBef>
                <a:spcPct val="20000"/>
              </a:spcBef>
              <a:defRPr/>
            </a:pPr>
            <a:endParaRPr kumimoji="0" lang="en-US" sz="220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pic>
        <p:nvPicPr>
          <p:cNvPr id="5" name="Content Placeholder 10" descr="eeglab_measure_menu1.jpeg"/>
          <p:cNvPicPr>
            <a:picLocks noChangeAspect="1"/>
          </p:cNvPicPr>
          <p:nvPr/>
        </p:nvPicPr>
        <p:blipFill rotWithShape="1">
          <a:blip r:embed="rId2" cstate="print"/>
          <a:srcRect l="2" t="-1" r="53273" b="19521"/>
          <a:stretch/>
        </p:blipFill>
        <p:spPr bwMode="auto">
          <a:xfrm>
            <a:off x="2333250" y="3200400"/>
            <a:ext cx="4477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533400"/>
            <a:ext cx="8305800" cy="990600"/>
          </a:xfrm>
        </p:spPr>
        <p:txBody>
          <a:bodyPr/>
          <a:lstStyle/>
          <a:p>
            <a:pPr algn="ctr">
              <a:buNone/>
            </a:pPr>
            <a:r>
              <a:rPr lang="en-US" sz="4000" dirty="0" smtClean="0"/>
              <a:t>GUI</a:t>
            </a:r>
            <a:endParaRPr lang="en-US" sz="4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3400" y="1524000"/>
            <a:ext cx="8077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Go to </a:t>
            </a:r>
            <a:r>
              <a:rPr kumimoji="0" lang="en-US" sz="2000" b="1" i="1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Study-&gt;Measure Projection -&gt; ERSP</a:t>
            </a:r>
            <a:r>
              <a:rPr kumimoji="0" lang="en-US" sz="2000" b="1" i="1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-&gt; </a:t>
            </a:r>
            <a:r>
              <a:rPr lang="en-US" sz="2000" b="1" i="1" dirty="0" smtClean="0">
                <a:latin typeface="+mn-lt"/>
                <a:cs typeface="+mn-cs"/>
              </a:rPr>
              <a:t>Project</a:t>
            </a:r>
            <a:endParaRPr kumimoji="0" lang="en-US" sz="2000" b="0" i="1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noProof="0" dirty="0" smtClean="0">
                <a:latin typeface="+mn-lt"/>
                <a:cs typeface="+mn-cs"/>
              </a:rPr>
              <a:t>Click </a:t>
            </a:r>
            <a:r>
              <a:rPr lang="en-US" sz="2000" b="1" noProof="0" dirty="0" smtClean="0">
                <a:latin typeface="+mn-lt"/>
                <a:cs typeface="+mn-cs"/>
              </a:rPr>
              <a:t>Show colored by Measure</a:t>
            </a:r>
            <a:r>
              <a:rPr lang="en-US" sz="2000" noProof="0" dirty="0" smtClean="0">
                <a:latin typeface="+mn-lt"/>
                <a:cs typeface="+mn-cs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+mn-lt"/>
              </a:rPr>
              <a:t>under ERSP menu (result A).</a:t>
            </a:r>
            <a:endParaRPr lang="en-US" sz="2000" noProof="0" dirty="0" smtClean="0">
              <a:latin typeface="+mn-lt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noProof="0" dirty="0" smtClean="0">
                <a:latin typeface="+mn-lt"/>
                <a:cs typeface="+mn-cs"/>
              </a:rPr>
              <a:t>Click </a:t>
            </a:r>
            <a:r>
              <a:rPr lang="en-US" sz="2000" b="1" noProof="0" dirty="0" smtClean="0">
                <a:latin typeface="+mn-lt"/>
                <a:cs typeface="+mn-cs"/>
              </a:rPr>
              <a:t>Create Domains</a:t>
            </a:r>
            <a:r>
              <a:rPr lang="en-US" sz="2000" noProof="0" dirty="0" smtClean="0">
                <a:latin typeface="+mn-lt"/>
                <a:cs typeface="+mn-cs"/>
              </a:rPr>
              <a:t> under ERSP menu. Notice ‘Domains’ submenu become </a:t>
            </a:r>
            <a:r>
              <a:rPr lang="en-US" sz="2000" noProof="0" dirty="0" smtClean="0">
                <a:latin typeface="+mn-lt"/>
                <a:cs typeface="+mn-cs"/>
              </a:rPr>
              <a:t>available, this will take some time to finish…</a:t>
            </a:r>
            <a:r>
              <a:rPr lang="en-US" sz="2000" noProof="0" dirty="0" smtClean="0">
                <a:latin typeface="+mn-lt"/>
                <a:cs typeface="+mn-cs"/>
              </a:rPr>
              <a:t/>
            </a:r>
            <a:br>
              <a:rPr lang="en-US" sz="2000" noProof="0" dirty="0" smtClean="0">
                <a:latin typeface="+mn-lt"/>
                <a:cs typeface="+mn-cs"/>
              </a:rPr>
            </a:br>
            <a:r>
              <a:rPr lang="en-US" sz="2000" dirty="0" smtClean="0">
                <a:latin typeface="+mn-lt"/>
                <a:cs typeface="+mn-cs"/>
              </a:rPr>
              <a:t>(you may alternatively load </a:t>
            </a:r>
            <a:r>
              <a:rPr lang="en-US" sz="2000" b="1" dirty="0" err="1" smtClean="0"/>
              <a:t>study_rsvp_with_ersp_domains.study</a:t>
            </a:r>
            <a:r>
              <a:rPr lang="en-US" sz="2000" b="1" dirty="0" smtClean="0"/>
              <a:t> </a:t>
            </a:r>
            <a:r>
              <a:rPr lang="en-US" sz="2000" dirty="0" smtClean="0">
                <a:latin typeface="+mn-lt"/>
              </a:rPr>
              <a:t>to </a:t>
            </a:r>
            <a:r>
              <a:rPr lang="en-US" sz="2000" dirty="0" smtClean="0">
                <a:latin typeface="+mn-lt"/>
              </a:rPr>
              <a:t>save time, although it can crash Matlab 2009a on 32 bit Windows</a:t>
            </a:r>
            <a:r>
              <a:rPr lang="en-US" sz="2000" dirty="0" smtClean="0"/>
              <a:t>)</a:t>
            </a:r>
            <a:endParaRPr lang="en-US" sz="2000" noProof="0" dirty="0" smtClean="0">
              <a:latin typeface="+mn-lt"/>
              <a:cs typeface="+mn-cs"/>
            </a:endParaRP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+mn-lt"/>
              </a:rPr>
              <a:t>Click </a:t>
            </a:r>
            <a:r>
              <a:rPr lang="en-US" sz="2000" b="1" dirty="0" smtClean="0">
                <a:latin typeface="+mn-lt"/>
              </a:rPr>
              <a:t>Show colored by Domain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+mn-lt"/>
              </a:rPr>
              <a:t>under ERSP menu (result B).</a:t>
            </a:r>
            <a:endParaRPr kumimoji="0" lang="en-US" sz="2000" b="0" i="1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3794" name="Picture 2" descr="C:\Users\Nima\Documents\sccn\Mallorca 2011\rsvp_volume_colored_by_meas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375150"/>
            <a:ext cx="3002192" cy="2254250"/>
          </a:xfrm>
          <a:prstGeom prst="rect">
            <a:avLst/>
          </a:prstGeom>
          <a:noFill/>
        </p:spPr>
      </p:pic>
      <p:pic>
        <p:nvPicPr>
          <p:cNvPr id="33795" name="Picture 3" descr="C:\Users\Nima\Documents\sccn\Mallorca 2011\rsvp_volume_colored_by_doma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4917" y="4375150"/>
            <a:ext cx="2997083" cy="225041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76400" y="434340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98757" y="43550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(B)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533400"/>
            <a:ext cx="8305800" cy="990600"/>
          </a:xfrm>
        </p:spPr>
        <p:txBody>
          <a:bodyPr/>
          <a:lstStyle/>
          <a:p>
            <a:pPr algn="ctr">
              <a:buNone/>
            </a:pPr>
            <a:r>
              <a:rPr lang="en-US" sz="4000" dirty="0" smtClean="0"/>
              <a:t>GUI</a:t>
            </a:r>
            <a:endParaRPr lang="en-US" sz="4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3400" y="1524000"/>
            <a:ext cx="8077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20000"/>
              </a:spcBef>
              <a:defRPr/>
            </a:pP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if </a:t>
            </a: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your Matlab</a:t>
            </a:r>
            <a:r>
              <a:rPr kumimoji="0" lang="en-US" sz="20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crashed while loading </a:t>
            </a:r>
            <a:r>
              <a:rPr lang="en-US" sz="2000" b="1" dirty="0" err="1" smtClean="0"/>
              <a:t>study_rsvp_with_ersp_domains.study</a:t>
            </a:r>
            <a:r>
              <a:rPr lang="en-US" sz="2000" b="1" dirty="0" smtClean="0"/>
              <a:t> </a:t>
            </a:r>
            <a:r>
              <a:rPr lang="en-US" sz="2000" dirty="0" smtClean="0">
                <a:latin typeface="+mn-lt"/>
              </a:rPr>
              <a:t>or </a:t>
            </a:r>
            <a:r>
              <a:rPr lang="en-US" sz="2000" b="1" dirty="0" err="1" smtClean="0"/>
              <a:t>study_rsvp_with_domains.study</a:t>
            </a:r>
            <a:r>
              <a:rPr kumimoji="0" lang="en-US" sz="20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, try loading </a:t>
            </a:r>
            <a:r>
              <a:rPr lang="en-US" sz="2000" b="1" dirty="0" err="1" smtClean="0"/>
              <a:t>study_rsvp_with_erp_domains.study</a:t>
            </a:r>
            <a:r>
              <a:rPr lang="en-US" sz="2000" b="1" dirty="0" smtClean="0"/>
              <a:t> </a:t>
            </a:r>
            <a:r>
              <a:rPr lang="en-US" sz="2000" dirty="0" smtClean="0">
                <a:latin typeface="+mn-lt"/>
              </a:rPr>
              <a:t>which is considerably smaller.</a:t>
            </a:r>
          </a:p>
          <a:p>
            <a:pPr lvl="0">
              <a:spcBef>
                <a:spcPct val="20000"/>
              </a:spcBef>
              <a:defRPr/>
            </a:pPr>
            <a:r>
              <a:rPr kumimoji="0" lang="en-US" sz="200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You can now follow practicum steps for ERP, instead of ERSP.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" r="9512"/>
          <a:stretch/>
        </p:blipFill>
        <p:spPr>
          <a:xfrm>
            <a:off x="2514600" y="3425042"/>
            <a:ext cx="3657600" cy="312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12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533400"/>
            <a:ext cx="8305800" cy="990600"/>
          </a:xfrm>
        </p:spPr>
        <p:txBody>
          <a:bodyPr/>
          <a:lstStyle/>
          <a:p>
            <a:pPr algn="ctr">
              <a:buNone/>
            </a:pPr>
            <a:r>
              <a:rPr lang="en-US" sz="4000" dirty="0" smtClean="0"/>
              <a:t>GUI: Condition Differences</a:t>
            </a:r>
            <a:endParaRPr lang="en-US" sz="4000" dirty="0" smtClean="0"/>
          </a:p>
          <a:p>
            <a:pPr>
              <a:buNone/>
            </a:pPr>
            <a:endParaRPr lang="en-US" sz="4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3400" y="1524000"/>
            <a:ext cx="807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Click on 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ERSP-&gt;</a:t>
            </a:r>
            <a:r>
              <a:rPr lang="en-US" sz="2800" b="1" i="1" dirty="0" smtClean="0">
                <a:solidFill>
                  <a:prstClr val="black"/>
                </a:solidFill>
                <a:latin typeface="Calibri"/>
              </a:rPr>
              <a:t>Domains -&gt; Domain 2 -&gt; Show Measure</a:t>
            </a:r>
          </a:p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Click on 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ERSP-&gt;</a:t>
            </a:r>
            <a:r>
              <a:rPr lang="en-US" sz="2800" b="1" i="1" dirty="0" smtClean="0">
                <a:solidFill>
                  <a:prstClr val="black"/>
                </a:solidFill>
                <a:latin typeface="Calibri"/>
              </a:rPr>
              <a:t>Domains -&gt; Domain 2 -&gt; Show condition difference</a:t>
            </a:r>
            <a:r>
              <a:rPr lang="en-US" sz="2800" i="1" baseline="0" noProof="0" dirty="0" smtClean="0">
                <a:latin typeface="+mn-lt"/>
                <a:cs typeface="+mn-cs"/>
              </a:rPr>
              <a:t>.</a:t>
            </a: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4819" name="Picture 3" descr="C:\Users\Nima\Documents\sccn\Mallorca 2011\rsvp_ersp_domain2_measure_condition_difference.png"/>
          <p:cNvPicPr>
            <a:picLocks noChangeAspect="1" noChangeArrowheads="1"/>
          </p:cNvPicPr>
          <p:nvPr/>
        </p:nvPicPr>
        <p:blipFill>
          <a:blip r:embed="rId2" cstate="print"/>
          <a:srcRect l="6250" t="4277" r="1562" b="6243"/>
          <a:stretch>
            <a:fillRect/>
          </a:stretch>
        </p:blipFill>
        <p:spPr bwMode="auto">
          <a:xfrm>
            <a:off x="2286000" y="3429000"/>
            <a:ext cx="44958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533400"/>
            <a:ext cx="8305800" cy="990600"/>
          </a:xfrm>
        </p:spPr>
        <p:txBody>
          <a:bodyPr/>
          <a:lstStyle/>
          <a:p>
            <a:pPr algn="ctr">
              <a:buNone/>
            </a:pPr>
            <a:r>
              <a:rPr lang="en-US" sz="4000" dirty="0" smtClean="0"/>
              <a:t>GUI: Domain Dipoles</a:t>
            </a:r>
            <a:endParaRPr lang="en-US" sz="4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3400" y="1524000"/>
            <a:ext cx="807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Click on 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ERSP-&gt;</a:t>
            </a:r>
            <a:r>
              <a:rPr lang="en-US" sz="2800" b="1" i="1" dirty="0" smtClean="0">
                <a:solidFill>
                  <a:prstClr val="black"/>
                </a:solidFill>
                <a:latin typeface="Calibri"/>
              </a:rPr>
              <a:t>Domains -&gt; Domain 2 -&gt; Show high contributing scalp maps</a:t>
            </a:r>
          </a:p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Click on 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ERSP-&gt;</a:t>
            </a:r>
            <a:r>
              <a:rPr lang="en-US" sz="2800" b="1" i="1" dirty="0" smtClean="0">
                <a:solidFill>
                  <a:prstClr val="black"/>
                </a:solidFill>
                <a:latin typeface="Calibri"/>
              </a:rPr>
              <a:t>Domains -&gt; Domain 2 -&gt; Show high contributing dipoles</a:t>
            </a: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6866" name="Picture 2" descr="C:\Users\Nima\Documents\sccn\Mallorca 2011\rsvp_ersp_domain2_high_contr_scalpmaps.png"/>
          <p:cNvPicPr>
            <a:picLocks noChangeAspect="1" noChangeArrowheads="1"/>
          </p:cNvPicPr>
          <p:nvPr/>
        </p:nvPicPr>
        <p:blipFill>
          <a:blip r:embed="rId2" cstate="print"/>
          <a:srcRect l="11849" t="8902" r="30859" b="39770"/>
          <a:stretch>
            <a:fillRect/>
          </a:stretch>
        </p:blipFill>
        <p:spPr bwMode="auto">
          <a:xfrm>
            <a:off x="381000" y="3580015"/>
            <a:ext cx="4419600" cy="2973185"/>
          </a:xfrm>
          <a:prstGeom prst="rect">
            <a:avLst/>
          </a:prstGeom>
          <a:noFill/>
        </p:spPr>
      </p:pic>
      <p:pic>
        <p:nvPicPr>
          <p:cNvPr id="36867" name="Picture 3" descr="C:\Users\Nima\Documents\sccn\Mallorca 2011\rsvp_ersp_domain2_high_contr_dipoles.png"/>
          <p:cNvPicPr>
            <a:picLocks noChangeAspect="1" noChangeArrowheads="1"/>
          </p:cNvPicPr>
          <p:nvPr/>
        </p:nvPicPr>
        <p:blipFill>
          <a:blip r:embed="rId3" cstate="print"/>
          <a:srcRect l="21224" r="17318"/>
          <a:stretch>
            <a:fillRect/>
          </a:stretch>
        </p:blipFill>
        <p:spPr bwMode="auto">
          <a:xfrm>
            <a:off x="5410200" y="3124200"/>
            <a:ext cx="2758792" cy="3370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533400"/>
            <a:ext cx="8305800" cy="990600"/>
          </a:xfrm>
        </p:spPr>
        <p:txBody>
          <a:bodyPr/>
          <a:lstStyle/>
          <a:p>
            <a:pPr algn="ctr">
              <a:buNone/>
            </a:pPr>
            <a:r>
              <a:rPr lang="en-US" sz="4000" dirty="0" smtClean="0"/>
              <a:t>GUI</a:t>
            </a:r>
            <a:endParaRPr lang="en-US" sz="4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3400" y="1524000"/>
            <a:ext cx="8077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1900" dirty="0" smtClean="0">
                <a:latin typeface="+mn-lt"/>
                <a:cs typeface="+mn-cs"/>
              </a:rPr>
              <a:t>Load </a:t>
            </a:r>
            <a:r>
              <a:rPr lang="en-US" sz="1900" b="1" dirty="0" err="1" smtClean="0">
                <a:latin typeface="+mn-lt"/>
                <a:cs typeface="+mn-cs"/>
              </a:rPr>
              <a:t>study_rsvp_with_domains.study</a:t>
            </a:r>
            <a:r>
              <a:rPr lang="en-US" sz="1900" b="1" dirty="0" smtClean="0">
                <a:latin typeface="+mn-lt"/>
                <a:cs typeface="+mn-cs"/>
              </a:rPr>
              <a:t> </a:t>
            </a:r>
            <a:r>
              <a:rPr lang="en-US" sz="1900" dirty="0" smtClean="0">
                <a:latin typeface="+mn-lt"/>
                <a:cs typeface="+mn-cs"/>
              </a:rPr>
              <a:t>in EEGLAB.</a:t>
            </a:r>
          </a:p>
          <a:p>
            <a:pPr marL="457200" lvl="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1900" dirty="0" smtClean="0">
                <a:latin typeface="+mn-lt"/>
                <a:cs typeface="+mn-cs"/>
              </a:rPr>
              <a:t>On Windows 32 bit with old Matlab (2009a), </a:t>
            </a:r>
            <a:r>
              <a:rPr lang="en-US" sz="1900" dirty="0" smtClean="0">
                <a:latin typeface="+mn-lt"/>
                <a:cs typeface="+mn-cs"/>
              </a:rPr>
              <a:t>this operation may </a:t>
            </a:r>
            <a:r>
              <a:rPr lang="en-US" sz="1900" dirty="0" smtClean="0">
                <a:latin typeface="+mn-lt"/>
                <a:cs typeface="+mn-cs"/>
              </a:rPr>
              <a:t>crash Matlab, instead you can </a:t>
            </a:r>
            <a:r>
              <a:rPr lang="en-US" sz="1900" dirty="0" smtClean="0">
                <a:latin typeface="+mn-lt"/>
                <a:cs typeface="+mn-cs"/>
              </a:rPr>
              <a:t>try loading files named </a:t>
            </a:r>
            <a:r>
              <a:rPr lang="en-US" sz="1900" b="1" dirty="0" err="1" smtClean="0">
                <a:latin typeface="+mn-lt"/>
              </a:rPr>
              <a:t>study_rsvp_with</a:t>
            </a:r>
            <a:r>
              <a:rPr lang="en-US" sz="1900" b="1" dirty="0" smtClean="0">
                <a:latin typeface="+mn-lt"/>
              </a:rPr>
              <a:t>_[measure name: </a:t>
            </a:r>
            <a:r>
              <a:rPr lang="en-US" sz="1900" b="1" dirty="0" err="1" smtClean="0">
                <a:latin typeface="+mn-lt"/>
              </a:rPr>
              <a:t>erp</a:t>
            </a:r>
            <a:r>
              <a:rPr lang="en-US" sz="1900" b="1" dirty="0" smtClean="0">
                <a:latin typeface="+mn-lt"/>
              </a:rPr>
              <a:t>, </a:t>
            </a:r>
            <a:r>
              <a:rPr lang="en-US" sz="1900" b="1" dirty="0" err="1" smtClean="0">
                <a:latin typeface="+mn-lt"/>
              </a:rPr>
              <a:t>ersp</a:t>
            </a:r>
            <a:r>
              <a:rPr lang="en-US" sz="1900" b="1" dirty="0" smtClean="0">
                <a:latin typeface="+mn-lt"/>
              </a:rPr>
              <a:t>…]_</a:t>
            </a:r>
            <a:r>
              <a:rPr lang="en-US" sz="1900" b="1" dirty="0" err="1" smtClean="0">
                <a:latin typeface="+mn-lt"/>
              </a:rPr>
              <a:t>domains.study</a:t>
            </a:r>
            <a:r>
              <a:rPr lang="en-US" sz="1900" b="1" dirty="0" smtClean="0">
                <a:latin typeface="+mn-lt"/>
              </a:rPr>
              <a:t> </a:t>
            </a:r>
            <a:r>
              <a:rPr lang="en-US" sz="1900" dirty="0" smtClean="0">
                <a:latin typeface="+mn-lt"/>
              </a:rPr>
              <a:t>separately.</a:t>
            </a:r>
            <a:endParaRPr lang="en-US" sz="1900" dirty="0" smtClean="0">
              <a:latin typeface="+mn-lt"/>
              <a:cs typeface="+mn-cs"/>
            </a:endParaRPr>
          </a:p>
          <a:p>
            <a:pPr marL="457200" lvl="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0" lang="en-US" sz="190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All domain </a:t>
            </a:r>
            <a:r>
              <a:rPr kumimoji="0" lang="en-US" sz="190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for different measures (ERP, ERSP, ITC..) are </a:t>
            </a:r>
            <a:r>
              <a:rPr kumimoji="0" lang="en-US" sz="190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already created, choose </a:t>
            </a:r>
            <a:r>
              <a:rPr kumimoji="0" lang="en-US" sz="190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different measures </a:t>
            </a:r>
            <a:r>
              <a:rPr kumimoji="0" lang="en-US" sz="190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and run commands on their domains.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 descr="Z:\plot\rsvp_erp_domain3_cond_diff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5" t="4075" r="6016" b="5464"/>
          <a:stretch/>
        </p:blipFill>
        <p:spPr bwMode="auto">
          <a:xfrm>
            <a:off x="511042" y="3760309"/>
            <a:ext cx="3886201" cy="299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Z:\plot\rsvp_itc_domain1_cond_diff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9" t="5265" r="3926" b="3818"/>
          <a:stretch/>
        </p:blipFill>
        <p:spPr bwMode="auto">
          <a:xfrm>
            <a:off x="4930643" y="3810000"/>
            <a:ext cx="3832357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41910" y="3457575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ITC Domain 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01643" y="3457575"/>
            <a:ext cx="170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ERP Domain 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28062</TotalTime>
  <Words>870</Words>
  <Application>Microsoft Office PowerPoint</Application>
  <PresentationFormat>On-screen Show (4:3)</PresentationFormat>
  <Paragraphs>131</Paragraphs>
  <Slides>20</Slides>
  <Notes>0</Notes>
  <HiddenSlides>6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Measure Projection Analysis: Practicum</vt:lpstr>
      <vt:lpstr>GUI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Roadmap</vt:lpstr>
      <vt:lpstr>Measure Projection: RSVP Example</vt:lpstr>
      <vt:lpstr>Measure Projection: RSVP Example</vt:lpstr>
      <vt:lpstr>Measure Projection: RSVP Example</vt:lpstr>
      <vt:lpstr>Measure Projection: RSVP Example</vt:lpstr>
      <vt:lpstr>Practical problems with current methods of Study IC Clustering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 Projection: going beyond clustering</dc:title>
  <dc:creator>Nima</dc:creator>
  <cp:lastModifiedBy>nima</cp:lastModifiedBy>
  <cp:revision>508</cp:revision>
  <dcterms:created xsi:type="dcterms:W3CDTF">2010-04-23T00:17:57Z</dcterms:created>
  <dcterms:modified xsi:type="dcterms:W3CDTF">2011-09-20T01:21:05Z</dcterms:modified>
</cp:coreProperties>
</file>